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sldIdLst>
    <p:sldId id="256" r:id="rId2"/>
    <p:sldId id="257" r:id="rId3"/>
    <p:sldId id="281" r:id="rId4"/>
    <p:sldId id="283" r:id="rId5"/>
    <p:sldId id="282" r:id="rId6"/>
    <p:sldId id="284" r:id="rId7"/>
    <p:sldId id="285" r:id="rId8"/>
    <p:sldId id="286" r:id="rId9"/>
    <p:sldId id="288" r:id="rId10"/>
    <p:sldId id="289" r:id="rId11"/>
    <p:sldId id="287" r:id="rId12"/>
    <p:sldId id="290" r:id="rId13"/>
    <p:sldId id="291" r:id="rId14"/>
    <p:sldId id="292" r:id="rId15"/>
    <p:sldId id="293" r:id="rId16"/>
    <p:sldId id="294" r:id="rId17"/>
    <p:sldId id="296" r:id="rId18"/>
    <p:sldId id="295" r:id="rId19"/>
    <p:sldId id="297" r:id="rId20"/>
    <p:sldId id="298" r:id="rId21"/>
    <p:sldId id="299" r:id="rId22"/>
    <p:sldId id="300" r:id="rId23"/>
    <p:sldId id="301" r:id="rId24"/>
    <p:sldId id="302" r:id="rId25"/>
    <p:sldId id="303" r:id="rId26"/>
  </p:sldIdLst>
  <p:sldSz cx="14630400" cy="8229600"/>
  <p:notesSz cx="8229600" cy="14630400"/>
  <p:embeddedFontLst>
    <p:embeddedFont>
      <p:font typeface="Arial Black" panose="020B0A04020102020204" pitchFamily="34" charset="0"/>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111B30"/>
    <a:srgbClr val="04090F"/>
    <a:srgbClr val="4FBEE8"/>
    <a:srgbClr val="FFFAFA"/>
    <a:srgbClr val="939B9B"/>
    <a:srgbClr val="E8E5CE"/>
    <a:srgbClr val="F6F2DF"/>
    <a:srgbClr val="C96010"/>
    <a:srgbClr val="D8CD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92" autoAdjust="0"/>
    <p:restoredTop sz="93669" autoAdjust="0"/>
  </p:normalViewPr>
  <p:slideViewPr>
    <p:cSldViewPr snapToGrid="0" snapToObjects="1">
      <p:cViewPr varScale="1">
        <p:scale>
          <a:sx n="87" d="100"/>
          <a:sy n="87" d="100"/>
        </p:scale>
        <p:origin x="13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68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US" dirty="0"/>
          </a:p>
        </p:txBody>
      </p:sp>
    </p:spTree>
    <p:extLst>
      <p:ext uri="{BB962C8B-B14F-4D97-AF65-F5344CB8AC3E}">
        <p14:creationId xmlns:p14="http://schemas.microsoft.com/office/powerpoint/2010/main" val="149330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25553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US" dirty="0"/>
          </a:p>
        </p:txBody>
      </p:sp>
    </p:spTree>
    <p:extLst>
      <p:ext uri="{BB962C8B-B14F-4D97-AF65-F5344CB8AC3E}">
        <p14:creationId xmlns:p14="http://schemas.microsoft.com/office/powerpoint/2010/main" val="1977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US" dirty="0"/>
          </a:p>
        </p:txBody>
      </p:sp>
    </p:spTree>
    <p:extLst>
      <p:ext uri="{BB962C8B-B14F-4D97-AF65-F5344CB8AC3E}">
        <p14:creationId xmlns:p14="http://schemas.microsoft.com/office/powerpoint/2010/main" val="1751102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US" dirty="0"/>
          </a:p>
        </p:txBody>
      </p:sp>
    </p:spTree>
    <p:extLst>
      <p:ext uri="{BB962C8B-B14F-4D97-AF65-F5344CB8AC3E}">
        <p14:creationId xmlns:p14="http://schemas.microsoft.com/office/powerpoint/2010/main" val="4074100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US" dirty="0"/>
          </a:p>
        </p:txBody>
      </p:sp>
    </p:spTree>
    <p:extLst>
      <p:ext uri="{BB962C8B-B14F-4D97-AF65-F5344CB8AC3E}">
        <p14:creationId xmlns:p14="http://schemas.microsoft.com/office/powerpoint/2010/main" val="2749914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US" dirty="0"/>
          </a:p>
        </p:txBody>
      </p:sp>
    </p:spTree>
    <p:extLst>
      <p:ext uri="{BB962C8B-B14F-4D97-AF65-F5344CB8AC3E}">
        <p14:creationId xmlns:p14="http://schemas.microsoft.com/office/powerpoint/2010/main" val="4032448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US" dirty="0"/>
          </a:p>
        </p:txBody>
      </p:sp>
    </p:spTree>
    <p:extLst>
      <p:ext uri="{BB962C8B-B14F-4D97-AF65-F5344CB8AC3E}">
        <p14:creationId xmlns:p14="http://schemas.microsoft.com/office/powerpoint/2010/main" val="86877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1.svg"/></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74547B-30C4-41A0-A697-FDC34F79CC36}"/>
              </a:ext>
            </a:extLst>
          </p:cNvPr>
          <p:cNvSpPr/>
          <p:nvPr/>
        </p:nvSpPr>
        <p:spPr>
          <a:xfrm>
            <a:off x="-6236" y="0"/>
            <a:ext cx="14576666" cy="8229600"/>
          </a:xfrm>
          <a:prstGeom prst="rect">
            <a:avLst/>
          </a:prstGeom>
          <a:solidFill>
            <a:srgbClr val="111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2FA6A86-8722-4ACB-ABF3-F68230EED236}"/>
              </a:ext>
            </a:extLst>
          </p:cNvPr>
          <p:cNvPicPr>
            <a:picLocks noChangeAspect="1"/>
          </p:cNvPicPr>
          <p:nvPr/>
        </p:nvPicPr>
        <p:blipFill rotWithShape="1">
          <a:blip r:embed="rId3"/>
          <a:srcRect l="727" b="3009"/>
          <a:stretch/>
        </p:blipFill>
        <p:spPr>
          <a:xfrm>
            <a:off x="2992417" y="0"/>
            <a:ext cx="11637983" cy="8229600"/>
          </a:xfrm>
          <a:prstGeom prst="rect">
            <a:avLst/>
          </a:prstGeom>
        </p:spPr>
      </p:pic>
      <p:sp>
        <p:nvSpPr>
          <p:cNvPr id="12" name="TextBox 11">
            <a:extLst>
              <a:ext uri="{FF2B5EF4-FFF2-40B4-BE49-F238E27FC236}">
                <a16:creationId xmlns:a16="http://schemas.microsoft.com/office/drawing/2014/main" id="{29B9DAC7-7539-42FD-885A-A2CE7980B484}"/>
              </a:ext>
            </a:extLst>
          </p:cNvPr>
          <p:cNvSpPr txBox="1"/>
          <p:nvPr/>
        </p:nvSpPr>
        <p:spPr>
          <a:xfrm>
            <a:off x="459411" y="6736561"/>
            <a:ext cx="6014720" cy="872034"/>
          </a:xfrm>
          <a:prstGeom prst="rect">
            <a:avLst/>
          </a:prstGeom>
          <a:noFill/>
        </p:spPr>
        <p:txBody>
          <a:bodyPr wrap="square" rtlCol="0">
            <a:spAutoFit/>
          </a:bodyPr>
          <a:lstStyle/>
          <a:p>
            <a:pPr>
              <a:lnSpc>
                <a:spcPct val="150000"/>
              </a:lnSpc>
            </a:pPr>
            <a:r>
              <a:rPr lang="en-US" b="1" dirty="0">
                <a:solidFill>
                  <a:schemeClr val="bg1"/>
                </a:solidFill>
                <a:latin typeface="Arial" panose="020B0604020202020204" pitchFamily="34" charset="0"/>
                <a:cs typeface="Arial" panose="020B0604020202020204" pitchFamily="34" charset="0"/>
              </a:rPr>
              <a:t>Cazac Dumitru</a:t>
            </a:r>
          </a:p>
          <a:p>
            <a:pPr>
              <a:lnSpc>
                <a:spcPct val="150000"/>
              </a:lnSpc>
            </a:pPr>
            <a:r>
              <a:rPr lang="en-US" dirty="0">
                <a:solidFill>
                  <a:schemeClr val="bg1"/>
                </a:solidFill>
                <a:latin typeface="Arial" panose="020B0604020202020204" pitchFamily="34" charset="0"/>
                <a:cs typeface="Arial" panose="020B0604020202020204" pitchFamily="34" charset="0"/>
              </a:rPr>
              <a:t>Head of Legal Section</a:t>
            </a:r>
            <a:r>
              <a:rPr lang="ro-MD"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Phd</a:t>
            </a:r>
            <a:r>
              <a:rPr lang="en-US" dirty="0">
                <a:solidFill>
                  <a:schemeClr val="bg1"/>
                </a:solidFill>
                <a:latin typeface="Arial" panose="020B0604020202020204" pitchFamily="34" charset="0"/>
                <a:cs typeface="Arial" panose="020B0604020202020204" pitchFamily="34" charset="0"/>
              </a:rPr>
              <a:t>, Senior Lawyer</a:t>
            </a:r>
          </a:p>
        </p:txBody>
      </p:sp>
      <p:sp>
        <p:nvSpPr>
          <p:cNvPr id="13" name="Title 2">
            <a:extLst>
              <a:ext uri="{FF2B5EF4-FFF2-40B4-BE49-F238E27FC236}">
                <a16:creationId xmlns:a16="http://schemas.microsoft.com/office/drawing/2014/main" id="{242AFBAA-CACF-4AB4-BBEC-3BB916A3FAAE}"/>
              </a:ext>
            </a:extLst>
          </p:cNvPr>
          <p:cNvSpPr txBox="1">
            <a:spLocks/>
          </p:cNvSpPr>
          <p:nvPr/>
        </p:nvSpPr>
        <p:spPr>
          <a:xfrm>
            <a:off x="519045" y="2531034"/>
            <a:ext cx="7944018" cy="3662541"/>
          </a:xfrm>
          <a:prstGeom prst="rect">
            <a:avLst/>
          </a:prstGeom>
        </p:spPr>
        <p:txBody>
          <a:bodyPr vert="horz" wrap="square" lIns="0" tIns="0" rIns="0" bIns="0" rtlCol="0" anchor="t" anchorCtr="0">
            <a:spAutoFit/>
          </a:bodyPr>
          <a:lstStyle>
            <a:lvl1pPr algn="l" defTabSz="514350" rtl="0" eaLnBrk="1" latinLnBrk="0" hangingPunct="1">
              <a:lnSpc>
                <a:spcPct val="85000"/>
              </a:lnSpc>
              <a:spcBef>
                <a:spcPct val="0"/>
              </a:spcBef>
              <a:buNone/>
              <a:defRPr sz="4800" b="1" kern="1200" baseline="0">
                <a:solidFill>
                  <a:schemeClr val="tx1"/>
                </a:solidFill>
                <a:latin typeface="+mj-lt"/>
                <a:ea typeface="+mj-ea"/>
                <a:cs typeface="+mj-cs"/>
              </a:defRPr>
            </a:lvl1pPr>
          </a:lstStyle>
          <a:p>
            <a:pPr lvl="0"/>
            <a:r>
              <a:rPr lang="ro-MD" dirty="0">
                <a:solidFill>
                  <a:srgbClr val="FFFFFF"/>
                </a:solidFill>
                <a:latin typeface="Arial" panose="020B0604020202020204" pitchFamily="34" charset="0"/>
                <a:cs typeface="Arial" panose="020B0604020202020204" pitchFamily="34" charset="0"/>
              </a:rPr>
              <a:t>Modificări ale Legislației privind Protecția Datelor </a:t>
            </a:r>
          </a:p>
          <a:p>
            <a:pPr lvl="0"/>
            <a:r>
              <a:rPr lang="ro-MD" dirty="0">
                <a:solidFill>
                  <a:srgbClr val="FFFFFF"/>
                </a:solidFill>
                <a:latin typeface="Arial" panose="020B0604020202020204" pitchFamily="34" charset="0"/>
                <a:cs typeface="Arial" panose="020B0604020202020204" pitchFamily="34" charset="0"/>
              </a:rPr>
              <a:t>cu Caracter Personal</a:t>
            </a:r>
          </a:p>
          <a:p>
            <a:pPr lvl="0"/>
            <a:r>
              <a:rPr lang="ro-MD" sz="3000" dirty="0">
                <a:solidFill>
                  <a:srgbClr val="FFFFFF"/>
                </a:solidFill>
                <a:latin typeface="Arial" panose="020B0604020202020204" pitchFamily="34" charset="0"/>
                <a:cs typeface="Arial" panose="020B0604020202020204" pitchFamily="34" charset="0"/>
              </a:rPr>
              <a:t>(temeiurile legale de prelucrare/drepturile persoanelor vizate</a:t>
            </a:r>
          </a:p>
          <a:p>
            <a:pPr lvl="0"/>
            <a:endParaRPr lang="ro-MD" sz="2800" dirty="0">
              <a:solidFill>
                <a:srgbClr val="FFFFFF"/>
              </a:solidFill>
              <a:latin typeface="Arial" panose="020B0604020202020204" pitchFamily="34" charset="0"/>
              <a:cs typeface="Arial" panose="020B0604020202020204" pitchFamily="34" charset="0"/>
            </a:endParaRPr>
          </a:p>
          <a:p>
            <a:pPr lvl="0"/>
            <a:endParaRPr lang="ro-MD" dirty="0">
              <a:solidFill>
                <a:srgbClr val="FFFFFF"/>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978D654-75E3-4F31-959C-73EA2B135006}"/>
              </a:ext>
            </a:extLst>
          </p:cNvPr>
          <p:cNvPicPr>
            <a:picLocks noChangeAspect="1"/>
          </p:cNvPicPr>
          <p:nvPr/>
        </p:nvPicPr>
        <p:blipFill>
          <a:blip r:embed="rId4"/>
          <a:stretch>
            <a:fillRect/>
          </a:stretch>
        </p:blipFill>
        <p:spPr>
          <a:xfrm>
            <a:off x="519045" y="807991"/>
            <a:ext cx="2482572" cy="688806"/>
          </a:xfrm>
          <a:prstGeom prst="rect">
            <a:avLst/>
          </a:prstGeom>
        </p:spPr>
      </p:pic>
      <p:sp>
        <p:nvSpPr>
          <p:cNvPr id="8" name="TextBox 7">
            <a:extLst>
              <a:ext uri="{FF2B5EF4-FFF2-40B4-BE49-F238E27FC236}">
                <a16:creationId xmlns:a16="http://schemas.microsoft.com/office/drawing/2014/main" id="{D37DCDB5-3F64-427F-B45C-B7D9D2986E86}"/>
              </a:ext>
            </a:extLst>
          </p:cNvPr>
          <p:cNvSpPr txBox="1"/>
          <p:nvPr/>
        </p:nvSpPr>
        <p:spPr>
          <a:xfrm>
            <a:off x="459411" y="7846137"/>
            <a:ext cx="3460430" cy="276999"/>
          </a:xfrm>
          <a:prstGeom prst="rect">
            <a:avLst/>
          </a:prstGeom>
          <a:noFill/>
        </p:spPr>
        <p:txBody>
          <a:bodyPr wrap="square" rtlCol="0">
            <a:spAutoFit/>
          </a:bodyPr>
          <a:lstStyle/>
          <a:p>
            <a:r>
              <a:rPr lang="en-US" sz="1200" dirty="0">
                <a:solidFill>
                  <a:schemeClr val="bg1"/>
                </a:solidFill>
              </a:rPr>
              <a:t>©</a:t>
            </a:r>
            <a:r>
              <a:rPr lang="ro-MD" sz="1200" dirty="0">
                <a:solidFill>
                  <a:schemeClr val="bg1"/>
                </a:solidFill>
              </a:rPr>
              <a:t> 2025 Crowe Turcan Mikhailenko</a:t>
            </a:r>
            <a:endParaRPr lang="en-US" sz="12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ED83EA8-DC8D-4F96-AAAD-429DD2856BE4}"/>
              </a:ext>
            </a:extLst>
          </p:cNvPr>
          <p:cNvSpPr/>
          <p:nvPr/>
        </p:nvSpPr>
        <p:spPr>
          <a:xfrm>
            <a:off x="7534656" y="1897626"/>
            <a:ext cx="5724144" cy="44798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40E73788-7117-490A-AF0C-6973FFC01451}"/>
              </a:ext>
            </a:extLst>
          </p:cNvPr>
          <p:cNvSpPr/>
          <p:nvPr/>
        </p:nvSpPr>
        <p:spPr>
          <a:xfrm>
            <a:off x="1133856" y="1841485"/>
            <a:ext cx="5724144" cy="44798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hape 1">
            <a:extLst>
              <a:ext uri="{FF2B5EF4-FFF2-40B4-BE49-F238E27FC236}">
                <a16:creationId xmlns:a16="http://schemas.microsoft.com/office/drawing/2014/main" id="{4269EA55-BCA4-417D-9B06-A0D137FB8ACA}"/>
              </a:ext>
            </a:extLst>
          </p:cNvPr>
          <p:cNvSpPr/>
          <p:nvPr/>
        </p:nvSpPr>
        <p:spPr>
          <a:xfrm>
            <a:off x="430631" y="1063194"/>
            <a:ext cx="13417868" cy="22860"/>
          </a:xfrm>
          <a:prstGeom prst="roundRect">
            <a:avLst>
              <a:gd name="adj" fmla="val 318308"/>
            </a:avLst>
          </a:prstGeom>
          <a:solidFill>
            <a:schemeClr val="accent4"/>
          </a:solidFill>
          <a:ln>
            <a:solidFill>
              <a:schemeClr val="accent4"/>
            </a:solidFill>
          </a:ln>
        </p:spPr>
      </p:sp>
      <p:sp>
        <p:nvSpPr>
          <p:cNvPr id="3" name="Rectangle 2">
            <a:extLst>
              <a:ext uri="{FF2B5EF4-FFF2-40B4-BE49-F238E27FC236}">
                <a16:creationId xmlns:a16="http://schemas.microsoft.com/office/drawing/2014/main" id="{38EC3786-08F9-4D89-B0BB-CAFA20650C8D}"/>
              </a:ext>
            </a:extLst>
          </p:cNvPr>
          <p:cNvSpPr/>
          <p:nvPr/>
        </p:nvSpPr>
        <p:spPr>
          <a:xfrm>
            <a:off x="348843" y="445138"/>
            <a:ext cx="14206263" cy="584775"/>
          </a:xfrm>
          <a:prstGeom prst="rect">
            <a:avLst/>
          </a:prstGeom>
        </p:spPr>
        <p:txBody>
          <a:bodyPr wrap="square">
            <a:spAutoFit/>
          </a:bodyPr>
          <a:lstStyle/>
          <a:p>
            <a:r>
              <a:rPr lang="it-IT" sz="3200" b="1" dirty="0">
                <a:latin typeface="Arial" panose="020B0604020202020204" pitchFamily="34" charset="0"/>
                <a:cs typeface="Arial" panose="020B0604020202020204" pitchFamily="34" charset="0"/>
              </a:rPr>
              <a:t>Îndeplinirea unei obligații legale care îi revine operatorului</a:t>
            </a:r>
            <a:endParaRPr lang="ro-RO" sz="32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66F0C06-3B49-4AEF-898E-223B8D6AD643}"/>
              </a:ext>
            </a:extLst>
          </p:cNvPr>
          <p:cNvSpPr/>
          <p:nvPr/>
        </p:nvSpPr>
        <p:spPr>
          <a:xfrm>
            <a:off x="1552560" y="2373225"/>
            <a:ext cx="4886735" cy="3416320"/>
          </a:xfrm>
          <a:prstGeom prst="rect">
            <a:avLst/>
          </a:prstGeom>
        </p:spPr>
        <p:txBody>
          <a:bodyPr wrap="square">
            <a:spAutoFit/>
          </a:bodyPr>
          <a:lstStyle/>
          <a:p>
            <a:pPr algn="ctr"/>
            <a:r>
              <a:rPr lang="ro-MD" sz="2400" dirty="0">
                <a:latin typeface="Arial" panose="020B0604020202020204" pitchFamily="34" charset="0"/>
                <a:cs typeface="Arial" panose="020B0604020202020204" pitchFamily="34" charset="0"/>
              </a:rPr>
              <a:t>Operatorul poate prelucra date </a:t>
            </a:r>
            <a:r>
              <a:rPr lang="ro-MD" sz="2400" b="1" dirty="0">
                <a:latin typeface="Arial" panose="020B0604020202020204" pitchFamily="34" charset="0"/>
                <a:cs typeface="Arial" panose="020B0604020202020204" pitchFamily="34" charset="0"/>
              </a:rPr>
              <a:t>fără consimțământul persoanei vizate</a:t>
            </a:r>
            <a:r>
              <a:rPr lang="ro-MD" sz="2400" dirty="0">
                <a:latin typeface="Arial" panose="020B0604020202020204" pitchFamily="34" charset="0"/>
                <a:cs typeface="Arial" panose="020B0604020202020204" pitchFamily="34" charset="0"/>
              </a:rPr>
              <a:t>, atunci când </a:t>
            </a:r>
            <a:r>
              <a:rPr lang="ro-MD" sz="2400" b="1" dirty="0">
                <a:latin typeface="Arial" panose="020B0604020202020204" pitchFamily="34" charset="0"/>
                <a:cs typeface="Arial" panose="020B0604020202020204" pitchFamily="34" charset="0"/>
              </a:rPr>
              <a:t>legea îl obligă</a:t>
            </a:r>
            <a:r>
              <a:rPr lang="ro-MD" sz="2400" dirty="0">
                <a:latin typeface="Arial" panose="020B0604020202020204" pitchFamily="34" charset="0"/>
                <a:cs typeface="Arial" panose="020B0604020202020204" pitchFamily="34" charset="0"/>
              </a:rPr>
              <a:t> să facă acest lucru.</a:t>
            </a:r>
          </a:p>
          <a:p>
            <a:pPr algn="ctr"/>
            <a:endParaRPr lang="ro-MD" sz="2400" dirty="0">
              <a:latin typeface="Arial" panose="020B0604020202020204" pitchFamily="34" charset="0"/>
              <a:cs typeface="Arial" panose="020B0604020202020204" pitchFamily="34" charset="0"/>
            </a:endParaRPr>
          </a:p>
          <a:p>
            <a:pPr algn="ctr"/>
            <a:r>
              <a:rPr lang="ro-MD" sz="2400" dirty="0">
                <a:latin typeface="Arial" panose="020B0604020202020204" pitchFamily="34" charset="0"/>
                <a:cs typeface="Arial" panose="020B0604020202020204" pitchFamily="34" charset="0"/>
              </a:rPr>
              <a:t>Nu este alegerea operatorului – este o </a:t>
            </a:r>
            <a:r>
              <a:rPr lang="ro-MD" sz="2400" b="1" dirty="0">
                <a:latin typeface="Arial" panose="020B0604020202020204" pitchFamily="34" charset="0"/>
                <a:cs typeface="Arial" panose="020B0604020202020204" pitchFamily="34" charset="0"/>
              </a:rPr>
              <a:t>obligație impusă printr-un act normativ (lege, hotărâre, ordin etc.)</a:t>
            </a:r>
            <a:r>
              <a:rPr lang="ro-MD" sz="2400" dirty="0">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A7E48153-A8C6-49D9-BFBF-ED768310E1EF}"/>
              </a:ext>
            </a:extLst>
          </p:cNvPr>
          <p:cNvSpPr/>
          <p:nvPr/>
        </p:nvSpPr>
        <p:spPr>
          <a:xfrm>
            <a:off x="8148847" y="2557891"/>
            <a:ext cx="4495762" cy="3046988"/>
          </a:xfrm>
          <a:prstGeom prst="rect">
            <a:avLst/>
          </a:prstGeom>
        </p:spPr>
        <p:txBody>
          <a:bodyPr wrap="square">
            <a:spAutoFit/>
          </a:bodyPr>
          <a:lstStyle/>
          <a:p>
            <a:pPr algn="ctr"/>
            <a:r>
              <a:rPr lang="ro-MD" sz="2400" dirty="0">
                <a:latin typeface="Arial" panose="020B0604020202020204" pitchFamily="34" charset="0"/>
                <a:ea typeface="Times New Roman" panose="02020603050405020304" pitchFamily="18" charset="0"/>
                <a:cs typeface="Arial" panose="020B0604020202020204" pitchFamily="34" charset="0"/>
              </a:rPr>
              <a:t>Temeiul se aplică </a:t>
            </a:r>
            <a:r>
              <a:rPr lang="ro-MD" sz="2400" b="1" dirty="0">
                <a:latin typeface="Arial" panose="020B0604020202020204" pitchFamily="34" charset="0"/>
                <a:ea typeface="Times New Roman" panose="02020603050405020304" pitchFamily="18" charset="0"/>
                <a:cs typeface="Arial" panose="020B0604020202020204" pitchFamily="34" charset="0"/>
              </a:rPr>
              <a:t>doar dacă prelucrarea este cu adevărat legată de contract</a:t>
            </a:r>
            <a:r>
              <a:rPr lang="ro-MD" sz="2400" dirty="0">
                <a:latin typeface="Arial" panose="020B0604020202020204" pitchFamily="34" charset="0"/>
                <a:ea typeface="Times New Roman" panose="02020603050405020304" pitchFamily="18" charset="0"/>
                <a:cs typeface="Arial" panose="020B0604020202020204" pitchFamily="34" charset="0"/>
              </a:rPr>
              <a:t>.</a:t>
            </a:r>
          </a:p>
          <a:p>
            <a:endParaRPr lang="ro-MD" sz="2400" dirty="0">
              <a:latin typeface="Arial" panose="020B0604020202020204" pitchFamily="34" charset="0"/>
              <a:ea typeface="Times New Roman" panose="02020603050405020304" pitchFamily="18" charset="0"/>
              <a:cs typeface="Arial" panose="020B0604020202020204" pitchFamily="34" charset="0"/>
            </a:endParaRPr>
          </a:p>
          <a:p>
            <a:pPr algn="ctr"/>
            <a:r>
              <a:rPr lang="ro-MD" sz="2400" dirty="0">
                <a:latin typeface="Arial" panose="020B0604020202020204" pitchFamily="34" charset="0"/>
                <a:ea typeface="Times New Roman" panose="02020603050405020304" pitchFamily="18" charset="0"/>
                <a:cs typeface="Arial" panose="020B0604020202020204" pitchFamily="34" charset="0"/>
              </a:rPr>
              <a:t>Nu poți folosi acest temei pentru scopuri adiționale (ex.: marketing sau profilare), chiar dacă există un contract.</a:t>
            </a:r>
          </a:p>
        </p:txBody>
      </p:sp>
      <p:sp>
        <p:nvSpPr>
          <p:cNvPr id="8" name="TextBox 7">
            <a:extLst>
              <a:ext uri="{FF2B5EF4-FFF2-40B4-BE49-F238E27FC236}">
                <a16:creationId xmlns:a16="http://schemas.microsoft.com/office/drawing/2014/main" id="{245CB90B-ED0F-41A0-9B47-0AA09F21BE3E}"/>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
        <p:nvSpPr>
          <p:cNvPr id="9" name="TextBox 8">
            <a:extLst>
              <a:ext uri="{FF2B5EF4-FFF2-40B4-BE49-F238E27FC236}">
                <a16:creationId xmlns:a16="http://schemas.microsoft.com/office/drawing/2014/main" id="{F7096EA8-CA01-4756-8BBE-59F19FFF165D}"/>
              </a:ext>
            </a:extLst>
          </p:cNvPr>
          <p:cNvSpPr txBox="1"/>
          <p:nvPr/>
        </p:nvSpPr>
        <p:spPr>
          <a:xfrm>
            <a:off x="1989235" y="6642639"/>
            <a:ext cx="11525281" cy="646331"/>
          </a:xfrm>
          <a:prstGeom prst="rect">
            <a:avLst/>
          </a:prstGeom>
          <a:noFill/>
        </p:spPr>
        <p:txBody>
          <a:bodyPr wrap="square" rtlCol="0">
            <a:spAutoFit/>
          </a:bodyPr>
          <a:lstStyle/>
          <a:p>
            <a:r>
              <a:rPr lang="ro-MD" dirty="0">
                <a:latin typeface="Arial" panose="020B0604020202020204" pitchFamily="34" charset="0"/>
                <a:cs typeface="Arial" panose="020B0604020202020204" pitchFamily="34" charset="0"/>
              </a:rPr>
              <a:t>Deși </a:t>
            </a:r>
            <a:r>
              <a:rPr lang="ro-MD" b="1" dirty="0">
                <a:latin typeface="Arial" panose="020B0604020202020204" pitchFamily="34" charset="0"/>
                <a:cs typeface="Arial" panose="020B0604020202020204" pitchFamily="34" charset="0"/>
              </a:rPr>
              <a:t>nu este necesar consimțământul</a:t>
            </a:r>
            <a:r>
              <a:rPr lang="ro-MD" dirty="0">
                <a:latin typeface="Arial" panose="020B0604020202020204" pitchFamily="34" charset="0"/>
                <a:cs typeface="Arial" panose="020B0604020202020204" pitchFamily="34" charset="0"/>
              </a:rPr>
              <a:t>, persoana vizată trebuie informată despre prelucrare, inclusiv temeiul legal, care trebuie identificat și menționat în politicile de confidențialitate.</a:t>
            </a:r>
            <a:endParaRPr lang="en-US" dirty="0"/>
          </a:p>
        </p:txBody>
      </p:sp>
      <p:pic>
        <p:nvPicPr>
          <p:cNvPr id="10" name="Graphic 9" descr="Warning">
            <a:extLst>
              <a:ext uri="{FF2B5EF4-FFF2-40B4-BE49-F238E27FC236}">
                <a16:creationId xmlns:a16="http://schemas.microsoft.com/office/drawing/2014/main" id="{013DA65C-3611-471C-82BF-F505F2E670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2377" y="6508605"/>
            <a:ext cx="780365" cy="780365"/>
          </a:xfrm>
          <a:prstGeom prst="rect">
            <a:avLst/>
          </a:prstGeom>
        </p:spPr>
      </p:pic>
    </p:spTree>
    <p:extLst>
      <p:ext uri="{BB962C8B-B14F-4D97-AF65-F5344CB8AC3E}">
        <p14:creationId xmlns:p14="http://schemas.microsoft.com/office/powerpoint/2010/main" val="3606288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Connector 20">
            <a:extLst>
              <a:ext uri="{FF2B5EF4-FFF2-40B4-BE49-F238E27FC236}">
                <a16:creationId xmlns:a16="http://schemas.microsoft.com/office/drawing/2014/main" id="{78432DB8-2288-40F3-8196-89D4647AC5FA}"/>
              </a:ext>
            </a:extLst>
          </p:cNvPr>
          <p:cNvSpPr>
            <a:spLocks noChangeAspect="1"/>
          </p:cNvSpPr>
          <p:nvPr/>
        </p:nvSpPr>
        <p:spPr>
          <a:xfrm>
            <a:off x="126339" y="1498092"/>
            <a:ext cx="5219700" cy="5219700"/>
          </a:xfrm>
          <a:prstGeom prst="flowChartConnector">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50EC4118-F84D-4E1F-A534-BE69FD57CE7E}"/>
              </a:ext>
            </a:extLst>
          </p:cNvPr>
          <p:cNvSpPr>
            <a:spLocks noChangeAspect="1"/>
          </p:cNvSpPr>
          <p:nvPr/>
        </p:nvSpPr>
        <p:spPr>
          <a:xfrm>
            <a:off x="560832" y="1927860"/>
            <a:ext cx="4373880" cy="4373880"/>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Connector 2">
            <a:extLst>
              <a:ext uri="{FF2B5EF4-FFF2-40B4-BE49-F238E27FC236}">
                <a16:creationId xmlns:a16="http://schemas.microsoft.com/office/drawing/2014/main" id="{7FD04952-AD79-4C16-B99F-A4B31F235D9D}"/>
              </a:ext>
            </a:extLst>
          </p:cNvPr>
          <p:cNvSpPr>
            <a:spLocks noChangeAspect="1"/>
          </p:cNvSpPr>
          <p:nvPr/>
        </p:nvSpPr>
        <p:spPr>
          <a:xfrm>
            <a:off x="1201251" y="2572899"/>
            <a:ext cx="3083801" cy="3083801"/>
          </a:xfrm>
          <a:prstGeom prst="flowChartConnector">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lowchart: Connector 1">
            <a:extLst>
              <a:ext uri="{FF2B5EF4-FFF2-40B4-BE49-F238E27FC236}">
                <a16:creationId xmlns:a16="http://schemas.microsoft.com/office/drawing/2014/main" id="{5E494212-7448-4BEF-B3BF-8A21FB8DDA20}"/>
              </a:ext>
            </a:extLst>
          </p:cNvPr>
          <p:cNvSpPr>
            <a:spLocks noChangeAspect="1"/>
          </p:cNvSpPr>
          <p:nvPr/>
        </p:nvSpPr>
        <p:spPr>
          <a:xfrm>
            <a:off x="1719072" y="3063240"/>
            <a:ext cx="2066544" cy="2066544"/>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C3896F-119A-41E7-919D-4CFD402A2C75}"/>
              </a:ext>
            </a:extLst>
          </p:cNvPr>
          <p:cNvSpPr/>
          <p:nvPr/>
        </p:nvSpPr>
        <p:spPr>
          <a:xfrm rot="18690441">
            <a:off x="2225378" y="2621025"/>
            <a:ext cx="2926080" cy="182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81411F-9D14-41C8-A71A-BADA1CC8E1F3}"/>
              </a:ext>
            </a:extLst>
          </p:cNvPr>
          <p:cNvSpPr/>
          <p:nvPr/>
        </p:nvSpPr>
        <p:spPr>
          <a:xfrm rot="20853178">
            <a:off x="3826871" y="3620801"/>
            <a:ext cx="1828800" cy="18288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0716A7E-F1D8-43AB-873E-32E8841AF335}"/>
              </a:ext>
            </a:extLst>
          </p:cNvPr>
          <p:cNvSpPr/>
          <p:nvPr/>
        </p:nvSpPr>
        <p:spPr>
          <a:xfrm rot="1199506">
            <a:off x="4384737" y="4972002"/>
            <a:ext cx="1280160"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109DBD5D-893C-435D-A7A3-96932048C8AD}"/>
              </a:ext>
            </a:extLst>
          </p:cNvPr>
          <p:cNvSpPr>
            <a:spLocks noChangeAspect="1"/>
          </p:cNvSpPr>
          <p:nvPr/>
        </p:nvSpPr>
        <p:spPr>
          <a:xfrm>
            <a:off x="4478467" y="512554"/>
            <a:ext cx="1200422" cy="1200422"/>
          </a:xfrm>
          <a:prstGeom prst="flowChartConnector">
            <a:avLst/>
          </a:prstGeom>
          <a:noFill/>
          <a:ln w="184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Connector 8">
            <a:extLst>
              <a:ext uri="{FF2B5EF4-FFF2-40B4-BE49-F238E27FC236}">
                <a16:creationId xmlns:a16="http://schemas.microsoft.com/office/drawing/2014/main" id="{23EC9FBE-862C-4AAD-B304-F3678A78FE2C}"/>
              </a:ext>
            </a:extLst>
          </p:cNvPr>
          <p:cNvSpPr>
            <a:spLocks noChangeAspect="1"/>
          </p:cNvSpPr>
          <p:nvPr/>
        </p:nvSpPr>
        <p:spPr>
          <a:xfrm>
            <a:off x="5582589" y="2735001"/>
            <a:ext cx="1200422" cy="1200422"/>
          </a:xfrm>
          <a:prstGeom prst="flowChartConnector">
            <a:avLst/>
          </a:prstGeom>
          <a:noFill/>
          <a:ln w="1841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lowchart: Connector 9">
            <a:extLst>
              <a:ext uri="{FF2B5EF4-FFF2-40B4-BE49-F238E27FC236}">
                <a16:creationId xmlns:a16="http://schemas.microsoft.com/office/drawing/2014/main" id="{A466FBDA-48C0-4732-AB55-7DD40166066D}"/>
              </a:ext>
            </a:extLst>
          </p:cNvPr>
          <p:cNvSpPr>
            <a:spLocks noChangeAspect="1"/>
          </p:cNvSpPr>
          <p:nvPr/>
        </p:nvSpPr>
        <p:spPr>
          <a:xfrm>
            <a:off x="5595172" y="4668622"/>
            <a:ext cx="1200422" cy="1200422"/>
          </a:xfrm>
          <a:prstGeom prst="flowChartConnector">
            <a:avLst/>
          </a:prstGeom>
          <a:noFill/>
          <a:ln w="184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F554CC5-D597-4795-BBD3-67E25EAB345C}"/>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pic>
        <p:nvPicPr>
          <p:cNvPr id="13" name="Graphic 12" descr="Handshake">
            <a:extLst>
              <a:ext uri="{FF2B5EF4-FFF2-40B4-BE49-F238E27FC236}">
                <a16:creationId xmlns:a16="http://schemas.microsoft.com/office/drawing/2014/main" id="{95CC68EE-2424-4A0B-A67D-5F935D0B5E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3015" y="708775"/>
            <a:ext cx="914400" cy="914400"/>
          </a:xfrm>
          <a:prstGeom prst="rect">
            <a:avLst/>
          </a:prstGeom>
        </p:spPr>
      </p:pic>
      <p:pic>
        <p:nvPicPr>
          <p:cNvPr id="15" name="Graphic 14" descr="Medical">
            <a:extLst>
              <a:ext uri="{FF2B5EF4-FFF2-40B4-BE49-F238E27FC236}">
                <a16:creationId xmlns:a16="http://schemas.microsoft.com/office/drawing/2014/main" id="{F4918016-91FB-4BC7-B521-2BAABB9829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25600" y="2872648"/>
            <a:ext cx="914400" cy="914400"/>
          </a:xfrm>
          <a:prstGeom prst="rect">
            <a:avLst/>
          </a:prstGeom>
        </p:spPr>
      </p:pic>
      <p:pic>
        <p:nvPicPr>
          <p:cNvPr id="20" name="Graphic 19" descr="Court">
            <a:extLst>
              <a:ext uri="{FF2B5EF4-FFF2-40B4-BE49-F238E27FC236}">
                <a16:creationId xmlns:a16="http://schemas.microsoft.com/office/drawing/2014/main" id="{6EA38D03-D4B4-48CF-B715-87DC8EA493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25600" y="4763244"/>
            <a:ext cx="914400" cy="914400"/>
          </a:xfrm>
          <a:prstGeom prst="rect">
            <a:avLst/>
          </a:prstGeom>
        </p:spPr>
      </p:pic>
      <p:sp>
        <p:nvSpPr>
          <p:cNvPr id="22" name="Rectangle 21">
            <a:extLst>
              <a:ext uri="{FF2B5EF4-FFF2-40B4-BE49-F238E27FC236}">
                <a16:creationId xmlns:a16="http://schemas.microsoft.com/office/drawing/2014/main" id="{B03E2A70-3B35-4A48-B34D-686CBF1A5F2F}"/>
              </a:ext>
            </a:extLst>
          </p:cNvPr>
          <p:cNvSpPr/>
          <p:nvPr/>
        </p:nvSpPr>
        <p:spPr>
          <a:xfrm rot="2060409">
            <a:off x="3586312" y="6569619"/>
            <a:ext cx="1645920" cy="18288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Connector 22">
            <a:extLst>
              <a:ext uri="{FF2B5EF4-FFF2-40B4-BE49-F238E27FC236}">
                <a16:creationId xmlns:a16="http://schemas.microsoft.com/office/drawing/2014/main" id="{69E8CB12-D93D-46FE-A6E3-3277A432D940}"/>
              </a:ext>
            </a:extLst>
          </p:cNvPr>
          <p:cNvSpPr>
            <a:spLocks noChangeAspect="1"/>
          </p:cNvSpPr>
          <p:nvPr/>
        </p:nvSpPr>
        <p:spPr>
          <a:xfrm>
            <a:off x="4970763" y="6717792"/>
            <a:ext cx="1200422" cy="1200422"/>
          </a:xfrm>
          <a:prstGeom prst="flowChartConnector">
            <a:avLst/>
          </a:prstGeom>
          <a:noFill/>
          <a:ln w="1841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descr="User">
            <a:extLst>
              <a:ext uri="{FF2B5EF4-FFF2-40B4-BE49-F238E27FC236}">
                <a16:creationId xmlns:a16="http://schemas.microsoft.com/office/drawing/2014/main" id="{88C8BDEA-B11F-4D31-8143-0FB9EC1227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00215" y="6807096"/>
            <a:ext cx="914400" cy="914400"/>
          </a:xfrm>
          <a:prstGeom prst="rect">
            <a:avLst/>
          </a:prstGeom>
        </p:spPr>
      </p:pic>
      <p:sp>
        <p:nvSpPr>
          <p:cNvPr id="28" name="TextBox 27">
            <a:extLst>
              <a:ext uri="{FF2B5EF4-FFF2-40B4-BE49-F238E27FC236}">
                <a16:creationId xmlns:a16="http://schemas.microsoft.com/office/drawing/2014/main" id="{823CFA6A-350B-4BD2-BE4D-1112FEC9157B}"/>
              </a:ext>
            </a:extLst>
          </p:cNvPr>
          <p:cNvSpPr txBox="1"/>
          <p:nvPr/>
        </p:nvSpPr>
        <p:spPr>
          <a:xfrm>
            <a:off x="5866001" y="215849"/>
            <a:ext cx="4616960" cy="738664"/>
          </a:xfrm>
          <a:prstGeom prst="rect">
            <a:avLst/>
          </a:prstGeom>
          <a:noFill/>
        </p:spPr>
        <p:txBody>
          <a:bodyPr wrap="square" rtlCol="0">
            <a:spAutoFit/>
          </a:bodyPr>
          <a:lstStyle/>
          <a:p>
            <a:r>
              <a:rPr lang="ro-MD" sz="2400" b="1" dirty="0">
                <a:latin typeface="Arial" panose="020B0604020202020204" pitchFamily="34" charset="0"/>
                <a:cs typeface="Arial" panose="020B0604020202020204" pitchFamily="34" charset="0"/>
              </a:rPr>
              <a:t>Companii Private</a:t>
            </a:r>
            <a:endParaRPr lang="en-US" sz="2400" dirty="0">
              <a:latin typeface="Arial" panose="020B0604020202020204" pitchFamily="34" charset="0"/>
              <a:cs typeface="Arial" panose="020B0604020202020204" pitchFamily="34" charset="0"/>
            </a:endParaRPr>
          </a:p>
          <a:p>
            <a:endParaRPr lang="en-US" dirty="0"/>
          </a:p>
        </p:txBody>
      </p:sp>
      <p:sp>
        <p:nvSpPr>
          <p:cNvPr id="29" name="Rectangle 28">
            <a:extLst>
              <a:ext uri="{FF2B5EF4-FFF2-40B4-BE49-F238E27FC236}">
                <a16:creationId xmlns:a16="http://schemas.microsoft.com/office/drawing/2014/main" id="{C444CA8F-3BAD-47B7-BB4D-969338C9AE39}"/>
              </a:ext>
            </a:extLst>
          </p:cNvPr>
          <p:cNvSpPr/>
          <p:nvPr/>
        </p:nvSpPr>
        <p:spPr>
          <a:xfrm>
            <a:off x="5866001" y="652752"/>
            <a:ext cx="8438935" cy="1631216"/>
          </a:xfrm>
          <a:prstGeom prst="rect">
            <a:avLst/>
          </a:prstGeom>
        </p:spPr>
        <p:txBody>
          <a:bodyPr wrap="square">
            <a:spAutoFit/>
          </a:bodyPr>
          <a:lstStyle/>
          <a:p>
            <a:r>
              <a:rPr lang="ro-MD" sz="2000" dirty="0">
                <a:latin typeface="Arial" panose="020B0604020202020204" pitchFamily="34" charset="0"/>
                <a:cs typeface="Arial" panose="020B0604020202020204" pitchFamily="34" charset="0"/>
              </a:rPr>
              <a:t>• O firmă păstrează facturi și registre contabile cu date personale ale clienților, în baza legislației fiscale.</a:t>
            </a:r>
          </a:p>
          <a:p>
            <a:r>
              <a:rPr lang="ro-MD" sz="2000" dirty="0">
                <a:latin typeface="Arial" panose="020B0604020202020204" pitchFamily="34" charset="0"/>
                <a:cs typeface="Arial" panose="020B0604020202020204" pitchFamily="34" charset="0"/>
              </a:rPr>
              <a:t>• Un operator economic transmite date despre salariați către Casa Națională de Asigurări Sociale (CNAS), conform Codului muncii și altor legi speciale.</a:t>
            </a:r>
          </a:p>
        </p:txBody>
      </p:sp>
      <p:sp>
        <p:nvSpPr>
          <p:cNvPr id="30" name="TextBox 29">
            <a:extLst>
              <a:ext uri="{FF2B5EF4-FFF2-40B4-BE49-F238E27FC236}">
                <a16:creationId xmlns:a16="http://schemas.microsoft.com/office/drawing/2014/main" id="{1169699E-EF83-4DBB-A06B-2D6CB08AB0C8}"/>
              </a:ext>
            </a:extLst>
          </p:cNvPr>
          <p:cNvSpPr txBox="1"/>
          <p:nvPr/>
        </p:nvSpPr>
        <p:spPr>
          <a:xfrm>
            <a:off x="6854723" y="2490038"/>
            <a:ext cx="4616960" cy="461665"/>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Sectorul</a:t>
            </a:r>
            <a:r>
              <a:rPr lang="en-US" sz="2400" b="1" dirty="0">
                <a:latin typeface="Arial" panose="020B0604020202020204" pitchFamily="34" charset="0"/>
                <a:cs typeface="Arial" panose="020B0604020202020204" pitchFamily="34" charset="0"/>
              </a:rPr>
              <a:t> </a:t>
            </a:r>
            <a:r>
              <a:rPr lang="ro-MD" sz="2400" b="1" dirty="0">
                <a:latin typeface="Arial" panose="020B0604020202020204" pitchFamily="34" charset="0"/>
                <a:cs typeface="Arial" panose="020B0604020202020204" pitchFamily="34" charset="0"/>
              </a:rPr>
              <a:t>M</a:t>
            </a:r>
            <a:r>
              <a:rPr lang="en-US" sz="2400" b="1" dirty="0" err="1">
                <a:latin typeface="Arial" panose="020B0604020202020204" pitchFamily="34" charset="0"/>
                <a:cs typeface="Arial" panose="020B0604020202020204" pitchFamily="34" charset="0"/>
              </a:rPr>
              <a:t>edical</a:t>
            </a:r>
            <a:endParaRPr lang="en-US" dirty="0"/>
          </a:p>
        </p:txBody>
      </p:sp>
      <p:sp>
        <p:nvSpPr>
          <p:cNvPr id="31" name="Rectangle 30">
            <a:extLst>
              <a:ext uri="{FF2B5EF4-FFF2-40B4-BE49-F238E27FC236}">
                <a16:creationId xmlns:a16="http://schemas.microsoft.com/office/drawing/2014/main" id="{82B8B1B6-89C1-4694-A447-0D72D42C3817}"/>
              </a:ext>
            </a:extLst>
          </p:cNvPr>
          <p:cNvSpPr/>
          <p:nvPr/>
        </p:nvSpPr>
        <p:spPr>
          <a:xfrm>
            <a:off x="6893817" y="2924172"/>
            <a:ext cx="7610244" cy="1323439"/>
          </a:xfrm>
          <a:prstGeom prst="rect">
            <a:avLst/>
          </a:prstGeom>
        </p:spPr>
        <p:txBody>
          <a:bodyPr wrap="square">
            <a:spAutoFit/>
          </a:bodyPr>
          <a:lstStyle/>
          <a:p>
            <a:r>
              <a:rPr lang="ro-MD" sz="2000" dirty="0">
                <a:latin typeface="Arial" panose="020B0604020202020204" pitchFamily="34" charset="0"/>
                <a:cs typeface="Arial" panose="020B0604020202020204" pitchFamily="34" charset="0"/>
              </a:rPr>
              <a:t>• Un spital păstrează dosarele medicale pentru perioade obligatorii prevăzute de lege.</a:t>
            </a:r>
          </a:p>
          <a:p>
            <a:r>
              <a:rPr lang="ro-MD" sz="2000" dirty="0">
                <a:latin typeface="Arial" panose="020B0604020202020204" pitchFamily="34" charset="0"/>
                <a:cs typeface="Arial" panose="020B0604020202020204" pitchFamily="34" charset="0"/>
              </a:rPr>
              <a:t>• Un laborator transmite datele pacienților către autorități sanitare (ex. în caz de boli transmisibile), conform obligațiilor legale.</a:t>
            </a:r>
          </a:p>
        </p:txBody>
      </p:sp>
      <p:sp>
        <p:nvSpPr>
          <p:cNvPr id="32" name="Rectangle 31">
            <a:extLst>
              <a:ext uri="{FF2B5EF4-FFF2-40B4-BE49-F238E27FC236}">
                <a16:creationId xmlns:a16="http://schemas.microsoft.com/office/drawing/2014/main" id="{277A61A2-AB31-4B6D-BE4C-29878B80B303}"/>
              </a:ext>
            </a:extLst>
          </p:cNvPr>
          <p:cNvSpPr/>
          <p:nvPr/>
        </p:nvSpPr>
        <p:spPr>
          <a:xfrm>
            <a:off x="6885928" y="4518186"/>
            <a:ext cx="2132315" cy="461665"/>
          </a:xfrm>
          <a:prstGeom prst="rect">
            <a:avLst/>
          </a:prstGeom>
        </p:spPr>
        <p:txBody>
          <a:bodyPr wrap="none">
            <a:spAutoFit/>
          </a:bodyPr>
          <a:lstStyle/>
          <a:p>
            <a:r>
              <a:rPr lang="ro-MD" sz="2400" b="1" dirty="0">
                <a:latin typeface="Arial" panose="020B0604020202020204" pitchFamily="34" charset="0"/>
                <a:ea typeface="Calibri" panose="020F0502020204030204" pitchFamily="34" charset="0"/>
                <a:cs typeface="Arial" panose="020B0604020202020204" pitchFamily="34" charset="0"/>
              </a:rPr>
              <a:t>Sector public</a:t>
            </a:r>
            <a:endParaRPr lang="ro-MD" sz="2400"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4FC4E7CB-2186-4046-A6E9-017139562D3B}"/>
              </a:ext>
            </a:extLst>
          </p:cNvPr>
          <p:cNvSpPr/>
          <p:nvPr/>
        </p:nvSpPr>
        <p:spPr>
          <a:xfrm>
            <a:off x="6931496" y="4901819"/>
            <a:ext cx="7373439" cy="1323439"/>
          </a:xfrm>
          <a:prstGeom prst="rect">
            <a:avLst/>
          </a:prstGeom>
        </p:spPr>
        <p:txBody>
          <a:bodyPr wrap="square">
            <a:spAutoFit/>
          </a:bodyPr>
          <a:lstStyle/>
          <a:p>
            <a:r>
              <a:rPr lang="ro-MD" sz="2000" dirty="0">
                <a:latin typeface="Arial" panose="020B0604020202020204" pitchFamily="34" charset="0"/>
                <a:cs typeface="Arial" panose="020B0604020202020204" pitchFamily="34" charset="0"/>
              </a:rPr>
              <a:t>• Autoritatea fiscală colectează și procesează date pentru stabilirea și încasarea impozitelor.</a:t>
            </a:r>
          </a:p>
          <a:p>
            <a:r>
              <a:rPr lang="ro-MD" sz="2000" dirty="0">
                <a:latin typeface="Arial" panose="020B0604020202020204" pitchFamily="34" charset="0"/>
                <a:cs typeface="Arial" panose="020B0604020202020204" pitchFamily="34" charset="0"/>
              </a:rPr>
              <a:t>• Poliția sau alte organe de anchetă prelucrează date în cadrul unei anchete oficiale.</a:t>
            </a:r>
          </a:p>
        </p:txBody>
      </p:sp>
      <p:sp>
        <p:nvSpPr>
          <p:cNvPr id="34" name="Rectangle 33">
            <a:extLst>
              <a:ext uri="{FF2B5EF4-FFF2-40B4-BE49-F238E27FC236}">
                <a16:creationId xmlns:a16="http://schemas.microsoft.com/office/drawing/2014/main" id="{BA092CB9-28CA-4820-8FFD-F00ECF329FFA}"/>
              </a:ext>
            </a:extLst>
          </p:cNvPr>
          <p:cNvSpPr/>
          <p:nvPr/>
        </p:nvSpPr>
        <p:spPr>
          <a:xfrm>
            <a:off x="6425741" y="6371410"/>
            <a:ext cx="2478564" cy="461665"/>
          </a:xfrm>
          <a:prstGeom prst="rect">
            <a:avLst/>
          </a:prstGeom>
        </p:spPr>
        <p:txBody>
          <a:bodyPr wrap="none">
            <a:spAutoFit/>
          </a:bodyPr>
          <a:lstStyle/>
          <a:p>
            <a:r>
              <a:rPr lang="ro-MD" sz="2400" b="1" dirty="0">
                <a:latin typeface="Arial" panose="020B0604020202020204" pitchFamily="34" charset="0"/>
                <a:ea typeface="Times New Roman" panose="02020603050405020304" pitchFamily="18" charset="0"/>
                <a:cs typeface="Arial" panose="020B0604020202020204" pitchFamily="34" charset="0"/>
              </a:rPr>
              <a:t>Resurse umane</a:t>
            </a:r>
            <a:endParaRPr lang="ro-MD"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35" name="Rectangle 34">
            <a:extLst>
              <a:ext uri="{FF2B5EF4-FFF2-40B4-BE49-F238E27FC236}">
                <a16:creationId xmlns:a16="http://schemas.microsoft.com/office/drawing/2014/main" id="{3EFE127F-4513-40BD-9F5B-826CF5DD04C3}"/>
              </a:ext>
            </a:extLst>
          </p:cNvPr>
          <p:cNvSpPr/>
          <p:nvPr/>
        </p:nvSpPr>
        <p:spPr>
          <a:xfrm>
            <a:off x="6432969" y="6773545"/>
            <a:ext cx="8071092" cy="1323439"/>
          </a:xfrm>
          <a:prstGeom prst="rect">
            <a:avLst/>
          </a:prstGeom>
        </p:spPr>
        <p:txBody>
          <a:bodyPr wrap="square">
            <a:spAutoFit/>
          </a:bodyPr>
          <a:lstStyle/>
          <a:p>
            <a:r>
              <a:rPr lang="ro-MD" sz="2000" dirty="0">
                <a:latin typeface="Arial" panose="020B0604020202020204" pitchFamily="34" charset="0"/>
                <a:cs typeface="Arial" panose="020B0604020202020204" pitchFamily="34" charset="0"/>
              </a:rPr>
              <a:t>• Un angajator este obligat să păstreze documentele de angajare și evidența orelor de muncă.</a:t>
            </a:r>
          </a:p>
          <a:p>
            <a:r>
              <a:rPr lang="ro-MD" sz="2000" dirty="0">
                <a:latin typeface="Arial" panose="020B0604020202020204" pitchFamily="34" charset="0"/>
                <a:cs typeface="Arial" panose="020B0604020202020204" pitchFamily="34" charset="0"/>
              </a:rPr>
              <a:t>• Transmiterea datelor salariatului către Inspectoratul de Stat al Muncii sau autoritățile fiscale</a:t>
            </a:r>
          </a:p>
        </p:txBody>
      </p:sp>
    </p:spTree>
    <p:extLst>
      <p:ext uri="{BB962C8B-B14F-4D97-AF65-F5344CB8AC3E}">
        <p14:creationId xmlns:p14="http://schemas.microsoft.com/office/powerpoint/2010/main" val="2748970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E2777B38-C909-4D38-8391-63F2D5B5C1B1}"/>
              </a:ext>
            </a:extLst>
          </p:cNvPr>
          <p:cNvSpPr/>
          <p:nvPr/>
        </p:nvSpPr>
        <p:spPr>
          <a:xfrm>
            <a:off x="3532063" y="6437015"/>
            <a:ext cx="10163335" cy="917628"/>
          </a:xfrm>
          <a:prstGeom prst="roundRect">
            <a:avLst>
              <a:gd name="adj" fmla="val 12351"/>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hape 1">
            <a:extLst>
              <a:ext uri="{FF2B5EF4-FFF2-40B4-BE49-F238E27FC236}">
                <a16:creationId xmlns:a16="http://schemas.microsoft.com/office/drawing/2014/main" id="{58E0C5D0-46DE-467F-974E-B0C2D94162DF}"/>
              </a:ext>
            </a:extLst>
          </p:cNvPr>
          <p:cNvSpPr/>
          <p:nvPr/>
        </p:nvSpPr>
        <p:spPr>
          <a:xfrm>
            <a:off x="400651" y="1619074"/>
            <a:ext cx="13417868" cy="22860"/>
          </a:xfrm>
          <a:prstGeom prst="roundRect">
            <a:avLst>
              <a:gd name="adj" fmla="val 318308"/>
            </a:avLst>
          </a:prstGeom>
          <a:solidFill>
            <a:schemeClr val="accent4"/>
          </a:solidFill>
          <a:ln>
            <a:solidFill>
              <a:schemeClr val="accent4"/>
            </a:solidFill>
          </a:ln>
        </p:spPr>
      </p:sp>
      <p:sp>
        <p:nvSpPr>
          <p:cNvPr id="6" name="Rectangle 5">
            <a:extLst>
              <a:ext uri="{FF2B5EF4-FFF2-40B4-BE49-F238E27FC236}">
                <a16:creationId xmlns:a16="http://schemas.microsoft.com/office/drawing/2014/main" id="{96CC09BD-AF64-4EC1-A23D-9EE3C3681BCE}"/>
              </a:ext>
            </a:extLst>
          </p:cNvPr>
          <p:cNvSpPr/>
          <p:nvPr/>
        </p:nvSpPr>
        <p:spPr>
          <a:xfrm>
            <a:off x="328888" y="445138"/>
            <a:ext cx="13908982" cy="1077218"/>
          </a:xfrm>
          <a:prstGeom prst="rect">
            <a:avLst/>
          </a:prstGeom>
        </p:spPr>
        <p:txBody>
          <a:bodyPr wrap="square">
            <a:spAutoFit/>
          </a:bodyPr>
          <a:lstStyle/>
          <a:p>
            <a:r>
              <a:rPr lang="it-IT" sz="3200" b="1" dirty="0">
                <a:latin typeface="Arial" panose="020B0604020202020204" pitchFamily="34" charset="0"/>
                <a:cs typeface="Arial" panose="020B0604020202020204" pitchFamily="34" charset="0"/>
              </a:rPr>
              <a:t>Prelucrarea este necesară pentru a proteja interesele vitale ale persoanei vizate sau ale altei persoane fizice</a:t>
            </a:r>
            <a:endParaRPr lang="ro-RO" sz="3200"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DB0B4CF9-EC74-4A71-ACD5-7422C1E37625}"/>
              </a:ext>
            </a:extLst>
          </p:cNvPr>
          <p:cNvSpPr/>
          <p:nvPr/>
        </p:nvSpPr>
        <p:spPr>
          <a:xfrm>
            <a:off x="514951" y="2264366"/>
            <a:ext cx="2743200" cy="914400"/>
          </a:xfrm>
          <a:prstGeom prst="roundRect">
            <a:avLst/>
          </a:prstGeom>
          <a:solidFill>
            <a:schemeClr val="accent4"/>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B44FA37F-654C-45D5-A11D-6C1368D3C855}"/>
              </a:ext>
            </a:extLst>
          </p:cNvPr>
          <p:cNvSpPr/>
          <p:nvPr/>
        </p:nvSpPr>
        <p:spPr>
          <a:xfrm>
            <a:off x="3532063" y="2249126"/>
            <a:ext cx="10163335" cy="1471196"/>
          </a:xfrm>
          <a:prstGeom prst="roundRect">
            <a:avLst>
              <a:gd name="adj" fmla="val 12351"/>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BAFECB5-FAB0-4F96-9F81-C2BDF24B3F76}"/>
              </a:ext>
            </a:extLst>
          </p:cNvPr>
          <p:cNvSpPr/>
          <p:nvPr/>
        </p:nvSpPr>
        <p:spPr>
          <a:xfrm>
            <a:off x="617110" y="2494841"/>
            <a:ext cx="2604198" cy="477054"/>
          </a:xfrm>
          <a:prstGeom prst="rect">
            <a:avLst/>
          </a:prstGeom>
        </p:spPr>
        <p:txBody>
          <a:bodyPr wrap="square">
            <a:spAutoFit/>
          </a:bodyPr>
          <a:lstStyle/>
          <a:p>
            <a:r>
              <a:rPr lang="it-IT" sz="2500" b="1" dirty="0">
                <a:latin typeface="Arial" panose="020B0604020202020204" pitchFamily="34" charset="0"/>
                <a:ea typeface="Calibri" panose="020F0502020204030204" pitchFamily="34" charset="0"/>
                <a:cs typeface="Arial" panose="020B0604020202020204" pitchFamily="34" charset="0"/>
              </a:rPr>
              <a:t>Interesele</a:t>
            </a:r>
            <a:r>
              <a:rPr lang="it-IT" sz="2400" b="1" dirty="0">
                <a:latin typeface="Arial" panose="020B0604020202020204" pitchFamily="34" charset="0"/>
                <a:ea typeface="Calibri" panose="020F0502020204030204" pitchFamily="34" charset="0"/>
                <a:cs typeface="Arial" panose="020B0604020202020204" pitchFamily="34" charset="0"/>
              </a:rPr>
              <a:t> </a:t>
            </a:r>
            <a:r>
              <a:rPr lang="it-IT" sz="2500" b="1" dirty="0">
                <a:latin typeface="Arial" panose="020B0604020202020204" pitchFamily="34" charset="0"/>
                <a:ea typeface="Calibri" panose="020F0502020204030204" pitchFamily="34" charset="0"/>
                <a:cs typeface="Arial" panose="020B0604020202020204" pitchFamily="34" charset="0"/>
              </a:rPr>
              <a:t>Vitale</a:t>
            </a:r>
            <a:endParaRPr lang="en-US" sz="25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75AC5DB-4350-47B1-B7AC-633BCEF2AD4E}"/>
              </a:ext>
            </a:extLst>
          </p:cNvPr>
          <p:cNvSpPr/>
          <p:nvPr/>
        </p:nvSpPr>
        <p:spPr>
          <a:xfrm>
            <a:off x="3622003" y="2367623"/>
            <a:ext cx="9983454" cy="1246495"/>
          </a:xfrm>
          <a:prstGeom prst="rect">
            <a:avLst/>
          </a:prstGeom>
        </p:spPr>
        <p:txBody>
          <a:bodyPr wrap="square">
            <a:spAutoFit/>
          </a:bodyPr>
          <a:lstStyle/>
          <a:p>
            <a:r>
              <a:rPr lang="ro-MD" sz="2500" dirty="0">
                <a:latin typeface="Arial" panose="020B0604020202020204" pitchFamily="34" charset="0"/>
                <a:cs typeface="Arial" panose="020B0604020202020204" pitchFamily="34" charset="0"/>
              </a:rPr>
              <a:t>Situații extreme, în care prelucrarea datelor cu caracter personal este absolut necesară pentru a proteja viața sau integritatea fizică a persoanei vizate sau a altei persoane.</a:t>
            </a:r>
          </a:p>
        </p:txBody>
      </p:sp>
      <p:sp>
        <p:nvSpPr>
          <p:cNvPr id="12" name="Rectangle: Rounded Corners 11">
            <a:extLst>
              <a:ext uri="{FF2B5EF4-FFF2-40B4-BE49-F238E27FC236}">
                <a16:creationId xmlns:a16="http://schemas.microsoft.com/office/drawing/2014/main" id="{F2E221D8-C8E3-400F-9C26-7F1726E1001F}"/>
              </a:ext>
            </a:extLst>
          </p:cNvPr>
          <p:cNvSpPr/>
          <p:nvPr/>
        </p:nvSpPr>
        <p:spPr>
          <a:xfrm>
            <a:off x="3532062" y="4019551"/>
            <a:ext cx="10163335" cy="2120900"/>
          </a:xfrm>
          <a:prstGeom prst="roundRect">
            <a:avLst>
              <a:gd name="adj" fmla="val 9372"/>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FEB06C-9759-4B6B-A6C9-179C1D451C39}"/>
              </a:ext>
            </a:extLst>
          </p:cNvPr>
          <p:cNvSpPr/>
          <p:nvPr/>
        </p:nvSpPr>
        <p:spPr>
          <a:xfrm>
            <a:off x="3622002" y="4081546"/>
            <a:ext cx="10073395" cy="2015936"/>
          </a:xfrm>
          <a:prstGeom prst="rect">
            <a:avLst/>
          </a:prstGeom>
        </p:spPr>
        <p:txBody>
          <a:bodyPr wrap="square">
            <a:spAutoFit/>
          </a:bodyPr>
          <a:lstStyle/>
          <a:p>
            <a:r>
              <a:rPr lang="ro-RO" sz="2500" dirty="0">
                <a:latin typeface="Arial" panose="020B0604020202020204" pitchFamily="34" charset="0"/>
                <a:ea typeface="Times New Roman" panose="02020603050405020304" pitchFamily="18" charset="0"/>
                <a:cs typeface="Arial" panose="020B0604020202020204" pitchFamily="34" charset="0"/>
              </a:rPr>
              <a:t>Este un temei rar întâlnit</a:t>
            </a:r>
            <a:r>
              <a:rPr lang="ro-MD" sz="2500" dirty="0">
                <a:latin typeface="Arial" panose="020B0604020202020204" pitchFamily="34" charset="0"/>
                <a:ea typeface="Times New Roman" panose="02020603050405020304" pitchFamily="18" charset="0"/>
                <a:cs typeface="Arial" panose="020B0604020202020204" pitchFamily="34" charset="0"/>
              </a:rPr>
              <a:t>, </a:t>
            </a:r>
            <a:r>
              <a:rPr lang="it-IT" sz="2500" dirty="0">
                <a:latin typeface="Arial" panose="020B0604020202020204" pitchFamily="34" charset="0"/>
                <a:ea typeface="Times New Roman" panose="02020603050405020304" pitchFamily="18" charset="0"/>
                <a:cs typeface="Arial" panose="020B0604020202020204" pitchFamily="34" charset="0"/>
              </a:rPr>
              <a:t>excepțional, folosit doar </a:t>
            </a:r>
            <a:r>
              <a:rPr lang="ro-MD" sz="2500" dirty="0">
                <a:latin typeface="Arial" panose="020B0604020202020204" pitchFamily="34" charset="0"/>
                <a:ea typeface="Times New Roman" panose="02020603050405020304" pitchFamily="18" charset="0"/>
                <a:cs typeface="Arial" panose="020B0604020202020204" pitchFamily="34" charset="0"/>
              </a:rPr>
              <a:t>atunci </a:t>
            </a:r>
            <a:r>
              <a:rPr lang="it-IT" sz="2500" dirty="0">
                <a:latin typeface="Arial" panose="020B0604020202020204" pitchFamily="34" charset="0"/>
                <a:ea typeface="Times New Roman" panose="02020603050405020304" pitchFamily="18" charset="0"/>
                <a:cs typeface="Arial" panose="020B0604020202020204" pitchFamily="34" charset="0"/>
              </a:rPr>
              <a:t>când:</a:t>
            </a:r>
            <a:endParaRPr lang="en-US" sz="25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buSzPts val="1000"/>
              <a:buFont typeface="Symbol" panose="05050102010706020507" pitchFamily="18" charset="2"/>
              <a:buChar char=""/>
              <a:tabLst>
                <a:tab pos="457200" algn="l"/>
              </a:tabLst>
            </a:pPr>
            <a:r>
              <a:rPr lang="it-IT" sz="2500" dirty="0">
                <a:latin typeface="Arial" panose="020B0604020202020204" pitchFamily="34" charset="0"/>
                <a:ea typeface="Times New Roman" panose="02020603050405020304" pitchFamily="18" charset="0"/>
                <a:cs typeface="Arial" panose="020B0604020202020204" pitchFamily="34" charset="0"/>
              </a:rPr>
              <a:t>persoana vizată nu este capabilă să își exprime consimțământul (ex: este inconștientă),</a:t>
            </a:r>
            <a:endParaRPr lang="en-US" sz="25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buSzPts val="1000"/>
              <a:buFont typeface="Symbol" panose="05050102010706020507" pitchFamily="18" charset="2"/>
              <a:buChar char=""/>
              <a:tabLst>
                <a:tab pos="457200" algn="l"/>
              </a:tabLst>
            </a:pPr>
            <a:r>
              <a:rPr lang="it-IT" sz="2500" dirty="0">
                <a:latin typeface="Arial" panose="020B0604020202020204" pitchFamily="34" charset="0"/>
                <a:ea typeface="Times New Roman" panose="02020603050405020304" pitchFamily="18" charset="0"/>
                <a:cs typeface="Arial" panose="020B0604020202020204" pitchFamily="34" charset="0"/>
              </a:rPr>
              <a:t>nu există un alt temei legal disponibil la acel moment,</a:t>
            </a:r>
            <a:endParaRPr lang="en-US" sz="25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buSzPts val="1000"/>
              <a:buFont typeface="Symbol" panose="05050102010706020507" pitchFamily="18" charset="2"/>
              <a:buChar char=""/>
              <a:tabLst>
                <a:tab pos="457200" algn="l"/>
              </a:tabLst>
            </a:pPr>
            <a:r>
              <a:rPr lang="ro-MD" sz="2500" dirty="0">
                <a:latin typeface="Arial" panose="020B0604020202020204" pitchFamily="34" charset="0"/>
                <a:ea typeface="Times New Roman" panose="02020603050405020304" pitchFamily="18" charset="0"/>
                <a:cs typeface="Arial" panose="020B0604020202020204" pitchFamily="34" charset="0"/>
              </a:rPr>
              <a:t>este în joc viața, sănătatea sau securitatea unei persoane.</a:t>
            </a:r>
          </a:p>
        </p:txBody>
      </p:sp>
      <p:sp>
        <p:nvSpPr>
          <p:cNvPr id="14" name="Rectangle 13">
            <a:extLst>
              <a:ext uri="{FF2B5EF4-FFF2-40B4-BE49-F238E27FC236}">
                <a16:creationId xmlns:a16="http://schemas.microsoft.com/office/drawing/2014/main" id="{4A73115A-2AB8-4CAE-AF56-7ADF0E5F06C7}"/>
              </a:ext>
            </a:extLst>
          </p:cNvPr>
          <p:cNvSpPr/>
          <p:nvPr/>
        </p:nvSpPr>
        <p:spPr>
          <a:xfrm>
            <a:off x="3647403" y="6492869"/>
            <a:ext cx="10039172" cy="861774"/>
          </a:xfrm>
          <a:prstGeom prst="rect">
            <a:avLst/>
          </a:prstGeom>
        </p:spPr>
        <p:txBody>
          <a:bodyPr wrap="square">
            <a:spAutoFit/>
          </a:bodyPr>
          <a:lstStyle/>
          <a:p>
            <a:r>
              <a:rPr lang="ro-MD" sz="2500" dirty="0">
                <a:latin typeface="Arial" panose="020B0604020202020204" pitchFamily="34" charset="0"/>
                <a:ea typeface="Times New Roman" panose="02020603050405020304" pitchFamily="18" charset="0"/>
                <a:cs typeface="Arial" panose="020B0604020202020204" pitchFamily="34" charset="0"/>
              </a:rPr>
              <a:t>Acest temei este frecvent întâlnit în contexte medicale, de urgență, dezastre, accidente etc.</a:t>
            </a:r>
          </a:p>
        </p:txBody>
      </p:sp>
      <p:sp>
        <p:nvSpPr>
          <p:cNvPr id="16" name="TextBox 15">
            <a:extLst>
              <a:ext uri="{FF2B5EF4-FFF2-40B4-BE49-F238E27FC236}">
                <a16:creationId xmlns:a16="http://schemas.microsoft.com/office/drawing/2014/main" id="{11085CCA-50B5-4B2A-BFF6-2A71F3D49BF8}"/>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Tree>
    <p:extLst>
      <p:ext uri="{BB962C8B-B14F-4D97-AF65-F5344CB8AC3E}">
        <p14:creationId xmlns:p14="http://schemas.microsoft.com/office/powerpoint/2010/main" val="3698525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E03BC1-3C0E-44A7-A901-FF31D1CDD1A6}"/>
              </a:ext>
            </a:extLst>
          </p:cNvPr>
          <p:cNvSpPr/>
          <p:nvPr/>
        </p:nvSpPr>
        <p:spPr>
          <a:xfrm>
            <a:off x="836529" y="2794000"/>
            <a:ext cx="3291840" cy="4370223"/>
          </a:xfrm>
          <a:prstGeom prst="rect">
            <a:avLst/>
          </a:prstGeom>
          <a:no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3025E6-4C42-4E96-9EBB-9F536939089F}"/>
              </a:ext>
            </a:extLst>
          </p:cNvPr>
          <p:cNvSpPr/>
          <p:nvPr/>
        </p:nvSpPr>
        <p:spPr>
          <a:xfrm>
            <a:off x="4128369" y="576760"/>
            <a:ext cx="3291840" cy="4471489"/>
          </a:xfrm>
          <a:prstGeom prst="rect">
            <a:avLst/>
          </a:prstGeom>
          <a:no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1B0F28-C7F5-41E5-AF0B-740C93B70420}"/>
              </a:ext>
            </a:extLst>
          </p:cNvPr>
          <p:cNvSpPr/>
          <p:nvPr/>
        </p:nvSpPr>
        <p:spPr>
          <a:xfrm>
            <a:off x="4136464" y="4960364"/>
            <a:ext cx="3291840" cy="222322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059B83B-5671-4793-8CD7-2D9860D940F8}"/>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
        <p:nvSpPr>
          <p:cNvPr id="3" name="Rectangle 2">
            <a:extLst>
              <a:ext uri="{FF2B5EF4-FFF2-40B4-BE49-F238E27FC236}">
                <a16:creationId xmlns:a16="http://schemas.microsoft.com/office/drawing/2014/main" id="{125D36F7-AB3B-4976-9367-FCB2BD0A2682}"/>
              </a:ext>
            </a:extLst>
          </p:cNvPr>
          <p:cNvSpPr/>
          <p:nvPr/>
        </p:nvSpPr>
        <p:spPr>
          <a:xfrm>
            <a:off x="823829" y="561249"/>
            <a:ext cx="3291840" cy="222322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91376DA-70A5-4EAD-9133-84661D33C5A8}"/>
              </a:ext>
            </a:extLst>
          </p:cNvPr>
          <p:cNvSpPr/>
          <p:nvPr/>
        </p:nvSpPr>
        <p:spPr>
          <a:xfrm>
            <a:off x="1153523" y="1416213"/>
            <a:ext cx="2632452" cy="707886"/>
          </a:xfrm>
          <a:prstGeom prst="rect">
            <a:avLst/>
          </a:prstGeom>
        </p:spPr>
        <p:txBody>
          <a:bodyPr wrap="none">
            <a:spAutoFit/>
          </a:bodyPr>
          <a:lstStyle/>
          <a:p>
            <a:pPr algn="ctr"/>
            <a:r>
              <a:rPr lang="it-IT" sz="2000" b="1" dirty="0">
                <a:latin typeface="Arial" panose="020B0604020202020204" pitchFamily="34" charset="0"/>
                <a:ea typeface="Calibri" panose="020F0502020204030204" pitchFamily="34" charset="0"/>
                <a:cs typeface="Arial" panose="020B0604020202020204" pitchFamily="34" charset="0"/>
              </a:rPr>
              <a:t>Intervenție </a:t>
            </a:r>
            <a:r>
              <a:rPr lang="ro-MD" sz="2000" b="1" dirty="0">
                <a:latin typeface="Arial" panose="020B0604020202020204" pitchFamily="34" charset="0"/>
                <a:ea typeface="Calibri" panose="020F0502020204030204" pitchFamily="34" charset="0"/>
                <a:cs typeface="Arial" panose="020B0604020202020204" pitchFamily="34" charset="0"/>
              </a:rPr>
              <a:t>M</a:t>
            </a:r>
            <a:r>
              <a:rPr lang="it-IT" sz="2000" b="1" dirty="0">
                <a:latin typeface="Arial" panose="020B0604020202020204" pitchFamily="34" charset="0"/>
                <a:ea typeface="Calibri" panose="020F0502020204030204" pitchFamily="34" charset="0"/>
                <a:cs typeface="Arial" panose="020B0604020202020204" pitchFamily="34" charset="0"/>
              </a:rPr>
              <a:t>edicală</a:t>
            </a:r>
            <a:endParaRPr lang="ro-MD" sz="2000" b="1" dirty="0">
              <a:latin typeface="Arial" panose="020B0604020202020204" pitchFamily="34" charset="0"/>
              <a:ea typeface="Calibri" panose="020F0502020204030204" pitchFamily="34" charset="0"/>
              <a:cs typeface="Arial" panose="020B0604020202020204" pitchFamily="34" charset="0"/>
            </a:endParaRPr>
          </a:p>
          <a:p>
            <a:pPr algn="ctr"/>
            <a:r>
              <a:rPr lang="it-IT" sz="2000" b="1" dirty="0">
                <a:latin typeface="Arial" panose="020B0604020202020204" pitchFamily="34" charset="0"/>
                <a:ea typeface="Calibri" panose="020F0502020204030204" pitchFamily="34" charset="0"/>
                <a:cs typeface="Arial" panose="020B0604020202020204" pitchFamily="34" charset="0"/>
              </a:rPr>
              <a:t>de </a:t>
            </a:r>
            <a:r>
              <a:rPr lang="ro-MD" sz="2000" b="1" dirty="0">
                <a:latin typeface="Arial" panose="020B0604020202020204" pitchFamily="34" charset="0"/>
                <a:ea typeface="Calibri" panose="020F0502020204030204" pitchFamily="34" charset="0"/>
                <a:cs typeface="Arial" panose="020B0604020202020204" pitchFamily="34" charset="0"/>
              </a:rPr>
              <a:t>U</a:t>
            </a:r>
            <a:r>
              <a:rPr lang="it-IT" sz="2000" b="1" dirty="0">
                <a:latin typeface="Arial" panose="020B0604020202020204" pitchFamily="34" charset="0"/>
                <a:ea typeface="Calibri" panose="020F0502020204030204" pitchFamily="34" charset="0"/>
                <a:cs typeface="Arial" panose="020B0604020202020204" pitchFamily="34" charset="0"/>
              </a:rPr>
              <a:t>rgență</a:t>
            </a:r>
            <a:endParaRPr lang="en-US" sz="24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C34D4A5-A3B5-4ECD-9DA2-DBAD9F6028E0}"/>
              </a:ext>
            </a:extLst>
          </p:cNvPr>
          <p:cNvSpPr/>
          <p:nvPr/>
        </p:nvSpPr>
        <p:spPr>
          <a:xfrm>
            <a:off x="739534" y="2869899"/>
            <a:ext cx="3460430" cy="4247317"/>
          </a:xfrm>
          <a:prstGeom prst="rect">
            <a:avLst/>
          </a:prstGeom>
        </p:spPr>
        <p:txBody>
          <a:bodyPr wrap="square">
            <a:spAutoFit/>
          </a:bodyPr>
          <a:lstStyle/>
          <a:p>
            <a:pPr algn="ctr"/>
            <a:r>
              <a:rPr lang="it-IT" dirty="0">
                <a:latin typeface="Arial" panose="020B0604020202020204" pitchFamily="34" charset="0"/>
                <a:ea typeface="Calibri" panose="020F0502020204030204" pitchFamily="34" charset="0"/>
                <a:cs typeface="Arial" panose="020B0604020202020204" pitchFamily="34" charset="0"/>
              </a:rPr>
              <a:t>O persoană este adusă inconștientă la spital după un accident rutier. Personalul medical accesează istoricul </a:t>
            </a:r>
            <a:endParaRPr lang="ro-MD" dirty="0">
              <a:latin typeface="Arial" panose="020B0604020202020204" pitchFamily="34" charset="0"/>
              <a:ea typeface="Calibri" panose="020F0502020204030204" pitchFamily="34" charset="0"/>
              <a:cs typeface="Arial" panose="020B0604020202020204" pitchFamily="34" charset="0"/>
            </a:endParaRPr>
          </a:p>
          <a:p>
            <a:pPr algn="ctr"/>
            <a:r>
              <a:rPr lang="it-IT" dirty="0">
                <a:latin typeface="Arial" panose="020B0604020202020204" pitchFamily="34" charset="0"/>
                <a:ea typeface="Calibri" panose="020F0502020204030204" pitchFamily="34" charset="0"/>
                <a:cs typeface="Arial" panose="020B0604020202020204" pitchFamily="34" charset="0"/>
              </a:rPr>
              <a:t>său medical dintr-o bază de date centralizată pentru a verifica alergii, afecțiuni cronice sau tratamente în curs.</a:t>
            </a:r>
            <a:endParaRPr lang="ro-MD" dirty="0">
              <a:latin typeface="Arial" panose="020B0604020202020204" pitchFamily="34" charset="0"/>
              <a:ea typeface="Calibri" panose="020F0502020204030204" pitchFamily="34" charset="0"/>
              <a:cs typeface="Arial" panose="020B0604020202020204" pitchFamily="34" charset="0"/>
            </a:endParaRPr>
          </a:p>
          <a:p>
            <a:pPr algn="ctr"/>
            <a:endParaRPr lang="ro-MD" dirty="0">
              <a:latin typeface="Arial" panose="020B0604020202020204" pitchFamily="34" charset="0"/>
              <a:ea typeface="Calibri" panose="020F0502020204030204" pitchFamily="34" charset="0"/>
              <a:cs typeface="Arial" panose="020B0604020202020204" pitchFamily="34" charset="0"/>
            </a:endParaRPr>
          </a:p>
          <a:p>
            <a:pPr marL="285750" indent="-285750" algn="ctr">
              <a:buFontTx/>
              <a:buChar char="-"/>
            </a:pPr>
            <a:r>
              <a:rPr lang="it-IT" dirty="0">
                <a:latin typeface="Arial" panose="020B0604020202020204" pitchFamily="34" charset="0"/>
                <a:cs typeface="Arial" panose="020B0604020202020204" pitchFamily="34" charset="0"/>
              </a:rPr>
              <a:t>Persoana nu își poate exprima consimțământul.</a:t>
            </a:r>
            <a:endParaRPr lang="ro-MD" dirty="0">
              <a:latin typeface="Arial" panose="020B0604020202020204" pitchFamily="34" charset="0"/>
              <a:cs typeface="Arial" panose="020B0604020202020204" pitchFamily="34" charset="0"/>
            </a:endParaRPr>
          </a:p>
          <a:p>
            <a:pPr marL="285750" indent="-285750" algn="ctr">
              <a:buFontTx/>
              <a:buChar char="-"/>
            </a:pPr>
            <a:r>
              <a:rPr lang="it-IT" dirty="0">
                <a:latin typeface="Arial" panose="020B0604020202020204" pitchFamily="34" charset="0"/>
                <a:cs typeface="Arial" panose="020B0604020202020204" pitchFamily="34" charset="0"/>
              </a:rPr>
              <a:t>Prelucrarea este legală în temeiul interesului vital – protejarea vieții și sănătății pacientului.</a:t>
            </a:r>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C1FD986-FB95-4521-AFDD-1ACF80ED90DB}"/>
              </a:ext>
            </a:extLst>
          </p:cNvPr>
          <p:cNvSpPr/>
          <p:nvPr/>
        </p:nvSpPr>
        <p:spPr>
          <a:xfrm>
            <a:off x="4273821" y="5818836"/>
            <a:ext cx="3000936" cy="707886"/>
          </a:xfrm>
          <a:prstGeom prst="rect">
            <a:avLst/>
          </a:prstGeom>
        </p:spPr>
        <p:txBody>
          <a:bodyPr wrap="square">
            <a:spAutoFit/>
          </a:bodyPr>
          <a:lstStyle/>
          <a:p>
            <a:pPr algn="ctr"/>
            <a:r>
              <a:rPr lang="it-IT" sz="2000" b="1" dirty="0">
                <a:latin typeface="Arial" panose="020B0604020202020204" pitchFamily="34" charset="0"/>
                <a:ea typeface="Calibri" panose="020F0502020204030204" pitchFamily="34" charset="0"/>
                <a:cs typeface="Arial" panose="020B0604020202020204" pitchFamily="34" charset="0"/>
              </a:rPr>
              <a:t>Epidemie sau Dezastru natural</a:t>
            </a:r>
            <a:endParaRPr lang="en-US" sz="2000" b="1"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F1AB1A36-676F-4698-83FE-C8EE2B9C343D}"/>
              </a:ext>
            </a:extLst>
          </p:cNvPr>
          <p:cNvSpPr/>
          <p:nvPr/>
        </p:nvSpPr>
        <p:spPr>
          <a:xfrm>
            <a:off x="4115669" y="852096"/>
            <a:ext cx="3291840" cy="4001095"/>
          </a:xfrm>
          <a:prstGeom prst="rect">
            <a:avLst/>
          </a:prstGeom>
        </p:spPr>
        <p:txBody>
          <a:bodyPr wrap="square">
            <a:spAutoFit/>
          </a:bodyPr>
          <a:lstStyle/>
          <a:p>
            <a:pPr algn="ctr"/>
            <a:r>
              <a:rPr lang="ro-MD" dirty="0">
                <a:latin typeface="Arial" panose="020B0604020202020204" pitchFamily="34" charset="0"/>
                <a:ea typeface="Calibri" panose="020F0502020204030204" pitchFamily="34" charset="0"/>
                <a:cs typeface="Arial" panose="020B0604020202020204" pitchFamily="34" charset="0"/>
              </a:rPr>
              <a:t>În timpul unei epidemii, autoritățile de sănătate publică colectează date personale de la victime pentru a preveni răspândirea bolii și a furniza tratament urgent.</a:t>
            </a:r>
          </a:p>
          <a:p>
            <a:pPr algn="ctr"/>
            <a:endParaRPr lang="ro-MD" sz="2000" dirty="0">
              <a:latin typeface="Arial" panose="020B0604020202020204" pitchFamily="34" charset="0"/>
              <a:ea typeface="Calibri" panose="020F0502020204030204" pitchFamily="34" charset="0"/>
              <a:cs typeface="Arial" panose="020B0604020202020204" pitchFamily="34" charset="0"/>
            </a:endParaRPr>
          </a:p>
          <a:p>
            <a:pPr algn="ctr"/>
            <a:r>
              <a:rPr lang="ro-MD" dirty="0">
                <a:latin typeface="Arial" panose="020B0604020202020204" pitchFamily="34" charset="0"/>
                <a:ea typeface="Calibri" panose="020F0502020204030204" pitchFamily="34" charset="0"/>
                <a:cs typeface="Arial" panose="020B0604020202020204" pitchFamily="34" charset="0"/>
              </a:rPr>
              <a:t>- Nu toți pacienții pot consimți (ex: sunt în stare gravă, izolați etc.).</a:t>
            </a:r>
            <a:br>
              <a:rPr lang="ro-MD" dirty="0">
                <a:latin typeface="Arial" panose="020B0604020202020204" pitchFamily="34" charset="0"/>
                <a:ea typeface="Calibri" panose="020F0502020204030204" pitchFamily="34" charset="0"/>
                <a:cs typeface="Arial" panose="020B0604020202020204" pitchFamily="34" charset="0"/>
              </a:rPr>
            </a:br>
            <a:r>
              <a:rPr lang="ro-MD" dirty="0">
                <a:latin typeface="Arial" panose="020B0604020202020204" pitchFamily="34" charset="0"/>
                <a:ea typeface="Calibri" panose="020F0502020204030204" pitchFamily="34" charset="0"/>
                <a:cs typeface="Arial" panose="020B0604020202020204" pitchFamily="34" charset="0"/>
              </a:rPr>
              <a:t>- Interesul vital justifică prelucrarea – pentru a proteja sănătatea lor și a altor persoane.</a:t>
            </a:r>
            <a:endParaRPr lang="ro-MD"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BBD73909-0031-4C90-8379-9A897A10B3DA}"/>
              </a:ext>
            </a:extLst>
          </p:cNvPr>
          <p:cNvSpPr/>
          <p:nvPr/>
        </p:nvSpPr>
        <p:spPr>
          <a:xfrm>
            <a:off x="7433384" y="2804498"/>
            <a:ext cx="3273552" cy="4370832"/>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E053151-20DA-413B-A762-7A9A7C0A4DBC}"/>
              </a:ext>
            </a:extLst>
          </p:cNvPr>
          <p:cNvSpPr/>
          <p:nvPr/>
        </p:nvSpPr>
        <p:spPr>
          <a:xfrm>
            <a:off x="7407509" y="2902967"/>
            <a:ext cx="3291840" cy="4247317"/>
          </a:xfrm>
          <a:prstGeom prst="rect">
            <a:avLst/>
          </a:prstGeom>
        </p:spPr>
        <p:txBody>
          <a:bodyPr wrap="square">
            <a:spAutoFit/>
          </a:bodyPr>
          <a:lstStyle/>
          <a:p>
            <a:pPr algn="ctr"/>
            <a:r>
              <a:rPr lang="ro-MD" dirty="0">
                <a:latin typeface="Arial" panose="020B0604020202020204" pitchFamily="34" charset="0"/>
                <a:ea typeface="Calibri" panose="020F0502020204030204" pitchFamily="34" charset="0"/>
                <a:cs typeface="Arial" panose="020B0604020202020204" pitchFamily="34" charset="0"/>
              </a:rPr>
              <a:t>Un copil este găsit rănit în spațiu public, fără documente de identitate. Poliția accesează bazele de date privind persoane dispărute și contactează serviciile sociale folosind datele minorului.</a:t>
            </a:r>
          </a:p>
          <a:p>
            <a:pPr algn="ctr"/>
            <a:endParaRPr lang="ro-MD" dirty="0">
              <a:latin typeface="Arial" panose="020B0604020202020204" pitchFamily="34" charset="0"/>
              <a:ea typeface="Calibri" panose="020F0502020204030204" pitchFamily="34" charset="0"/>
              <a:cs typeface="Arial" panose="020B0604020202020204" pitchFamily="34" charset="0"/>
            </a:endParaRPr>
          </a:p>
          <a:p>
            <a:pPr algn="ctr"/>
            <a:r>
              <a:rPr lang="ro-MD" dirty="0">
                <a:latin typeface="Arial" panose="020B0604020202020204" pitchFamily="34" charset="0"/>
                <a:ea typeface="Calibri" panose="020F0502020204030204" pitchFamily="34" charset="0"/>
                <a:cs typeface="Arial" panose="020B0604020202020204" pitchFamily="34" charset="0"/>
              </a:rPr>
              <a:t>- Consimțământul nu poate fi obținut, dar viața și integritatea copilului sunt în joc.</a:t>
            </a:r>
            <a:br>
              <a:rPr lang="ro-MD" dirty="0">
                <a:latin typeface="Arial" panose="020B0604020202020204" pitchFamily="34" charset="0"/>
                <a:ea typeface="Calibri" panose="020F0502020204030204" pitchFamily="34" charset="0"/>
                <a:cs typeface="Arial" panose="020B0604020202020204" pitchFamily="34" charset="0"/>
              </a:rPr>
            </a:br>
            <a:r>
              <a:rPr lang="ro-MD" dirty="0">
                <a:latin typeface="Arial" panose="020B0604020202020204" pitchFamily="34" charset="0"/>
                <a:ea typeface="Calibri" panose="020F0502020204030204" pitchFamily="34" charset="0"/>
                <a:cs typeface="Arial" panose="020B0604020202020204" pitchFamily="34" charset="0"/>
              </a:rPr>
              <a:t>- Prelucrarea este legală pentru protejarea intereselor vitale.</a:t>
            </a:r>
            <a:endParaRPr lang="ro-MD"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CA372D7B-B608-45F2-B6AF-F008ECCAA816}"/>
              </a:ext>
            </a:extLst>
          </p:cNvPr>
          <p:cNvSpPr/>
          <p:nvPr/>
        </p:nvSpPr>
        <p:spPr>
          <a:xfrm>
            <a:off x="10720144" y="4955511"/>
            <a:ext cx="3291840" cy="22232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4663D59-557D-4777-B9CD-0E9C604C9BD1}"/>
              </a:ext>
            </a:extLst>
          </p:cNvPr>
          <p:cNvSpPr/>
          <p:nvPr/>
        </p:nvSpPr>
        <p:spPr>
          <a:xfrm>
            <a:off x="10918575" y="5824793"/>
            <a:ext cx="2988319" cy="400110"/>
          </a:xfrm>
          <a:prstGeom prst="rect">
            <a:avLst/>
          </a:prstGeom>
        </p:spPr>
        <p:txBody>
          <a:bodyPr wrap="none">
            <a:spAutoFit/>
          </a:bodyPr>
          <a:lstStyle/>
          <a:p>
            <a:r>
              <a:rPr lang="it-IT" sz="2000" b="1" dirty="0">
                <a:latin typeface="Arial" panose="020B0604020202020204" pitchFamily="34" charset="0"/>
                <a:ea typeface="Calibri" panose="020F0502020204030204" pitchFamily="34" charset="0"/>
                <a:cs typeface="Arial" panose="020B0604020202020204" pitchFamily="34" charset="0"/>
              </a:rPr>
              <a:t>Observație Importantă:</a:t>
            </a:r>
            <a:endParaRPr lang="en-US" sz="2000" b="1"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AC66A6F5-1F8B-4F55-BF93-81B5FD9C856B}"/>
              </a:ext>
            </a:extLst>
          </p:cNvPr>
          <p:cNvSpPr/>
          <p:nvPr/>
        </p:nvSpPr>
        <p:spPr>
          <a:xfrm>
            <a:off x="10960459" y="1397234"/>
            <a:ext cx="2811209" cy="2585323"/>
          </a:xfrm>
          <a:prstGeom prst="rect">
            <a:avLst/>
          </a:prstGeom>
        </p:spPr>
        <p:txBody>
          <a:bodyPr wrap="square">
            <a:spAutoFit/>
          </a:bodyPr>
          <a:lstStyle/>
          <a:p>
            <a:pPr algn="ctr"/>
            <a:r>
              <a:rPr lang="it-IT" dirty="0">
                <a:latin typeface="Arial" panose="020B0604020202020204" pitchFamily="34" charset="0"/>
                <a:ea typeface="Calibri" panose="020F0502020204030204" pitchFamily="34" charset="0"/>
                <a:cs typeface="Arial" panose="020B0604020202020204" pitchFamily="34" charset="0"/>
              </a:rPr>
              <a:t>Acest temei nu este valabil pentru prelucrarea obișnuită de zi cu zi.</a:t>
            </a:r>
            <a:br>
              <a:rPr lang="it-IT" dirty="0">
                <a:latin typeface="Arial" panose="020B0604020202020204" pitchFamily="34" charset="0"/>
                <a:ea typeface="Calibri" panose="020F0502020204030204" pitchFamily="34" charset="0"/>
                <a:cs typeface="Arial" panose="020B0604020202020204" pitchFamily="34" charset="0"/>
              </a:rPr>
            </a:br>
            <a:r>
              <a:rPr lang="it-IT" dirty="0">
                <a:latin typeface="Arial" panose="020B0604020202020204" pitchFamily="34" charset="0"/>
                <a:ea typeface="Calibri" panose="020F0502020204030204" pitchFamily="34" charset="0"/>
                <a:cs typeface="Arial" panose="020B0604020202020204" pitchFamily="34" charset="0"/>
              </a:rPr>
              <a:t>Se aplică doar în cazuri de urgență reală, unde viața sau sănătatea unei persoane este în pericol iminent și nu poate fi obținut acordul.</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09239163-4A55-4F30-AED7-7B4DD759ED98}"/>
              </a:ext>
            </a:extLst>
          </p:cNvPr>
          <p:cNvSpPr/>
          <p:nvPr/>
        </p:nvSpPr>
        <p:spPr>
          <a:xfrm>
            <a:off x="7429030" y="574261"/>
            <a:ext cx="3291840" cy="2223226"/>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3E42522-2F8C-44FA-B6C4-F23070376FFE}"/>
              </a:ext>
            </a:extLst>
          </p:cNvPr>
          <p:cNvSpPr/>
          <p:nvPr/>
        </p:nvSpPr>
        <p:spPr>
          <a:xfrm>
            <a:off x="7548045" y="1477422"/>
            <a:ext cx="3004349" cy="400110"/>
          </a:xfrm>
          <a:prstGeom prst="rect">
            <a:avLst/>
          </a:prstGeom>
        </p:spPr>
        <p:txBody>
          <a:bodyPr wrap="none">
            <a:spAutoFit/>
          </a:bodyPr>
          <a:lstStyle/>
          <a:p>
            <a:r>
              <a:rPr lang="it-IT" sz="2000" b="1" dirty="0">
                <a:latin typeface="Arial" panose="020B0604020202020204" pitchFamily="34" charset="0"/>
                <a:ea typeface="Calibri" panose="020F0502020204030204" pitchFamily="34" charset="0"/>
                <a:cs typeface="Arial" panose="020B0604020202020204" pitchFamily="34" charset="0"/>
              </a:rPr>
              <a:t>Copil Pierdut </a:t>
            </a:r>
            <a:r>
              <a:rPr lang="ro-MD" sz="2000" b="1" dirty="0">
                <a:latin typeface="Arial" panose="020B0604020202020204" pitchFamily="34" charset="0"/>
                <a:ea typeface="Calibri" panose="020F0502020204030204" pitchFamily="34" charset="0"/>
                <a:cs typeface="Arial" panose="020B0604020202020204" pitchFamily="34" charset="0"/>
              </a:rPr>
              <a:t>s</a:t>
            </a:r>
            <a:r>
              <a:rPr lang="it-IT" sz="2000" b="1" dirty="0">
                <a:latin typeface="Arial" panose="020B0604020202020204" pitchFamily="34" charset="0"/>
                <a:ea typeface="Calibri" panose="020F0502020204030204" pitchFamily="34" charset="0"/>
                <a:cs typeface="Arial" panose="020B0604020202020204" pitchFamily="34" charset="0"/>
              </a:rPr>
              <a:t>au Rănit</a:t>
            </a:r>
            <a:endParaRPr lang="en-US" sz="2000" b="1"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B11F2935-5D88-4CF1-84D3-1F84BA448887}"/>
              </a:ext>
            </a:extLst>
          </p:cNvPr>
          <p:cNvSpPr/>
          <p:nvPr/>
        </p:nvSpPr>
        <p:spPr>
          <a:xfrm>
            <a:off x="10727764" y="576760"/>
            <a:ext cx="3273552" cy="437083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337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CD7722-F439-4474-B135-B465E2FDDC1A}"/>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
        <p:nvSpPr>
          <p:cNvPr id="3" name="Shape 1">
            <a:extLst>
              <a:ext uri="{FF2B5EF4-FFF2-40B4-BE49-F238E27FC236}">
                <a16:creationId xmlns:a16="http://schemas.microsoft.com/office/drawing/2014/main" id="{DF1DE982-54B0-4DDE-A2ED-0C927695F8F8}"/>
              </a:ext>
            </a:extLst>
          </p:cNvPr>
          <p:cNvSpPr/>
          <p:nvPr/>
        </p:nvSpPr>
        <p:spPr>
          <a:xfrm>
            <a:off x="529214" y="1850908"/>
            <a:ext cx="13417868" cy="22860"/>
          </a:xfrm>
          <a:prstGeom prst="roundRect">
            <a:avLst>
              <a:gd name="adj" fmla="val 318308"/>
            </a:avLst>
          </a:prstGeom>
          <a:solidFill>
            <a:schemeClr val="accent4"/>
          </a:solidFill>
          <a:ln>
            <a:solidFill>
              <a:schemeClr val="accent4"/>
            </a:solidFill>
          </a:ln>
        </p:spPr>
      </p:sp>
      <p:sp>
        <p:nvSpPr>
          <p:cNvPr id="4" name="Rectangle 3">
            <a:extLst>
              <a:ext uri="{FF2B5EF4-FFF2-40B4-BE49-F238E27FC236}">
                <a16:creationId xmlns:a16="http://schemas.microsoft.com/office/drawing/2014/main" id="{AFE45DCC-87AD-47CD-AA45-DD83C289F15F}"/>
              </a:ext>
            </a:extLst>
          </p:cNvPr>
          <p:cNvSpPr/>
          <p:nvPr/>
        </p:nvSpPr>
        <p:spPr>
          <a:xfrm>
            <a:off x="468731" y="281248"/>
            <a:ext cx="13648172" cy="1569660"/>
          </a:xfrm>
          <a:prstGeom prst="rect">
            <a:avLst/>
          </a:prstGeom>
        </p:spPr>
        <p:txBody>
          <a:bodyPr wrap="square">
            <a:spAutoFit/>
          </a:bodyPr>
          <a:lstStyle/>
          <a:p>
            <a:r>
              <a:rPr lang="it-IT" sz="3200" b="1" dirty="0">
                <a:latin typeface="Arial" panose="020B0604020202020204" pitchFamily="34" charset="0"/>
                <a:cs typeface="Arial" panose="020B0604020202020204" pitchFamily="34" charset="0"/>
              </a:rPr>
              <a:t>Prelucrarea este necesară pentru îndeplinirea unei sarcini efectuate în interes public sau în exercitarea unei autorităţi oficiale cu care este învestit operatorul</a:t>
            </a:r>
            <a:endParaRPr lang="ro-RO"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1FF9B69-B2D9-4999-B673-2018DB665A15}"/>
              </a:ext>
            </a:extLst>
          </p:cNvPr>
          <p:cNvSpPr/>
          <p:nvPr/>
        </p:nvSpPr>
        <p:spPr>
          <a:xfrm>
            <a:off x="529214" y="2380272"/>
            <a:ext cx="13417868" cy="131670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C9E94F2-9BE3-4078-8CB8-F0A16BD35B92}"/>
              </a:ext>
            </a:extLst>
          </p:cNvPr>
          <p:cNvSpPr/>
          <p:nvPr/>
        </p:nvSpPr>
        <p:spPr>
          <a:xfrm>
            <a:off x="683318" y="2456230"/>
            <a:ext cx="13263763" cy="1200329"/>
          </a:xfrm>
          <a:prstGeom prst="rect">
            <a:avLst/>
          </a:prstGeom>
        </p:spPr>
        <p:txBody>
          <a:bodyPr wrap="square">
            <a:spAutoFit/>
          </a:bodyPr>
          <a:lstStyle/>
          <a:p>
            <a:r>
              <a:rPr lang="it-IT" sz="2400" dirty="0">
                <a:latin typeface="Arial" panose="020B0604020202020204" pitchFamily="34" charset="0"/>
                <a:ea typeface="Calibri" panose="020F0502020204030204" pitchFamily="34" charset="0"/>
                <a:cs typeface="Arial" panose="020B0604020202020204" pitchFamily="34" charset="0"/>
              </a:rPr>
              <a:t>Acest temei permite prelucrarea datelor fără consimțământ, atunci când:</a:t>
            </a:r>
            <a:endParaRPr lang="en-US" sz="2400" dirty="0">
              <a:latin typeface="Arial" panose="020B0604020202020204" pitchFamily="34" charset="0"/>
              <a:ea typeface="Calibri" panose="020F0502020204030204" pitchFamily="34" charset="0"/>
              <a:cs typeface="Arial" panose="020B0604020202020204" pitchFamily="34" charset="0"/>
            </a:endParaRPr>
          </a:p>
          <a:p>
            <a:r>
              <a:rPr lang="it-IT" sz="2400" dirty="0">
                <a:latin typeface="Arial" panose="020B0604020202020204" pitchFamily="34" charset="0"/>
                <a:ea typeface="Calibri" panose="020F0502020204030204" pitchFamily="34" charset="0"/>
                <a:cs typeface="Arial" panose="020B0604020202020204" pitchFamily="34" charset="0"/>
              </a:rPr>
              <a:t>Operatorul (de obicei o autoritate publică, dar uneori și o entitate privată) prelucrează date personale pentru a îndeplini o sarcină care:</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AB5EB37-8D94-4362-8B40-815DEBFE64B5}"/>
              </a:ext>
            </a:extLst>
          </p:cNvPr>
          <p:cNvSpPr/>
          <p:nvPr/>
        </p:nvSpPr>
        <p:spPr>
          <a:xfrm>
            <a:off x="529214" y="3957073"/>
            <a:ext cx="13417868" cy="242161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92E89E-277E-4B9F-AC52-C6D790608F38}"/>
              </a:ext>
            </a:extLst>
          </p:cNvPr>
          <p:cNvSpPr/>
          <p:nvPr/>
        </p:nvSpPr>
        <p:spPr>
          <a:xfrm>
            <a:off x="683319" y="3966472"/>
            <a:ext cx="13263763" cy="2308324"/>
          </a:xfrm>
          <a:prstGeom prst="rect">
            <a:avLst/>
          </a:prstGeom>
        </p:spPr>
        <p:txBody>
          <a:bodyPr wrap="square">
            <a:sp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ro-MD" sz="2400" dirty="0">
                <a:latin typeface="Arial" panose="020B0604020202020204" pitchFamily="34" charset="0"/>
                <a:ea typeface="Calibri" panose="020F0502020204030204" pitchFamily="34" charset="0"/>
                <a:cs typeface="Arial" panose="020B0604020202020204" pitchFamily="34" charset="0"/>
              </a:rPr>
              <a:t>este reglementată expres printr-o lege, și</a:t>
            </a:r>
          </a:p>
          <a:p>
            <a:pPr marL="342900" marR="0" lvl="0" indent="-342900">
              <a:spcBef>
                <a:spcPts val="0"/>
              </a:spcBef>
              <a:spcAft>
                <a:spcPts val="0"/>
              </a:spcAft>
              <a:buSzPts val="1000"/>
              <a:buFont typeface="Symbol" panose="05050102010706020507" pitchFamily="18" charset="2"/>
              <a:buChar char=""/>
              <a:tabLst>
                <a:tab pos="457200" algn="l"/>
              </a:tabLst>
            </a:pPr>
            <a:r>
              <a:rPr lang="ro-MD" sz="2400" dirty="0">
                <a:latin typeface="Arial" panose="020B0604020202020204" pitchFamily="34" charset="0"/>
                <a:ea typeface="Calibri" panose="020F0502020204030204" pitchFamily="34" charset="0"/>
                <a:cs typeface="Arial" panose="020B0604020202020204" pitchFamily="34" charset="0"/>
              </a:rPr>
              <a:t>urmărește un interes public (de exemplu: ordine publică, educație, sănătate publică, justiție, protecția minorilor, administrație locală etc.)</a:t>
            </a:r>
          </a:p>
          <a:p>
            <a:pPr marR="0" lvl="0">
              <a:spcBef>
                <a:spcPts val="0"/>
              </a:spcBef>
              <a:spcAft>
                <a:spcPts val="0"/>
              </a:spcAft>
              <a:buSzPts val="1000"/>
              <a:tabLst>
                <a:tab pos="457200" algn="l"/>
              </a:tabLst>
            </a:pPr>
            <a:r>
              <a:rPr lang="ro-MD" sz="2400" dirty="0">
                <a:latin typeface="Arial" panose="020B0604020202020204" pitchFamily="34" charset="0"/>
                <a:ea typeface="Calibri" panose="020F0502020204030204" pitchFamily="34" charset="0"/>
                <a:cs typeface="Arial" panose="020B0604020202020204" pitchFamily="34" charset="0"/>
              </a:rPr>
              <a:t>Temeiul este aplicabil și entităților private care acționează în baza unui mandat legal sau contractual</a:t>
            </a:r>
          </a:p>
          <a:p>
            <a:pPr marR="0" lvl="0">
              <a:spcBef>
                <a:spcPts val="0"/>
              </a:spcBef>
              <a:spcAft>
                <a:spcPts val="0"/>
              </a:spcAft>
              <a:buSzPts val="1000"/>
              <a:tabLst>
                <a:tab pos="457200" algn="l"/>
              </a:tabLst>
            </a:pPr>
            <a:r>
              <a:rPr lang="ro-MD" sz="2400" dirty="0">
                <a:latin typeface="Arial" panose="020B0604020202020204" pitchFamily="34" charset="0"/>
                <a:ea typeface="Calibri" panose="020F0502020204030204" pitchFamily="34" charset="0"/>
                <a:cs typeface="Arial" panose="020B0604020202020204" pitchFamily="34" charset="0"/>
              </a:rPr>
              <a:t>din partea statului, având un rol delegat în realizarea unei funcții publice.</a:t>
            </a:r>
            <a:endParaRPr lang="ro-MD"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0479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012241-8D50-4635-A422-2F3A180A8FFA}"/>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
        <p:nvSpPr>
          <p:cNvPr id="8" name="Rectangle 7">
            <a:extLst>
              <a:ext uri="{FF2B5EF4-FFF2-40B4-BE49-F238E27FC236}">
                <a16:creationId xmlns:a16="http://schemas.microsoft.com/office/drawing/2014/main" id="{54633C8B-7987-4FAC-8C44-35CDFB6D049F}"/>
              </a:ext>
            </a:extLst>
          </p:cNvPr>
          <p:cNvSpPr/>
          <p:nvPr/>
        </p:nvSpPr>
        <p:spPr>
          <a:xfrm>
            <a:off x="1475014" y="2263501"/>
            <a:ext cx="3929705" cy="5254483"/>
          </a:xfrm>
          <a:prstGeom prst="rect">
            <a:avLst/>
          </a:prstGeom>
          <a:noFill/>
          <a:ln w="381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E9C9D-1FDD-4113-8268-BDF1B22A645E}"/>
              </a:ext>
            </a:extLst>
          </p:cNvPr>
          <p:cNvSpPr/>
          <p:nvPr/>
        </p:nvSpPr>
        <p:spPr>
          <a:xfrm>
            <a:off x="9369073" y="2182432"/>
            <a:ext cx="3944437" cy="532453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B9C46F-9619-44EA-B377-716226EA1683}"/>
              </a:ext>
            </a:extLst>
          </p:cNvPr>
          <p:cNvSpPr/>
          <p:nvPr/>
        </p:nvSpPr>
        <p:spPr>
          <a:xfrm>
            <a:off x="1462663" y="551724"/>
            <a:ext cx="3929705" cy="172531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595262F-1F0F-4F79-AF8F-02E00DCE47F7}"/>
              </a:ext>
            </a:extLst>
          </p:cNvPr>
          <p:cNvSpPr/>
          <p:nvPr/>
        </p:nvSpPr>
        <p:spPr>
          <a:xfrm>
            <a:off x="5376231" y="5985150"/>
            <a:ext cx="4003859" cy="1532834"/>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8F6C118-8E9D-490B-833B-591489A6F1C7}"/>
              </a:ext>
            </a:extLst>
          </p:cNvPr>
          <p:cNvSpPr/>
          <p:nvPr/>
        </p:nvSpPr>
        <p:spPr>
          <a:xfrm>
            <a:off x="1614094" y="714577"/>
            <a:ext cx="3649436" cy="1446550"/>
          </a:xfrm>
          <a:prstGeom prst="rect">
            <a:avLst/>
          </a:prstGeom>
        </p:spPr>
        <p:txBody>
          <a:bodyPr wrap="square">
            <a:spAutoFit/>
          </a:bodyPr>
          <a:lstStyle/>
          <a:p>
            <a:pPr algn="ctr"/>
            <a:r>
              <a:rPr lang="ro-RO" sz="2200" b="1" dirty="0">
                <a:latin typeface="Arial" panose="020B0604020202020204" pitchFamily="34" charset="0"/>
                <a:ea typeface="Calibri" panose="020F0502020204030204" pitchFamily="34" charset="0"/>
                <a:cs typeface="Arial" panose="020B0604020202020204" pitchFamily="34" charset="0"/>
              </a:rPr>
              <a:t>Primărie care organizează distribuirea ajutoarelor de Paști pentru persoane vulnerabile</a:t>
            </a:r>
            <a:endParaRPr lang="en-US"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FC3BB87F-14FE-4C7D-AD79-B097FE61D320}"/>
              </a:ext>
            </a:extLst>
          </p:cNvPr>
          <p:cNvSpPr/>
          <p:nvPr/>
        </p:nvSpPr>
        <p:spPr>
          <a:xfrm>
            <a:off x="5736313" y="6178519"/>
            <a:ext cx="3157774" cy="1107996"/>
          </a:xfrm>
          <a:prstGeom prst="rect">
            <a:avLst/>
          </a:prstGeom>
        </p:spPr>
        <p:txBody>
          <a:bodyPr wrap="square">
            <a:spAutoFit/>
          </a:bodyPr>
          <a:lstStyle/>
          <a:p>
            <a:pPr algn="ctr"/>
            <a:r>
              <a:rPr lang="ro-RO" sz="2200" b="1" dirty="0">
                <a:latin typeface="Arial" panose="020B0604020202020204" pitchFamily="34" charset="0"/>
                <a:ea typeface="Calibri" panose="020F0502020204030204" pitchFamily="34" charset="0"/>
                <a:cs typeface="Arial" panose="020B0604020202020204" pitchFamily="34" charset="0"/>
              </a:rPr>
              <a:t>ONG furnizor de servicii sociale pentru copii</a:t>
            </a:r>
            <a:endParaRPr lang="en-US" sz="2200" b="1"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145EC471-FE0C-4E30-ACEA-C14EFE212740}"/>
              </a:ext>
            </a:extLst>
          </p:cNvPr>
          <p:cNvSpPr/>
          <p:nvPr/>
        </p:nvSpPr>
        <p:spPr>
          <a:xfrm>
            <a:off x="1487775" y="2859541"/>
            <a:ext cx="3902073" cy="4647426"/>
          </a:xfrm>
          <a:prstGeom prst="rect">
            <a:avLst/>
          </a:prstGeom>
        </p:spPr>
        <p:txBody>
          <a:bodyPr wrap="square">
            <a:spAutoFit/>
          </a:bodyPr>
          <a:lstStyle/>
          <a:p>
            <a:pPr algn="ctr"/>
            <a:r>
              <a:rPr lang="ro-RO" dirty="0">
                <a:latin typeface="Arial" panose="020B0604020202020204" pitchFamily="34" charset="0"/>
                <a:ea typeface="Calibri" panose="020F0502020204030204" pitchFamily="34" charset="0"/>
                <a:cs typeface="Arial" panose="020B0604020202020204" pitchFamily="34" charset="0"/>
              </a:rPr>
              <a:t>O primărie colectează datele persoanelor vârstnice, cu dizabilități sau cu venituri mici din localitate pentru a întocmi listele beneficiarilor de ajutoare alimentare oferite în perioada sărbătorilor.</a:t>
            </a:r>
          </a:p>
          <a:p>
            <a:pPr algn="ctr"/>
            <a:endParaRPr lang="ro-RO" sz="2000" dirty="0">
              <a:latin typeface="Arial" panose="020B0604020202020204" pitchFamily="34" charset="0"/>
              <a:ea typeface="Calibri" panose="020F0502020204030204" pitchFamily="34" charset="0"/>
              <a:cs typeface="Arial" panose="020B0604020202020204" pitchFamily="34" charset="0"/>
            </a:endParaRPr>
          </a:p>
          <a:p>
            <a:pPr algn="ctr"/>
            <a:r>
              <a:rPr lang="ro-RO" dirty="0">
                <a:latin typeface="Arial" panose="020B0604020202020204" pitchFamily="34" charset="0"/>
                <a:cs typeface="Arial" panose="020B0604020202020204" pitchFamily="34" charset="0"/>
              </a:rPr>
              <a:t>- Se prelucrează numele, adresa, vârsta, date despre statutul social și nivelul de venit.</a:t>
            </a:r>
            <a:endParaRPr lang="ro-MD" dirty="0">
              <a:latin typeface="Arial" panose="020B0604020202020204" pitchFamily="34" charset="0"/>
              <a:cs typeface="Arial" panose="020B0604020202020204" pitchFamily="34" charset="0"/>
            </a:endParaRPr>
          </a:p>
          <a:p>
            <a:pPr algn="ctr"/>
            <a:r>
              <a:rPr lang="ro-RO" dirty="0">
                <a:latin typeface="Arial" panose="020B0604020202020204" pitchFamily="34" charset="0"/>
                <a:cs typeface="Arial" panose="020B0604020202020204" pitchFamily="34" charset="0"/>
              </a:rPr>
              <a:t>- Prelucrarea este legală în baza exercitării unei atribuții de interes public prevăzute în legislația privind asistența socială și protecția persoanelor vulnerabile.</a:t>
            </a:r>
            <a:endParaRPr lang="en-US" dirty="0">
              <a:latin typeface="Arial" panose="020B0604020202020204" pitchFamily="34" charset="0"/>
              <a:cs typeface="Arial" panose="020B0604020202020204" pitchFamily="34" charset="0"/>
            </a:endParaRPr>
          </a:p>
          <a:p>
            <a:pPr algn="ct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A136AFFC-1DC6-4732-8CEC-34A630EE3B78}"/>
              </a:ext>
            </a:extLst>
          </p:cNvPr>
          <p:cNvSpPr/>
          <p:nvPr/>
        </p:nvSpPr>
        <p:spPr>
          <a:xfrm>
            <a:off x="5450514" y="1008084"/>
            <a:ext cx="3826028" cy="4524315"/>
          </a:xfrm>
          <a:prstGeom prst="rect">
            <a:avLst/>
          </a:prstGeom>
        </p:spPr>
        <p:txBody>
          <a:bodyPr wrap="square">
            <a:spAutoFit/>
          </a:bodyPr>
          <a:lstStyle/>
          <a:p>
            <a:pPr algn="ctr"/>
            <a:r>
              <a:rPr lang="ro-RO" dirty="0">
                <a:latin typeface="Arial" panose="020B0604020202020204" pitchFamily="34" charset="0"/>
                <a:ea typeface="Calibri" panose="020F0502020204030204" pitchFamily="34" charset="0"/>
                <a:cs typeface="Arial" panose="020B0604020202020204" pitchFamily="34" charset="0"/>
              </a:rPr>
              <a:t>O asociație privată acreditată de Ministerul Muncii oferă servicii de plasament pentru minori în situații de risc, în baza unui contract cu autoritatea locală.</a:t>
            </a:r>
          </a:p>
          <a:p>
            <a:pPr algn="ctr"/>
            <a:endParaRPr lang="en-US" dirty="0">
              <a:latin typeface="Arial" panose="020B0604020202020204" pitchFamily="34" charset="0"/>
              <a:ea typeface="Calibri" panose="020F0502020204030204" pitchFamily="34" charset="0"/>
              <a:cs typeface="Arial" panose="020B0604020202020204" pitchFamily="34" charset="0"/>
            </a:endParaRPr>
          </a:p>
          <a:p>
            <a:pPr algn="ctr"/>
            <a:r>
              <a:rPr lang="ro-RO" dirty="0">
                <a:latin typeface="Arial" panose="020B0604020202020204" pitchFamily="34" charset="0"/>
                <a:ea typeface="Calibri" panose="020F0502020204030204" pitchFamily="34" charset="0"/>
                <a:cs typeface="Arial" panose="020B0604020202020204" pitchFamily="34" charset="0"/>
              </a:rPr>
              <a:t>- ONG-ul prelucrează date despre identitatea copiilor, starea de sănătate și istoricul familial, pentru a le asigura protecția și integrarea socială.</a:t>
            </a:r>
            <a:endParaRPr lang="en-US" dirty="0">
              <a:latin typeface="Arial" panose="020B0604020202020204" pitchFamily="34" charset="0"/>
              <a:ea typeface="Calibri" panose="020F0502020204030204" pitchFamily="34" charset="0"/>
              <a:cs typeface="Arial" panose="020B0604020202020204" pitchFamily="34" charset="0"/>
            </a:endParaRPr>
          </a:p>
          <a:p>
            <a:pPr algn="ctr"/>
            <a:r>
              <a:rPr lang="ro-RO" dirty="0">
                <a:latin typeface="Arial" panose="020B0604020202020204" pitchFamily="34" charset="0"/>
                <a:ea typeface="Calibri" panose="020F0502020204030204" pitchFamily="34" charset="0"/>
                <a:cs typeface="Arial" panose="020B0604020202020204" pitchFamily="34" charset="0"/>
              </a:rPr>
              <a:t>- Prelucrarea este legală în baza unui interes public, fiind realizată în temeiul unui mandat delegat prin legislație și contractul cu autoritatea publică.</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7CD5589A-8EB0-467B-A631-50A7405D989A}"/>
              </a:ext>
            </a:extLst>
          </p:cNvPr>
          <p:cNvSpPr/>
          <p:nvPr/>
        </p:nvSpPr>
        <p:spPr>
          <a:xfrm>
            <a:off x="9380904" y="2859541"/>
            <a:ext cx="3944437" cy="3970318"/>
          </a:xfrm>
          <a:prstGeom prst="rect">
            <a:avLst/>
          </a:prstGeom>
        </p:spPr>
        <p:txBody>
          <a:bodyPr wrap="square">
            <a:spAutoFit/>
          </a:bodyPr>
          <a:lstStyle/>
          <a:p>
            <a:pPr algn="ctr"/>
            <a:r>
              <a:rPr lang="ro-RO" dirty="0">
                <a:latin typeface="Arial" panose="020B0604020202020204" pitchFamily="34" charset="0"/>
                <a:ea typeface="Calibri" panose="020F0502020204030204" pitchFamily="34" charset="0"/>
                <a:cs typeface="Arial" panose="020B0604020202020204" pitchFamily="34" charset="0"/>
              </a:rPr>
              <a:t>În sezonul rece, o primărie prelucrează cererile depuse de cetățeni pentru acordarea compensațiilor la plata energiei termice sau a gazului natural.</a:t>
            </a:r>
            <a:endParaRPr lang="en-US" dirty="0">
              <a:latin typeface="Arial" panose="020B0604020202020204" pitchFamily="34" charset="0"/>
              <a:ea typeface="Calibri" panose="020F0502020204030204" pitchFamily="34" charset="0"/>
              <a:cs typeface="Arial" panose="020B0604020202020204" pitchFamily="34" charset="0"/>
            </a:endParaRPr>
          </a:p>
          <a:p>
            <a:pPr algn="ctr"/>
            <a:r>
              <a:rPr lang="ro-RO" dirty="0">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Arial" panose="020B0604020202020204" pitchFamily="34" charset="0"/>
            </a:endParaRPr>
          </a:p>
          <a:p>
            <a:pPr algn="ctr"/>
            <a:r>
              <a:rPr lang="ro-RO" dirty="0">
                <a:latin typeface="Arial" panose="020B0604020202020204" pitchFamily="34" charset="0"/>
                <a:ea typeface="Calibri" panose="020F0502020204030204" pitchFamily="34" charset="0"/>
                <a:cs typeface="Arial" panose="020B0604020202020204" pitchFamily="34" charset="0"/>
              </a:rPr>
              <a:t>- Se colectează date precum: componența familiei, venituri, facturi, adrese, copii după buletine.</a:t>
            </a:r>
            <a:endParaRPr lang="en-US" dirty="0">
              <a:latin typeface="Arial" panose="020B0604020202020204" pitchFamily="34" charset="0"/>
              <a:ea typeface="Calibri" panose="020F0502020204030204" pitchFamily="34" charset="0"/>
              <a:cs typeface="Arial" panose="020B0604020202020204" pitchFamily="34" charset="0"/>
            </a:endParaRPr>
          </a:p>
          <a:p>
            <a:pPr algn="ctr"/>
            <a:r>
              <a:rPr lang="ro-RO" dirty="0">
                <a:latin typeface="Arial" panose="020B0604020202020204" pitchFamily="34" charset="0"/>
                <a:ea typeface="Calibri" panose="020F0502020204030204" pitchFamily="34" charset="0"/>
                <a:cs typeface="Arial" panose="020B0604020202020204" pitchFamily="34" charset="0"/>
              </a:rPr>
              <a:t>- Prelucrarea este legală, deoarece primăria acționează în exercitarea unei atribuții oficiale, în temeiul legislației privind ajutorul social și al regulamentelor locale.</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5393908-6ABC-414F-8105-25CBFEDE02C4}"/>
              </a:ext>
            </a:extLst>
          </p:cNvPr>
          <p:cNvSpPr/>
          <p:nvPr/>
        </p:nvSpPr>
        <p:spPr>
          <a:xfrm>
            <a:off x="5385667" y="559757"/>
            <a:ext cx="3983406" cy="5438926"/>
          </a:xfrm>
          <a:prstGeom prst="rect">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1C9DBD6-3B6F-434A-8EC2-BA6BEE69979B}"/>
              </a:ext>
            </a:extLst>
          </p:cNvPr>
          <p:cNvSpPr/>
          <p:nvPr/>
        </p:nvSpPr>
        <p:spPr>
          <a:xfrm>
            <a:off x="9361854" y="548739"/>
            <a:ext cx="3963487" cy="162340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573A8FA-D057-43A0-B61D-DCECAA7B36E0}"/>
              </a:ext>
            </a:extLst>
          </p:cNvPr>
          <p:cNvSpPr/>
          <p:nvPr/>
        </p:nvSpPr>
        <p:spPr>
          <a:xfrm>
            <a:off x="9334688" y="789743"/>
            <a:ext cx="3963487" cy="1107996"/>
          </a:xfrm>
          <a:prstGeom prst="rect">
            <a:avLst/>
          </a:prstGeom>
        </p:spPr>
        <p:txBody>
          <a:bodyPr wrap="square">
            <a:spAutoFit/>
          </a:bodyPr>
          <a:lstStyle/>
          <a:p>
            <a:pPr algn="ctr"/>
            <a:r>
              <a:rPr lang="ro-RO" sz="2200" b="1" dirty="0">
                <a:latin typeface="Arial" panose="020B0604020202020204" pitchFamily="34" charset="0"/>
                <a:ea typeface="Calibri" panose="020F0502020204030204" pitchFamily="34" charset="0"/>
                <a:cs typeface="Arial" panose="020B0604020202020204" pitchFamily="34" charset="0"/>
              </a:rPr>
              <a:t>Primărie care gestionează cererile pentru acordarea compensațiilor la încălzire</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0701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20C4B980-18CE-4DBA-A64A-15FFCA7EE4AA}"/>
              </a:ext>
            </a:extLst>
          </p:cNvPr>
          <p:cNvSpPr/>
          <p:nvPr/>
        </p:nvSpPr>
        <p:spPr>
          <a:xfrm>
            <a:off x="7965386" y="2650783"/>
            <a:ext cx="6068138" cy="105156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6E0B7E0-A651-4DD9-A682-2329CC018C9F}"/>
              </a:ext>
            </a:extLst>
          </p:cNvPr>
          <p:cNvSpPr/>
          <p:nvPr/>
        </p:nvSpPr>
        <p:spPr>
          <a:xfrm>
            <a:off x="533025" y="2628651"/>
            <a:ext cx="6068138" cy="105156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hape 1">
            <a:extLst>
              <a:ext uri="{FF2B5EF4-FFF2-40B4-BE49-F238E27FC236}">
                <a16:creationId xmlns:a16="http://schemas.microsoft.com/office/drawing/2014/main" id="{9673C835-CAAA-41E2-B7A7-CB93C65C9554}"/>
              </a:ext>
            </a:extLst>
          </p:cNvPr>
          <p:cNvSpPr/>
          <p:nvPr/>
        </p:nvSpPr>
        <p:spPr>
          <a:xfrm>
            <a:off x="571476" y="2428424"/>
            <a:ext cx="13417868" cy="22860"/>
          </a:xfrm>
          <a:prstGeom prst="roundRect">
            <a:avLst>
              <a:gd name="adj" fmla="val 318308"/>
            </a:avLst>
          </a:prstGeom>
          <a:solidFill>
            <a:schemeClr val="accent4"/>
          </a:solidFill>
          <a:ln>
            <a:solidFill>
              <a:schemeClr val="accent4"/>
            </a:solidFill>
          </a:ln>
        </p:spPr>
      </p:sp>
      <p:sp>
        <p:nvSpPr>
          <p:cNvPr id="3" name="Rectangle 2">
            <a:extLst>
              <a:ext uri="{FF2B5EF4-FFF2-40B4-BE49-F238E27FC236}">
                <a16:creationId xmlns:a16="http://schemas.microsoft.com/office/drawing/2014/main" id="{2DC092FF-1C8A-4579-AD3E-3758A290BD2E}"/>
              </a:ext>
            </a:extLst>
          </p:cNvPr>
          <p:cNvSpPr/>
          <p:nvPr/>
        </p:nvSpPr>
        <p:spPr>
          <a:xfrm>
            <a:off x="468731" y="281248"/>
            <a:ext cx="13648172" cy="3046988"/>
          </a:xfrm>
          <a:prstGeom prst="rect">
            <a:avLst/>
          </a:prstGeom>
        </p:spPr>
        <p:txBody>
          <a:bodyPr wrap="square">
            <a:spAutoFit/>
          </a:bodyPr>
          <a:lstStyle/>
          <a:p>
            <a:r>
              <a:rPr lang="it-IT" sz="3200" b="1" dirty="0">
                <a:latin typeface="Arial" panose="020B0604020202020204" pitchFamily="34" charset="0"/>
                <a:cs typeface="Arial" panose="020B0604020202020204" pitchFamily="34" charset="0"/>
              </a:rPr>
              <a:t>Prelucrarea este necesară în scopul intereselor legitime urmărite de operator sau de o parte terţă, cu excepţia cazului în care prevalează interesele sau drepturile şi libertăţile fundamentale ale persoanei vizate, fapt care necesită protejarea datelor cu caracter personal,</a:t>
            </a:r>
          </a:p>
          <a:p>
            <a:endParaRPr lang="it-IT" sz="3200" b="1" dirty="0">
              <a:latin typeface="Arial" panose="020B0604020202020204" pitchFamily="34" charset="0"/>
              <a:cs typeface="Arial" panose="020B0604020202020204" pitchFamily="34" charset="0"/>
            </a:endParaRPr>
          </a:p>
          <a:p>
            <a:endParaRPr lang="ro-RO"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8713404-9298-4CBB-9AD1-079F7708D1BB}"/>
              </a:ext>
            </a:extLst>
          </p:cNvPr>
          <p:cNvSpPr/>
          <p:nvPr/>
        </p:nvSpPr>
        <p:spPr>
          <a:xfrm>
            <a:off x="596876" y="2749172"/>
            <a:ext cx="6284995" cy="830997"/>
          </a:xfrm>
          <a:prstGeom prst="rect">
            <a:avLst/>
          </a:prstGeom>
        </p:spPr>
        <p:txBody>
          <a:bodyPr wrap="square">
            <a:spAutoFit/>
          </a:bodyPr>
          <a:lstStyle/>
          <a:p>
            <a:r>
              <a:rPr lang="ro-RO" sz="2400" b="1" dirty="0">
                <a:latin typeface="Arial" panose="020B0604020202020204" pitchFamily="34" charset="0"/>
                <a:ea typeface="Calibri" panose="020F0502020204030204" pitchFamily="34" charset="0"/>
                <a:cs typeface="Arial" panose="020B0604020202020204" pitchFamily="34" charset="0"/>
              </a:rPr>
              <a:t>Acest temei permite prelucrarea datelor fără consimțământ, atunci când:</a:t>
            </a:r>
            <a:endParaRPr lang="en-US"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B1FCEE1-24C9-46A7-8F15-4EDDB6BCF70B}"/>
              </a:ext>
            </a:extLst>
          </p:cNvPr>
          <p:cNvSpPr txBox="1"/>
          <p:nvPr/>
        </p:nvSpPr>
        <p:spPr>
          <a:xfrm>
            <a:off x="468731" y="3799471"/>
            <a:ext cx="6077803" cy="2246769"/>
          </a:xfrm>
          <a:prstGeom prst="rect">
            <a:avLst/>
          </a:prstGeom>
          <a:noFill/>
        </p:spPr>
        <p:txBody>
          <a:bodyPr wrap="square" rtlCol="0">
            <a:spAutoFit/>
          </a:bodyPr>
          <a:lstStyle/>
          <a:p>
            <a:pPr marL="285750" indent="-285750">
              <a:buFontTx/>
              <a:buChar char="-"/>
            </a:pPr>
            <a:r>
              <a:rPr lang="ro-MD" sz="2000" dirty="0">
                <a:latin typeface="Arial" panose="020B0604020202020204" pitchFamily="34" charset="0"/>
                <a:cs typeface="Arial" panose="020B0604020202020204" pitchFamily="34" charset="0"/>
              </a:rPr>
              <a:t>Operatorul sau o terță parte are un interes legitim real și justificat</a:t>
            </a:r>
          </a:p>
          <a:p>
            <a:pPr marL="285750" indent="-285750">
              <a:buFontTx/>
              <a:buChar char="-"/>
            </a:pPr>
            <a:r>
              <a:rPr lang="ro-MD" sz="2000" dirty="0">
                <a:latin typeface="Arial" panose="020B0604020202020204" pitchFamily="34" charset="0"/>
                <a:cs typeface="Arial" panose="020B0604020202020204" pitchFamily="34" charset="0"/>
              </a:rPr>
              <a:t>Prelucrarea este necesară pentru atingerea acestui interes</a:t>
            </a:r>
          </a:p>
          <a:p>
            <a:pPr marL="285750" indent="-285750">
              <a:buFontTx/>
              <a:buChar char="-"/>
            </a:pPr>
            <a:r>
              <a:rPr lang="ro-MD" sz="2000" dirty="0">
                <a:latin typeface="Arial" panose="020B0604020202020204" pitchFamily="34" charset="0"/>
                <a:cs typeface="Arial" panose="020B0604020202020204" pitchFamily="34" charset="0"/>
              </a:rPr>
              <a:t>Drepturile și libertățile fundamentale ale persoanei vizate nu prevalează asupra interesului respectiv.</a:t>
            </a:r>
          </a:p>
        </p:txBody>
      </p:sp>
      <p:sp>
        <p:nvSpPr>
          <p:cNvPr id="11" name="Rectangle 10">
            <a:extLst>
              <a:ext uri="{FF2B5EF4-FFF2-40B4-BE49-F238E27FC236}">
                <a16:creationId xmlns:a16="http://schemas.microsoft.com/office/drawing/2014/main" id="{34A036FD-30AF-4968-BB24-E4AD964E76C6}"/>
              </a:ext>
            </a:extLst>
          </p:cNvPr>
          <p:cNvSpPr/>
          <p:nvPr/>
        </p:nvSpPr>
        <p:spPr>
          <a:xfrm>
            <a:off x="468731" y="5995887"/>
            <a:ext cx="6284995" cy="1323439"/>
          </a:xfrm>
          <a:prstGeom prst="rect">
            <a:avLst/>
          </a:prstGeom>
        </p:spPr>
        <p:txBody>
          <a:bodyPr wrap="square">
            <a:spAutoFit/>
          </a:bodyPr>
          <a:lstStyle/>
          <a:p>
            <a:r>
              <a:rPr lang="ro-MD" sz="2000" dirty="0">
                <a:latin typeface="Arial" panose="020B0604020202020204" pitchFamily="34" charset="0"/>
                <a:ea typeface="Calibri" panose="020F0502020204030204" pitchFamily="34" charset="0"/>
                <a:cs typeface="Arial" panose="020B0604020202020204" pitchFamily="34" charset="0"/>
              </a:rPr>
              <a:t>Singurul temei care reflectă un echilibru între interesele părților și este frecvent utilizat de companii private, dar, de regulă, nu este aplicabil autorităților publice care acționează în temeiul legii.</a:t>
            </a:r>
            <a:endParaRPr lang="ro-MD" sz="20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8E1A42E-D960-45A2-86A6-3E89DD4EA128}"/>
              </a:ext>
            </a:extLst>
          </p:cNvPr>
          <p:cNvSpPr/>
          <p:nvPr/>
        </p:nvSpPr>
        <p:spPr>
          <a:xfrm>
            <a:off x="8089401" y="2923599"/>
            <a:ext cx="5880136" cy="461665"/>
          </a:xfrm>
          <a:prstGeom prst="rect">
            <a:avLst/>
          </a:prstGeom>
        </p:spPr>
        <p:txBody>
          <a:bodyPr wrap="none">
            <a:spAutoFit/>
          </a:bodyPr>
          <a:lstStyle/>
          <a:p>
            <a:r>
              <a:rPr lang="it-IT" sz="2400" b="1" dirty="0">
                <a:latin typeface="Arial" panose="020B0604020202020204" pitchFamily="34" charset="0"/>
                <a:ea typeface="Calibri" panose="020F0502020204030204" pitchFamily="34" charset="0"/>
                <a:cs typeface="Arial" panose="020B0604020202020204" pitchFamily="34" charset="0"/>
              </a:rPr>
              <a:t>Ce presupune aplicarea acestui temei?</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5FFF2E4-51B7-4264-AE1B-475933972583}"/>
              </a:ext>
            </a:extLst>
          </p:cNvPr>
          <p:cNvSpPr/>
          <p:nvPr/>
        </p:nvSpPr>
        <p:spPr>
          <a:xfrm>
            <a:off x="7965385" y="3810782"/>
            <a:ext cx="6432539" cy="4401205"/>
          </a:xfrm>
          <a:prstGeom prst="rect">
            <a:avLst/>
          </a:prstGeom>
        </p:spPr>
        <p:txBody>
          <a:bodyPr wrap="square">
            <a:spAutoFit/>
          </a:bodyPr>
          <a:lstStyle/>
          <a:p>
            <a:r>
              <a:rPr lang="ro-MD" sz="2000" dirty="0">
                <a:latin typeface="Arial" panose="020B0604020202020204" pitchFamily="34" charset="0"/>
                <a:ea typeface="Calibri" panose="020F0502020204030204" pitchFamily="34" charset="0"/>
                <a:cs typeface="Arial" panose="020B0604020202020204" pitchFamily="34" charset="0"/>
              </a:rPr>
              <a:t>Operatorul trebuie să efectueze o evaluare a interesului legitim (LIA – Legitimate </a:t>
            </a:r>
            <a:r>
              <a:rPr lang="ro-MD" sz="2000" dirty="0" err="1">
                <a:latin typeface="Arial" panose="020B0604020202020204" pitchFamily="34" charset="0"/>
                <a:ea typeface="Calibri" panose="020F0502020204030204" pitchFamily="34" charset="0"/>
                <a:cs typeface="Arial" panose="020B0604020202020204" pitchFamily="34" charset="0"/>
              </a:rPr>
              <a:t>Interest</a:t>
            </a:r>
            <a:r>
              <a:rPr lang="ro-MD" sz="2000" dirty="0">
                <a:latin typeface="Arial" panose="020B0604020202020204" pitchFamily="34" charset="0"/>
                <a:ea typeface="Calibri" panose="020F0502020204030204" pitchFamily="34" charset="0"/>
                <a:cs typeface="Arial" panose="020B0604020202020204" pitchFamily="34" charset="0"/>
              </a:rPr>
              <a:t> </a:t>
            </a:r>
            <a:r>
              <a:rPr lang="ro-MD" sz="2000" dirty="0" err="1">
                <a:latin typeface="Arial" panose="020B0604020202020204" pitchFamily="34" charset="0"/>
                <a:ea typeface="Calibri" panose="020F0502020204030204" pitchFamily="34" charset="0"/>
                <a:cs typeface="Arial" panose="020B0604020202020204" pitchFamily="34" charset="0"/>
              </a:rPr>
              <a:t>Assessment</a:t>
            </a:r>
            <a:r>
              <a:rPr lang="ro-MD" sz="2000" dirty="0">
                <a:latin typeface="Arial" panose="020B0604020202020204" pitchFamily="34" charset="0"/>
                <a:ea typeface="Calibri" panose="020F0502020204030204" pitchFamily="34" charset="0"/>
                <a:cs typeface="Arial" panose="020B0604020202020204" pitchFamily="34" charset="0"/>
              </a:rPr>
              <a:t>/ DPIA – Data </a:t>
            </a:r>
            <a:r>
              <a:rPr lang="ro-MD" sz="2000" dirty="0" err="1">
                <a:latin typeface="Arial" panose="020B0604020202020204" pitchFamily="34" charset="0"/>
                <a:ea typeface="Calibri" panose="020F0502020204030204" pitchFamily="34" charset="0"/>
                <a:cs typeface="Arial" panose="020B0604020202020204" pitchFamily="34" charset="0"/>
              </a:rPr>
              <a:t>Protection</a:t>
            </a:r>
            <a:r>
              <a:rPr lang="ro-MD" sz="2000" dirty="0">
                <a:latin typeface="Arial" panose="020B0604020202020204" pitchFamily="34" charset="0"/>
                <a:ea typeface="Calibri" panose="020F0502020204030204" pitchFamily="34" charset="0"/>
                <a:cs typeface="Arial" panose="020B0604020202020204" pitchFamily="34" charset="0"/>
              </a:rPr>
              <a:t> </a:t>
            </a:r>
            <a:r>
              <a:rPr lang="ro-MD" sz="2000" dirty="0" err="1">
                <a:latin typeface="Arial" panose="020B0604020202020204" pitchFamily="34" charset="0"/>
                <a:ea typeface="Calibri" panose="020F0502020204030204" pitchFamily="34" charset="0"/>
                <a:cs typeface="Arial" panose="020B0604020202020204" pitchFamily="34" charset="0"/>
              </a:rPr>
              <a:t>Interest</a:t>
            </a:r>
            <a:r>
              <a:rPr lang="ro-MD" sz="2000" dirty="0">
                <a:latin typeface="Arial" panose="020B0604020202020204" pitchFamily="34" charset="0"/>
                <a:ea typeface="Calibri" panose="020F0502020204030204" pitchFamily="34" charset="0"/>
                <a:cs typeface="Arial" panose="020B0604020202020204" pitchFamily="34" charset="0"/>
              </a:rPr>
              <a:t> </a:t>
            </a:r>
            <a:r>
              <a:rPr lang="ro-MD" sz="2000" dirty="0" err="1">
                <a:latin typeface="Arial" panose="020B0604020202020204" pitchFamily="34" charset="0"/>
                <a:ea typeface="Calibri" panose="020F0502020204030204" pitchFamily="34" charset="0"/>
                <a:cs typeface="Arial" panose="020B0604020202020204" pitchFamily="34" charset="0"/>
              </a:rPr>
              <a:t>Assesment</a:t>
            </a:r>
            <a:r>
              <a:rPr lang="ro-MD" sz="2000" dirty="0">
                <a:latin typeface="Arial" panose="020B0604020202020204" pitchFamily="34" charset="0"/>
                <a:ea typeface="Calibri" panose="020F0502020204030204" pitchFamily="34" charset="0"/>
                <a:cs typeface="Arial" panose="020B0604020202020204" pitchFamily="34" charset="0"/>
              </a:rPr>
              <a:t>) care să demonstreze:</a:t>
            </a:r>
          </a:p>
          <a:p>
            <a:pPr marL="342900" marR="0" lvl="0" indent="-342900">
              <a:spcBef>
                <a:spcPts val="0"/>
              </a:spcBef>
              <a:spcAft>
                <a:spcPts val="0"/>
              </a:spcAft>
              <a:buFont typeface="+mj-lt"/>
              <a:buAutoNum type="arabicPeriod"/>
              <a:tabLst>
                <a:tab pos="457200" algn="l"/>
              </a:tabLst>
            </a:pPr>
            <a:r>
              <a:rPr lang="ro-MD" sz="2000" dirty="0">
                <a:latin typeface="Arial" panose="020B0604020202020204" pitchFamily="34" charset="0"/>
                <a:ea typeface="Calibri" panose="020F0502020204030204" pitchFamily="34" charset="0"/>
                <a:cs typeface="Arial" panose="020B0604020202020204" pitchFamily="34" charset="0"/>
              </a:rPr>
              <a:t>Există un interes legitim (economic, juridic, de securitate etc.);</a:t>
            </a:r>
          </a:p>
          <a:p>
            <a:pPr marL="342900" marR="0" lvl="0" indent="-342900">
              <a:spcBef>
                <a:spcPts val="0"/>
              </a:spcBef>
              <a:spcAft>
                <a:spcPts val="0"/>
              </a:spcAft>
              <a:buFont typeface="+mj-lt"/>
              <a:buAutoNum type="arabicPeriod"/>
              <a:tabLst>
                <a:tab pos="457200" algn="l"/>
              </a:tabLst>
            </a:pPr>
            <a:r>
              <a:rPr lang="ro-MD" sz="2000" dirty="0">
                <a:latin typeface="Arial" panose="020B0604020202020204" pitchFamily="34" charset="0"/>
                <a:ea typeface="Calibri" panose="020F0502020204030204" pitchFamily="34" charset="0"/>
                <a:cs typeface="Arial" panose="020B0604020202020204" pitchFamily="34" charset="0"/>
              </a:rPr>
              <a:t>Prelucrarea este necesară (scopul nu poate fi atins altfel);</a:t>
            </a:r>
          </a:p>
          <a:p>
            <a:pPr marL="342900" marR="0" lvl="0" indent="-342900">
              <a:spcBef>
                <a:spcPts val="0"/>
              </a:spcBef>
              <a:spcAft>
                <a:spcPts val="0"/>
              </a:spcAft>
              <a:buFont typeface="+mj-lt"/>
              <a:buAutoNum type="arabicPeriod"/>
              <a:tabLst>
                <a:tab pos="457200" algn="l"/>
              </a:tabLst>
            </a:pPr>
            <a:r>
              <a:rPr lang="ro-MD" sz="2000" dirty="0">
                <a:latin typeface="Arial" panose="020B0604020202020204" pitchFamily="34" charset="0"/>
                <a:ea typeface="Calibri" panose="020F0502020204030204" pitchFamily="34" charset="0"/>
                <a:cs typeface="Arial" panose="020B0604020202020204" pitchFamily="34" charset="0"/>
              </a:rPr>
              <a:t>Echilibrul este menținut – nu sunt afectate excesiv drepturile persoanei vizate;</a:t>
            </a:r>
          </a:p>
          <a:p>
            <a:pPr marL="342900" indent="-342900">
              <a:buFont typeface="+mj-lt"/>
              <a:buAutoNum type="arabicPeriod"/>
              <a:tabLst>
                <a:tab pos="457200" algn="l"/>
              </a:tabLst>
            </a:pPr>
            <a:r>
              <a:rPr lang="ro-MD" sz="2000" dirty="0">
                <a:latin typeface="Arial" panose="020B0604020202020204" pitchFamily="34" charset="0"/>
                <a:ea typeface="Calibri" panose="020F0502020204030204" pitchFamily="34" charset="0"/>
                <a:cs typeface="Arial" panose="020B0604020202020204" pitchFamily="34" charset="0"/>
              </a:rPr>
              <a:t>Când este vorba despre minori, balanța înclină spre protejarea acestora, iar transparența și dreptul la opoziție capătă o importanță sporită.</a:t>
            </a:r>
            <a:endParaRPr lang="ro-MD" sz="2400" dirty="0">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tabLst>
                <a:tab pos="457200" algn="l"/>
              </a:tabLst>
            </a:pPr>
            <a:endParaRPr lang="ro-MD"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C7216F8-C0C8-4919-929C-839019F07E18}"/>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Tree>
    <p:extLst>
      <p:ext uri="{BB962C8B-B14F-4D97-AF65-F5344CB8AC3E}">
        <p14:creationId xmlns:p14="http://schemas.microsoft.com/office/powerpoint/2010/main" val="2765153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D32BB6-B441-4EA9-9CFB-7950E4873A28}"/>
              </a:ext>
            </a:extLst>
          </p:cNvPr>
          <p:cNvSpPr/>
          <p:nvPr/>
        </p:nvSpPr>
        <p:spPr>
          <a:xfrm>
            <a:off x="960895" y="1087182"/>
            <a:ext cx="3642102" cy="6475992"/>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Checkmark">
            <a:extLst>
              <a:ext uri="{FF2B5EF4-FFF2-40B4-BE49-F238E27FC236}">
                <a16:creationId xmlns:a16="http://schemas.microsoft.com/office/drawing/2014/main" id="{C3DD710E-CDF9-4C2B-907D-B8E7066320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92494">
            <a:off x="176242" y="980437"/>
            <a:ext cx="1261824" cy="1518419"/>
          </a:xfrm>
          <a:prstGeom prst="rect">
            <a:avLst/>
          </a:prstGeom>
        </p:spPr>
      </p:pic>
      <p:sp>
        <p:nvSpPr>
          <p:cNvPr id="11" name="Rectangle: Rounded Corners 10">
            <a:extLst>
              <a:ext uri="{FF2B5EF4-FFF2-40B4-BE49-F238E27FC236}">
                <a16:creationId xmlns:a16="http://schemas.microsoft.com/office/drawing/2014/main" id="{4BBA4D1C-9ADB-4216-8E21-16639ACE1A3A}"/>
              </a:ext>
            </a:extLst>
          </p:cNvPr>
          <p:cNvSpPr/>
          <p:nvPr/>
        </p:nvSpPr>
        <p:spPr>
          <a:xfrm>
            <a:off x="1036982" y="1191217"/>
            <a:ext cx="3460429" cy="1203366"/>
          </a:xfrm>
          <a:prstGeom prst="roundRect">
            <a:avLst>
              <a:gd name="adj" fmla="val 46323"/>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876DECC-95A2-4276-A54C-1DAA625AFF60}"/>
              </a:ext>
            </a:extLst>
          </p:cNvPr>
          <p:cNvSpPr/>
          <p:nvPr/>
        </p:nvSpPr>
        <p:spPr>
          <a:xfrm>
            <a:off x="5359831" y="1087183"/>
            <a:ext cx="3642102" cy="6475990"/>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D5FAE44-70B3-40DE-B829-8B196910EBC1}"/>
              </a:ext>
            </a:extLst>
          </p:cNvPr>
          <p:cNvSpPr/>
          <p:nvPr/>
        </p:nvSpPr>
        <p:spPr>
          <a:xfrm>
            <a:off x="9758767" y="1087184"/>
            <a:ext cx="3642102" cy="6475990"/>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40EDDC5-890C-42A9-AE4B-469F3331451F}"/>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
        <p:nvSpPr>
          <p:cNvPr id="10" name="Rectangle 9">
            <a:extLst>
              <a:ext uri="{FF2B5EF4-FFF2-40B4-BE49-F238E27FC236}">
                <a16:creationId xmlns:a16="http://schemas.microsoft.com/office/drawing/2014/main" id="{8139F562-02F3-4D97-9C9B-F1DCD7E0CD09}"/>
              </a:ext>
            </a:extLst>
          </p:cNvPr>
          <p:cNvSpPr/>
          <p:nvPr/>
        </p:nvSpPr>
        <p:spPr>
          <a:xfrm>
            <a:off x="946145" y="1499230"/>
            <a:ext cx="3642101" cy="646331"/>
          </a:xfrm>
          <a:prstGeom prst="rect">
            <a:avLst/>
          </a:prstGeom>
        </p:spPr>
        <p:txBody>
          <a:bodyPr wrap="square">
            <a:spAutoFit/>
          </a:bodyPr>
          <a:lstStyle/>
          <a:p>
            <a:pPr algn="ctr"/>
            <a:r>
              <a:rPr lang="it-IT" b="1" dirty="0">
                <a:latin typeface="Arial" panose="020B0604020202020204" pitchFamily="34" charset="0"/>
                <a:ea typeface="Calibri" panose="020F0502020204030204" pitchFamily="34" charset="0"/>
                <a:cs typeface="Arial" panose="020B0604020202020204" pitchFamily="34" charset="0"/>
              </a:rPr>
              <a:t>Supraveghere video la intrarea </a:t>
            </a:r>
            <a:endParaRPr lang="ro-MD" b="1" dirty="0">
              <a:latin typeface="Arial" panose="020B0604020202020204" pitchFamily="34" charset="0"/>
              <a:ea typeface="Calibri" panose="020F0502020204030204" pitchFamily="34" charset="0"/>
              <a:cs typeface="Arial" panose="020B0604020202020204" pitchFamily="34" charset="0"/>
            </a:endParaRPr>
          </a:p>
          <a:p>
            <a:pPr algn="ctr"/>
            <a:r>
              <a:rPr lang="it-IT" b="1" dirty="0">
                <a:latin typeface="Arial" panose="020B0604020202020204" pitchFamily="34" charset="0"/>
                <a:ea typeface="Calibri" panose="020F0502020204030204" pitchFamily="34" charset="0"/>
                <a:cs typeface="Arial" panose="020B0604020202020204" pitchFamily="34" charset="0"/>
              </a:rPr>
              <a:t>în sediul unei companii</a:t>
            </a:r>
            <a:endParaRPr lang="en-US"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0F12104D-ABE4-4628-BC8E-6E9DD564B244}"/>
              </a:ext>
            </a:extLst>
          </p:cNvPr>
          <p:cNvSpPr/>
          <p:nvPr/>
        </p:nvSpPr>
        <p:spPr>
          <a:xfrm>
            <a:off x="5450667" y="1191217"/>
            <a:ext cx="3460429" cy="1203366"/>
          </a:xfrm>
          <a:prstGeom prst="roundRect">
            <a:avLst>
              <a:gd name="adj" fmla="val 46323"/>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9ECFCDB-19B5-4462-8006-0DA85D0A5289}"/>
              </a:ext>
            </a:extLst>
          </p:cNvPr>
          <p:cNvSpPr/>
          <p:nvPr/>
        </p:nvSpPr>
        <p:spPr>
          <a:xfrm>
            <a:off x="9849603" y="1191217"/>
            <a:ext cx="3460429" cy="1203366"/>
          </a:xfrm>
          <a:prstGeom prst="roundRect">
            <a:avLst>
              <a:gd name="adj" fmla="val 46323"/>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B7B0BA-2979-41FE-BE3D-F0196CCA7C04}"/>
              </a:ext>
            </a:extLst>
          </p:cNvPr>
          <p:cNvSpPr/>
          <p:nvPr/>
        </p:nvSpPr>
        <p:spPr>
          <a:xfrm>
            <a:off x="5450667" y="1469733"/>
            <a:ext cx="3460430" cy="646331"/>
          </a:xfrm>
          <a:prstGeom prst="rect">
            <a:avLst/>
          </a:prstGeom>
        </p:spPr>
        <p:txBody>
          <a:bodyPr wrap="square">
            <a:spAutoFit/>
          </a:bodyPr>
          <a:lstStyle/>
          <a:p>
            <a:pPr algn="ctr"/>
            <a:r>
              <a:rPr lang="ro-MD" b="1" dirty="0">
                <a:latin typeface="Arial" panose="020B0604020202020204" pitchFamily="34" charset="0"/>
                <a:cs typeface="Arial" panose="020B0604020202020204" pitchFamily="34" charset="0"/>
              </a:rPr>
              <a:t>Companie care transmite oferte clienților existenți</a:t>
            </a:r>
          </a:p>
        </p:txBody>
      </p:sp>
      <p:sp>
        <p:nvSpPr>
          <p:cNvPr id="15" name="Rectangle 14">
            <a:extLst>
              <a:ext uri="{FF2B5EF4-FFF2-40B4-BE49-F238E27FC236}">
                <a16:creationId xmlns:a16="http://schemas.microsoft.com/office/drawing/2014/main" id="{5332DFC5-838D-4527-B79E-8E03D23A4075}"/>
              </a:ext>
            </a:extLst>
          </p:cNvPr>
          <p:cNvSpPr/>
          <p:nvPr/>
        </p:nvSpPr>
        <p:spPr>
          <a:xfrm>
            <a:off x="9917833" y="1349860"/>
            <a:ext cx="3323968" cy="923330"/>
          </a:xfrm>
          <a:prstGeom prst="rect">
            <a:avLst/>
          </a:prstGeom>
        </p:spPr>
        <p:txBody>
          <a:bodyPr wrap="square">
            <a:spAutoFit/>
          </a:bodyPr>
          <a:lstStyle/>
          <a:p>
            <a:pPr algn="ctr"/>
            <a:r>
              <a:rPr lang="it-IT" b="1" dirty="0">
                <a:latin typeface="Arial" panose="020B0604020202020204" pitchFamily="34" charset="0"/>
                <a:ea typeface="Calibri" panose="020F0502020204030204" pitchFamily="34" charset="0"/>
                <a:cs typeface="Arial" panose="020B0604020202020204" pitchFamily="34" charset="0"/>
              </a:rPr>
              <a:t>Evaluarea riscului de neplată de către o companie de leasing</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A49F0DB-D4C8-4F6C-9D85-03182A6BE912}"/>
              </a:ext>
            </a:extLst>
          </p:cNvPr>
          <p:cNvSpPr/>
          <p:nvPr/>
        </p:nvSpPr>
        <p:spPr>
          <a:xfrm>
            <a:off x="1051732" y="2441222"/>
            <a:ext cx="3460429" cy="5109091"/>
          </a:xfrm>
          <a:prstGeom prst="rect">
            <a:avLst/>
          </a:prstGeom>
        </p:spPr>
        <p:txBody>
          <a:bodyPr wrap="square">
            <a:spAutoFit/>
          </a:bodyPr>
          <a:lstStyle/>
          <a:p>
            <a:pPr algn="ctr"/>
            <a:r>
              <a:rPr lang="it-IT" dirty="0">
                <a:latin typeface="Arial" panose="020B0604020202020204" pitchFamily="34" charset="0"/>
                <a:ea typeface="Calibri" panose="020F0502020204030204" pitchFamily="34" charset="0"/>
                <a:cs typeface="Arial" panose="020B0604020202020204" pitchFamily="34" charset="0"/>
              </a:rPr>
              <a:t>O companie instalează camere de supraveghere video la intrarea în clădire pentru a preveni furturile, vandalismul și accesul neautorizat.</a:t>
            </a:r>
            <a:endParaRPr lang="ro-MD" dirty="0">
              <a:latin typeface="Arial" panose="020B0604020202020204" pitchFamily="34" charset="0"/>
              <a:ea typeface="Calibri" panose="020F0502020204030204" pitchFamily="34" charset="0"/>
              <a:cs typeface="Arial" panose="020B0604020202020204" pitchFamily="34" charset="0"/>
            </a:endParaRPr>
          </a:p>
          <a:p>
            <a:pPr algn="ctr"/>
            <a:endParaRPr lang="en-US" sz="2000" dirty="0">
              <a:latin typeface="Arial" panose="020B0604020202020204" pitchFamily="34" charset="0"/>
              <a:ea typeface="Calibri" panose="020F0502020204030204" pitchFamily="34" charset="0"/>
              <a:cs typeface="Arial" panose="020B0604020202020204" pitchFamily="34" charset="0"/>
            </a:endParaRPr>
          </a:p>
          <a:p>
            <a:pPr algn="ctr"/>
            <a:r>
              <a:rPr lang="ro-MD" dirty="0">
                <a:latin typeface="Arial" panose="020B0604020202020204" pitchFamily="34" charset="0"/>
                <a:ea typeface="Calibri" panose="020F0502020204030204" pitchFamily="34" charset="0"/>
                <a:cs typeface="Arial" panose="020B0604020202020204" pitchFamily="34" charset="0"/>
              </a:rPr>
              <a:t>- </a:t>
            </a:r>
            <a:r>
              <a:rPr lang="it-IT" dirty="0">
                <a:latin typeface="Arial" panose="020B0604020202020204" pitchFamily="34" charset="0"/>
                <a:ea typeface="Calibri" panose="020F0502020204030204" pitchFamily="34" charset="0"/>
                <a:cs typeface="Arial" panose="020B0604020202020204" pitchFamily="34" charset="0"/>
              </a:rPr>
              <a:t>Se prelucrează imaginea și comportamentul vizitatorilor sau angajaților care intră în perimetrul filmat.</a:t>
            </a:r>
            <a:br>
              <a:rPr lang="it-IT" dirty="0">
                <a:latin typeface="Arial" panose="020B0604020202020204" pitchFamily="34" charset="0"/>
                <a:ea typeface="Calibri" panose="020F0502020204030204" pitchFamily="34" charset="0"/>
                <a:cs typeface="Arial" panose="020B0604020202020204" pitchFamily="34" charset="0"/>
              </a:rPr>
            </a:br>
            <a:r>
              <a:rPr lang="ro-MD" dirty="0">
                <a:latin typeface="Arial" panose="020B0604020202020204" pitchFamily="34" charset="0"/>
                <a:ea typeface="Calibri" panose="020F0502020204030204" pitchFamily="34" charset="0"/>
                <a:cs typeface="Arial" panose="020B0604020202020204" pitchFamily="34" charset="0"/>
              </a:rPr>
              <a:t>- </a:t>
            </a:r>
            <a:r>
              <a:rPr lang="it-IT" dirty="0">
                <a:latin typeface="Arial" panose="020B0604020202020204" pitchFamily="34" charset="0"/>
                <a:ea typeface="Calibri" panose="020F0502020204030204" pitchFamily="34" charset="0"/>
                <a:cs typeface="Arial" panose="020B0604020202020204" pitchFamily="34" charset="0"/>
              </a:rPr>
              <a:t>Prelucrarea este legală în baza interesului legitim de a asigura securitatea bunurilor și persoanelor, cu condiția ca semnalizarea să fie clară, aria filmată să fie limitată și datele păstrate pentru o perioadă rezonabilă.</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A2B4973-0A79-460C-93BC-6953B92C2421}"/>
              </a:ext>
            </a:extLst>
          </p:cNvPr>
          <p:cNvSpPr/>
          <p:nvPr/>
        </p:nvSpPr>
        <p:spPr>
          <a:xfrm>
            <a:off x="5516243" y="2514068"/>
            <a:ext cx="3329277" cy="4801314"/>
          </a:xfrm>
          <a:prstGeom prst="rect">
            <a:avLst/>
          </a:prstGeom>
        </p:spPr>
        <p:txBody>
          <a:bodyPr wrap="square">
            <a:spAutoFit/>
          </a:bodyPr>
          <a:lstStyle/>
          <a:p>
            <a:pPr algn="ctr"/>
            <a:r>
              <a:rPr lang="en-US" dirty="0">
                <a:latin typeface="Arial" panose="020B0604020202020204" pitchFamily="34" charset="0"/>
                <a:ea typeface="Calibri" panose="020F0502020204030204" pitchFamily="34" charset="0"/>
                <a:cs typeface="Arial" panose="020B0604020202020204" pitchFamily="34" charset="0"/>
              </a:rPr>
              <a:t>O </a:t>
            </a:r>
            <a:r>
              <a:rPr lang="en-US" dirty="0" err="1">
                <a:latin typeface="Arial" panose="020B0604020202020204" pitchFamily="34" charset="0"/>
                <a:ea typeface="Calibri" panose="020F0502020204030204" pitchFamily="34" charset="0"/>
                <a:cs typeface="Arial" panose="020B0604020202020204" pitchFamily="34" charset="0"/>
              </a:rPr>
              <a:t>firmă</a:t>
            </a:r>
            <a:r>
              <a:rPr lang="en-US" dirty="0">
                <a:latin typeface="Arial" panose="020B0604020202020204" pitchFamily="34" charset="0"/>
                <a:ea typeface="Calibri" panose="020F0502020204030204" pitchFamily="34" charset="0"/>
                <a:cs typeface="Arial" panose="020B0604020202020204" pitchFamily="34" charset="0"/>
              </a:rPr>
              <a:t> de retail </a:t>
            </a:r>
            <a:r>
              <a:rPr lang="en-US" dirty="0" err="1">
                <a:latin typeface="Arial" panose="020B0604020202020204" pitchFamily="34" charset="0"/>
                <a:ea typeface="Calibri" panose="020F0502020204030204" pitchFamily="34" charset="0"/>
                <a:cs typeface="Arial" panose="020B0604020202020204" pitchFamily="34" charset="0"/>
              </a:rPr>
              <a:t>trimite</a:t>
            </a:r>
            <a:r>
              <a:rPr lang="en-US" dirty="0">
                <a:latin typeface="Arial" panose="020B0604020202020204" pitchFamily="34" charset="0"/>
                <a:ea typeface="Calibri" panose="020F0502020204030204" pitchFamily="34" charset="0"/>
                <a:cs typeface="Arial" panose="020B0604020202020204" pitchFamily="34" charset="0"/>
              </a:rPr>
              <a:t> e-</a:t>
            </a:r>
            <a:r>
              <a:rPr lang="en-US" dirty="0" err="1">
                <a:latin typeface="Arial" panose="020B0604020202020204" pitchFamily="34" charset="0"/>
                <a:ea typeface="Calibri" panose="020F0502020204030204" pitchFamily="34" charset="0"/>
                <a:cs typeface="Arial" panose="020B0604020202020204" pitchFamily="34" charset="0"/>
              </a:rPr>
              <a:t>mailuri</a:t>
            </a:r>
            <a:r>
              <a:rPr lang="en-US" dirty="0">
                <a:latin typeface="Arial" panose="020B0604020202020204" pitchFamily="34" charset="0"/>
                <a:ea typeface="Calibri" panose="020F0502020204030204" pitchFamily="34" charset="0"/>
                <a:cs typeface="Arial" panose="020B0604020202020204" pitchFamily="34" charset="0"/>
              </a:rPr>
              <a:t> cu </a:t>
            </a:r>
            <a:r>
              <a:rPr lang="en-US" dirty="0" err="1">
                <a:latin typeface="Arial" panose="020B0604020202020204" pitchFamily="34" charset="0"/>
                <a:ea typeface="Calibri" panose="020F0502020204030204" pitchFamily="34" charset="0"/>
                <a:cs typeface="Arial" panose="020B0604020202020204" pitchFamily="34" charset="0"/>
              </a:rPr>
              <a:t>oferte</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personalizate</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clienților</a:t>
            </a:r>
            <a:r>
              <a:rPr lang="en-US" dirty="0">
                <a:latin typeface="Arial" panose="020B0604020202020204" pitchFamily="34" charset="0"/>
                <a:ea typeface="Calibri" panose="020F0502020204030204" pitchFamily="34" charset="0"/>
                <a:cs typeface="Arial" panose="020B0604020202020204" pitchFamily="34" charset="0"/>
              </a:rPr>
              <a:t> care au </a:t>
            </a:r>
            <a:r>
              <a:rPr lang="en-US" dirty="0" err="1">
                <a:latin typeface="Arial" panose="020B0604020202020204" pitchFamily="34" charset="0"/>
                <a:ea typeface="Calibri" panose="020F0502020204030204" pitchFamily="34" charset="0"/>
                <a:cs typeface="Arial" panose="020B0604020202020204" pitchFamily="34" charset="0"/>
              </a:rPr>
              <a:t>făcut</a:t>
            </a:r>
            <a:r>
              <a:rPr lang="en-US" dirty="0">
                <a:latin typeface="Arial" panose="020B0604020202020204" pitchFamily="34" charset="0"/>
                <a:ea typeface="Calibri" panose="020F0502020204030204" pitchFamily="34" charset="0"/>
                <a:cs typeface="Arial" panose="020B0604020202020204" pitchFamily="34" charset="0"/>
              </a:rPr>
              <a:t> anterior </a:t>
            </a:r>
            <a:r>
              <a:rPr lang="en-US" dirty="0" err="1">
                <a:latin typeface="Arial" panose="020B0604020202020204" pitchFamily="34" charset="0"/>
                <a:ea typeface="Calibri" panose="020F0502020204030204" pitchFamily="34" charset="0"/>
                <a:cs typeface="Arial" panose="020B0604020202020204" pitchFamily="34" charset="0"/>
              </a:rPr>
              <a:t>achiziții</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și</a:t>
            </a:r>
            <a:r>
              <a:rPr lang="en-US" dirty="0">
                <a:latin typeface="Arial" panose="020B0604020202020204" pitchFamily="34" charset="0"/>
                <a:ea typeface="Calibri" panose="020F0502020204030204" pitchFamily="34" charset="0"/>
                <a:cs typeface="Arial" panose="020B0604020202020204" pitchFamily="34" charset="0"/>
              </a:rPr>
              <a:t> nu s-au opus </a:t>
            </a:r>
            <a:r>
              <a:rPr lang="en-US" dirty="0" err="1">
                <a:latin typeface="Arial" panose="020B0604020202020204" pitchFamily="34" charset="0"/>
                <a:ea typeface="Calibri" panose="020F0502020204030204" pitchFamily="34" charset="0"/>
                <a:cs typeface="Arial" panose="020B0604020202020204" pitchFamily="34" charset="0"/>
              </a:rPr>
              <a:t>comunicărilor</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comerciale</a:t>
            </a:r>
            <a:r>
              <a:rPr lang="en-US" dirty="0">
                <a:latin typeface="Arial" panose="020B0604020202020204" pitchFamily="34" charset="0"/>
                <a:ea typeface="Calibri" panose="020F0502020204030204" pitchFamily="34" charset="0"/>
                <a:cs typeface="Arial" panose="020B0604020202020204" pitchFamily="34" charset="0"/>
              </a:rPr>
              <a:t>.</a:t>
            </a:r>
            <a:endParaRPr lang="ro-MD" dirty="0">
              <a:latin typeface="Arial" panose="020B0604020202020204" pitchFamily="34" charset="0"/>
              <a:ea typeface="Calibri" panose="020F0502020204030204" pitchFamily="34" charset="0"/>
              <a:cs typeface="Arial" panose="020B0604020202020204" pitchFamily="34" charset="0"/>
            </a:endParaRPr>
          </a:p>
          <a:p>
            <a:pPr algn="ctr"/>
            <a:endParaRPr lang="en-US" dirty="0">
              <a:latin typeface="Arial" panose="020B0604020202020204" pitchFamily="34" charset="0"/>
              <a:ea typeface="Calibri" panose="020F0502020204030204" pitchFamily="34" charset="0"/>
              <a:cs typeface="Arial" panose="020B0604020202020204" pitchFamily="34" charset="0"/>
            </a:endParaRPr>
          </a:p>
          <a:p>
            <a:pPr algn="ctr"/>
            <a:r>
              <a:rPr lang="ro-MD" dirty="0">
                <a:latin typeface="Arial" panose="020B0604020202020204" pitchFamily="34" charset="0"/>
                <a:ea typeface="Calibri" panose="020F0502020204030204" pitchFamily="34" charset="0"/>
                <a:cs typeface="Arial" panose="020B0604020202020204" pitchFamily="34" charset="0"/>
              </a:rPr>
              <a:t>- </a:t>
            </a:r>
            <a:r>
              <a:rPr lang="it-IT" dirty="0">
                <a:latin typeface="Arial" panose="020B0604020202020204" pitchFamily="34" charset="0"/>
                <a:ea typeface="Calibri" panose="020F0502020204030204" pitchFamily="34" charset="0"/>
                <a:cs typeface="Arial" panose="020B0604020202020204" pitchFamily="34" charset="0"/>
              </a:rPr>
              <a:t>Se prelucrează datele de contact, istoricul comenzilor și preferințele exprimate anterior.</a:t>
            </a:r>
            <a:endParaRPr lang="ro-MD" dirty="0">
              <a:latin typeface="Arial" panose="020B0604020202020204" pitchFamily="34" charset="0"/>
              <a:ea typeface="Calibri" panose="020F0502020204030204" pitchFamily="34" charset="0"/>
              <a:cs typeface="Arial" panose="020B0604020202020204" pitchFamily="34" charset="0"/>
            </a:endParaRPr>
          </a:p>
          <a:p>
            <a:pPr algn="ctr"/>
            <a:br>
              <a:rPr lang="it-IT" dirty="0">
                <a:latin typeface="Arial" panose="020B0604020202020204" pitchFamily="34" charset="0"/>
                <a:ea typeface="Calibri" panose="020F0502020204030204" pitchFamily="34" charset="0"/>
                <a:cs typeface="Arial" panose="020B0604020202020204" pitchFamily="34" charset="0"/>
              </a:rPr>
            </a:br>
            <a:r>
              <a:rPr lang="ro-MD" dirty="0">
                <a:latin typeface="Arial" panose="020B0604020202020204" pitchFamily="34" charset="0"/>
                <a:ea typeface="Calibri" panose="020F0502020204030204" pitchFamily="34" charset="0"/>
                <a:cs typeface="Arial" panose="020B0604020202020204" pitchFamily="34" charset="0"/>
              </a:rPr>
              <a:t>- </a:t>
            </a:r>
            <a:r>
              <a:rPr lang="it-IT" dirty="0">
                <a:latin typeface="Arial" panose="020B0604020202020204" pitchFamily="34" charset="0"/>
                <a:ea typeface="Calibri" panose="020F0502020204030204" pitchFamily="34" charset="0"/>
                <a:cs typeface="Arial" panose="020B0604020202020204" pitchFamily="34" charset="0"/>
              </a:rPr>
              <a:t>Prelucrarea este legală în temeiul interesului legitim de a promova produse similare celor deja achiziționate, atâta timp cât clientul este informat și are posibilitatea reală de a se opune în orice moment.</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EBF4DF64-F67D-4AA0-9980-150EFC1BC5E8}"/>
              </a:ext>
            </a:extLst>
          </p:cNvPr>
          <p:cNvSpPr/>
          <p:nvPr/>
        </p:nvSpPr>
        <p:spPr>
          <a:xfrm>
            <a:off x="9948204" y="2637178"/>
            <a:ext cx="3263226" cy="4555093"/>
          </a:xfrm>
          <a:prstGeom prst="rect">
            <a:avLst/>
          </a:prstGeom>
        </p:spPr>
        <p:txBody>
          <a:bodyPr wrap="square">
            <a:spAutoFit/>
          </a:bodyPr>
          <a:lstStyle/>
          <a:p>
            <a:pPr algn="ctr"/>
            <a:r>
              <a:rPr lang="it-IT" dirty="0">
                <a:latin typeface="Arial" panose="020B0604020202020204" pitchFamily="34" charset="0"/>
                <a:ea typeface="Calibri" panose="020F0502020204030204" pitchFamily="34" charset="0"/>
                <a:cs typeface="Arial" panose="020B0604020202020204" pitchFamily="34" charset="0"/>
              </a:rPr>
              <a:t>O companie de leasing consultă o bază de date privată cu istoricul de plată al potențialilor clienți înainte de a aproba un contract.</a:t>
            </a:r>
            <a:endParaRPr lang="ro-MD" dirty="0">
              <a:latin typeface="Arial" panose="020B0604020202020204" pitchFamily="34" charset="0"/>
              <a:ea typeface="Calibri" panose="020F0502020204030204" pitchFamily="34" charset="0"/>
              <a:cs typeface="Arial" panose="020B0604020202020204" pitchFamily="34" charset="0"/>
            </a:endParaRPr>
          </a:p>
          <a:p>
            <a:pPr algn="ctr"/>
            <a:endParaRPr lang="en-US" sz="2000" dirty="0">
              <a:latin typeface="Arial" panose="020B0604020202020204" pitchFamily="34" charset="0"/>
              <a:ea typeface="Calibri" panose="020F0502020204030204" pitchFamily="34" charset="0"/>
              <a:cs typeface="Arial" panose="020B0604020202020204" pitchFamily="34" charset="0"/>
            </a:endParaRPr>
          </a:p>
          <a:p>
            <a:pPr algn="ctr"/>
            <a:r>
              <a:rPr lang="ro-MD" dirty="0">
                <a:latin typeface="Arial" panose="020B0604020202020204" pitchFamily="34" charset="0"/>
                <a:ea typeface="Calibri" panose="020F0502020204030204" pitchFamily="34" charset="0"/>
                <a:cs typeface="Arial" panose="020B0604020202020204" pitchFamily="34" charset="0"/>
              </a:rPr>
              <a:t>- </a:t>
            </a:r>
            <a:r>
              <a:rPr lang="it-IT" dirty="0">
                <a:latin typeface="Arial" panose="020B0604020202020204" pitchFamily="34" charset="0"/>
                <a:ea typeface="Calibri" panose="020F0502020204030204" pitchFamily="34" charset="0"/>
                <a:cs typeface="Arial" panose="020B0604020202020204" pitchFamily="34" charset="0"/>
              </a:rPr>
              <a:t>Se prelucrează date privind identitatea, istoricul de credit, datorii restante.</a:t>
            </a:r>
            <a:endParaRPr lang="ro-MD" dirty="0">
              <a:latin typeface="Arial" panose="020B0604020202020204" pitchFamily="34" charset="0"/>
              <a:ea typeface="Calibri" panose="020F0502020204030204" pitchFamily="34" charset="0"/>
              <a:cs typeface="Arial" panose="020B0604020202020204" pitchFamily="34" charset="0"/>
            </a:endParaRPr>
          </a:p>
          <a:p>
            <a:pPr algn="ctr"/>
            <a:r>
              <a:rPr lang="ro-MD" dirty="0">
                <a:latin typeface="Arial" panose="020B0604020202020204" pitchFamily="34" charset="0"/>
                <a:ea typeface="Calibri" panose="020F0502020204030204" pitchFamily="34" charset="0"/>
                <a:cs typeface="Arial" panose="020B0604020202020204" pitchFamily="34" charset="0"/>
              </a:rPr>
              <a:t>- </a:t>
            </a:r>
            <a:r>
              <a:rPr lang="it-IT" dirty="0">
                <a:latin typeface="Arial" panose="020B0604020202020204" pitchFamily="34" charset="0"/>
                <a:ea typeface="Calibri" panose="020F0502020204030204" pitchFamily="34" charset="0"/>
                <a:cs typeface="Arial" panose="020B0604020202020204" pitchFamily="34" charset="0"/>
              </a:rPr>
              <a:t>Prelucrarea este legală în baza interesului legitim de a preveni frauda și riscurile financiare, cu condiția respectării principiilor de proporționalitate și informare corectă a clientului.</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Graphic 20" descr="Checkmark">
            <a:extLst>
              <a:ext uri="{FF2B5EF4-FFF2-40B4-BE49-F238E27FC236}">
                <a16:creationId xmlns:a16="http://schemas.microsoft.com/office/drawing/2014/main" id="{A5AB809C-3746-4064-B0B8-BEB9070C8C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92494">
            <a:off x="4585191" y="980438"/>
            <a:ext cx="1261824" cy="1518419"/>
          </a:xfrm>
          <a:prstGeom prst="rect">
            <a:avLst/>
          </a:prstGeom>
        </p:spPr>
      </p:pic>
      <p:pic>
        <p:nvPicPr>
          <p:cNvPr id="22" name="Graphic 21" descr="Checkmark">
            <a:extLst>
              <a:ext uri="{FF2B5EF4-FFF2-40B4-BE49-F238E27FC236}">
                <a16:creationId xmlns:a16="http://schemas.microsoft.com/office/drawing/2014/main" id="{C94A4AD1-1923-44A8-AD7C-C34253FD45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92494">
            <a:off x="8985370" y="971696"/>
            <a:ext cx="1261824" cy="1518419"/>
          </a:xfrm>
          <a:prstGeom prst="rect">
            <a:avLst/>
          </a:prstGeom>
        </p:spPr>
      </p:pic>
    </p:spTree>
    <p:extLst>
      <p:ext uri="{BB962C8B-B14F-4D97-AF65-F5344CB8AC3E}">
        <p14:creationId xmlns:p14="http://schemas.microsoft.com/office/powerpoint/2010/main" val="238714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8FBB7-4679-4F16-A78B-65FBF7D337C0}"/>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
        <p:nvSpPr>
          <p:cNvPr id="3" name="Rectangle: Rounded Corners 2">
            <a:extLst>
              <a:ext uri="{FF2B5EF4-FFF2-40B4-BE49-F238E27FC236}">
                <a16:creationId xmlns:a16="http://schemas.microsoft.com/office/drawing/2014/main" id="{7C6DEB65-5F89-4784-88ED-84E3435C4869}"/>
              </a:ext>
            </a:extLst>
          </p:cNvPr>
          <p:cNvSpPr/>
          <p:nvPr/>
        </p:nvSpPr>
        <p:spPr>
          <a:xfrm>
            <a:off x="821413" y="1087182"/>
            <a:ext cx="3642102" cy="6475992"/>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47AE6A0-721F-496D-91E0-33C72C1DAEFC}"/>
              </a:ext>
            </a:extLst>
          </p:cNvPr>
          <p:cNvSpPr/>
          <p:nvPr/>
        </p:nvSpPr>
        <p:spPr>
          <a:xfrm>
            <a:off x="897500" y="1191217"/>
            <a:ext cx="3460429" cy="1203366"/>
          </a:xfrm>
          <a:prstGeom prst="roundRect">
            <a:avLst>
              <a:gd name="adj" fmla="val 46323"/>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0CCA19E-AE4A-4A5B-8A41-FC647DF22C1F}"/>
              </a:ext>
            </a:extLst>
          </p:cNvPr>
          <p:cNvSpPr/>
          <p:nvPr/>
        </p:nvSpPr>
        <p:spPr>
          <a:xfrm>
            <a:off x="4987874" y="1087183"/>
            <a:ext cx="3642102" cy="6475990"/>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237E319-A964-491B-9929-872814CB914B}"/>
              </a:ext>
            </a:extLst>
          </p:cNvPr>
          <p:cNvSpPr/>
          <p:nvPr/>
        </p:nvSpPr>
        <p:spPr>
          <a:xfrm>
            <a:off x="9154335" y="1087184"/>
            <a:ext cx="4530671" cy="6475990"/>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3C4B926-E46A-48B8-B296-C98AA4EE39F5}"/>
              </a:ext>
            </a:extLst>
          </p:cNvPr>
          <p:cNvSpPr/>
          <p:nvPr/>
        </p:nvSpPr>
        <p:spPr>
          <a:xfrm>
            <a:off x="806663" y="1499230"/>
            <a:ext cx="3642101" cy="646331"/>
          </a:xfrm>
          <a:prstGeom prst="rect">
            <a:avLst/>
          </a:prstGeom>
        </p:spPr>
        <p:txBody>
          <a:bodyPr wrap="square">
            <a:spAutoFit/>
          </a:bodyPr>
          <a:lstStyle/>
          <a:p>
            <a:pPr algn="ctr"/>
            <a:r>
              <a:rPr lang="it-IT" b="1" dirty="0">
                <a:latin typeface="Arial" panose="020B0604020202020204" pitchFamily="34" charset="0"/>
                <a:ea typeface="Calibri" panose="020F0502020204030204" pitchFamily="34" charset="0"/>
                <a:cs typeface="Arial" panose="020B0604020202020204" pitchFamily="34" charset="0"/>
              </a:rPr>
              <a:t>Supraveghere video continuă în birourile angajaților</a:t>
            </a:r>
            <a:endParaRPr lang="en-US"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C6BF903B-B703-453B-AE15-81308442F648}"/>
              </a:ext>
            </a:extLst>
          </p:cNvPr>
          <p:cNvSpPr/>
          <p:nvPr/>
        </p:nvSpPr>
        <p:spPr>
          <a:xfrm>
            <a:off x="5078710" y="1191217"/>
            <a:ext cx="3460429" cy="1203366"/>
          </a:xfrm>
          <a:prstGeom prst="roundRect">
            <a:avLst>
              <a:gd name="adj" fmla="val 46323"/>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E6128BE-5F6C-4FE1-B437-A4C5586DC254}"/>
              </a:ext>
            </a:extLst>
          </p:cNvPr>
          <p:cNvSpPr/>
          <p:nvPr/>
        </p:nvSpPr>
        <p:spPr>
          <a:xfrm>
            <a:off x="9516711" y="1191217"/>
            <a:ext cx="3804085" cy="1203366"/>
          </a:xfrm>
          <a:prstGeom prst="roundRect">
            <a:avLst>
              <a:gd name="adj" fmla="val 46323"/>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E3D345-0135-4FF7-AB04-AC8EC1989631}"/>
              </a:ext>
            </a:extLst>
          </p:cNvPr>
          <p:cNvSpPr/>
          <p:nvPr/>
        </p:nvSpPr>
        <p:spPr>
          <a:xfrm>
            <a:off x="5078710" y="1392243"/>
            <a:ext cx="3460430" cy="923330"/>
          </a:xfrm>
          <a:prstGeom prst="rect">
            <a:avLst/>
          </a:prstGeom>
        </p:spPr>
        <p:txBody>
          <a:bodyPr wrap="square">
            <a:spAutoFit/>
          </a:bodyPr>
          <a:lstStyle/>
          <a:p>
            <a:pPr algn="ctr"/>
            <a:r>
              <a:rPr lang="ro-MD" b="1" dirty="0">
                <a:latin typeface="Arial" panose="020B0604020202020204" pitchFamily="34" charset="0"/>
                <a:cs typeface="Arial" panose="020B0604020202020204" pitchFamily="34" charset="0"/>
              </a:rPr>
              <a:t>Platformă online care creează profiluri de copii pentru reclame personalizate</a:t>
            </a:r>
          </a:p>
        </p:txBody>
      </p:sp>
      <p:sp>
        <p:nvSpPr>
          <p:cNvPr id="11" name="Rectangle 10">
            <a:extLst>
              <a:ext uri="{FF2B5EF4-FFF2-40B4-BE49-F238E27FC236}">
                <a16:creationId xmlns:a16="http://schemas.microsoft.com/office/drawing/2014/main" id="{CDCD0620-FE8D-4DF2-862C-8DB51D88339E}"/>
              </a:ext>
            </a:extLst>
          </p:cNvPr>
          <p:cNvSpPr/>
          <p:nvPr/>
        </p:nvSpPr>
        <p:spPr>
          <a:xfrm>
            <a:off x="9778351" y="1349860"/>
            <a:ext cx="3323968" cy="923330"/>
          </a:xfrm>
          <a:prstGeom prst="rect">
            <a:avLst/>
          </a:prstGeom>
        </p:spPr>
        <p:txBody>
          <a:bodyPr wrap="square">
            <a:spAutoFit/>
          </a:bodyPr>
          <a:lstStyle/>
          <a:p>
            <a:pPr algn="ctr"/>
            <a:r>
              <a:rPr lang="it-IT" b="1" dirty="0">
                <a:latin typeface="Arial" panose="020B0604020202020204" pitchFamily="34" charset="0"/>
                <a:ea typeface="Calibri" panose="020F0502020204030204" pitchFamily="34" charset="0"/>
                <a:cs typeface="Arial" panose="020B0604020202020204" pitchFamily="34" charset="0"/>
              </a:rPr>
              <a:t>Magazin care solicită numărul de telefon la fiecare achiziție</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6F44C7F-7C4D-4613-9563-6ACB0A1FA4BF}"/>
              </a:ext>
            </a:extLst>
          </p:cNvPr>
          <p:cNvSpPr/>
          <p:nvPr/>
        </p:nvSpPr>
        <p:spPr>
          <a:xfrm>
            <a:off x="806662" y="2622602"/>
            <a:ext cx="3642101" cy="4555093"/>
          </a:xfrm>
          <a:prstGeom prst="rect">
            <a:avLst/>
          </a:prstGeom>
        </p:spPr>
        <p:txBody>
          <a:bodyPr wrap="square">
            <a:spAutoFit/>
          </a:bodyPr>
          <a:lstStyle/>
          <a:p>
            <a:pPr algn="ctr"/>
            <a:r>
              <a:rPr lang="ro-MD" dirty="0">
                <a:latin typeface="Arial" panose="020B0604020202020204" pitchFamily="34" charset="0"/>
                <a:ea typeface="Calibri" panose="020F0502020204030204" pitchFamily="34" charset="0"/>
                <a:cs typeface="Arial" panose="020B0604020202020204" pitchFamily="34" charset="0"/>
              </a:rPr>
              <a:t>Un angajator instalează camere de supraveghere video în spațiile de lucru, monitorizând permanent activitatea angajaților pentru a verifica „productivitatea”.</a:t>
            </a:r>
          </a:p>
          <a:p>
            <a:pPr algn="ctr"/>
            <a:endParaRPr lang="ro-MD" sz="2000" dirty="0">
              <a:latin typeface="Arial" panose="020B0604020202020204" pitchFamily="34" charset="0"/>
              <a:ea typeface="Calibri" panose="020F0502020204030204" pitchFamily="34" charset="0"/>
              <a:cs typeface="Arial" panose="020B0604020202020204" pitchFamily="34" charset="0"/>
            </a:endParaRPr>
          </a:p>
          <a:p>
            <a:pPr marL="285750" indent="-285750" algn="ctr">
              <a:buFontTx/>
              <a:buChar char="-"/>
            </a:pPr>
            <a:r>
              <a:rPr lang="ro-MD" dirty="0">
                <a:latin typeface="Arial" panose="020B0604020202020204" pitchFamily="34" charset="0"/>
                <a:ea typeface="Calibri" panose="020F0502020204030204" pitchFamily="34" charset="0"/>
                <a:cs typeface="Arial" panose="020B0604020202020204" pitchFamily="34" charset="0"/>
              </a:rPr>
              <a:t>Se prelucrează imaginea și comportamentul angajaților, în mod continuu și invaziv.</a:t>
            </a:r>
          </a:p>
          <a:p>
            <a:pPr algn="ctr"/>
            <a:br>
              <a:rPr lang="ro-MD" dirty="0">
                <a:latin typeface="Arial" panose="020B0604020202020204" pitchFamily="34" charset="0"/>
                <a:ea typeface="Calibri" panose="020F0502020204030204" pitchFamily="34" charset="0"/>
                <a:cs typeface="Arial" panose="020B0604020202020204" pitchFamily="34" charset="0"/>
              </a:rPr>
            </a:br>
            <a:r>
              <a:rPr lang="ro-MD" dirty="0">
                <a:latin typeface="Arial" panose="020B0604020202020204" pitchFamily="34" charset="0"/>
                <a:ea typeface="Calibri" panose="020F0502020204030204" pitchFamily="34" charset="0"/>
                <a:cs typeface="Arial" panose="020B0604020202020204" pitchFamily="34" charset="0"/>
              </a:rPr>
              <a:t>- Interesul angajatorului nu justifică această intruziune severă în viața privată a angajaților. Prelucrarea încalcă dreptul la intimitate și demnitate și nu poate fi justificată prin art. 6(1)(f) GDPR.</a:t>
            </a:r>
            <a:endParaRPr lang="ro-MD"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C781BB3-E55C-4B68-BFE2-36EDB25A265F}"/>
              </a:ext>
            </a:extLst>
          </p:cNvPr>
          <p:cNvSpPr/>
          <p:nvPr/>
        </p:nvSpPr>
        <p:spPr>
          <a:xfrm>
            <a:off x="4957184" y="2650873"/>
            <a:ext cx="3687000" cy="4832092"/>
          </a:xfrm>
          <a:prstGeom prst="rect">
            <a:avLst/>
          </a:prstGeom>
        </p:spPr>
        <p:txBody>
          <a:bodyPr wrap="square">
            <a:spAutoFit/>
          </a:bodyPr>
          <a:lstStyle/>
          <a:p>
            <a:pPr algn="ctr"/>
            <a:r>
              <a:rPr lang="it-IT" dirty="0">
                <a:latin typeface="Arial" panose="020B0604020202020204" pitchFamily="34" charset="0"/>
                <a:ea typeface="SimSun-ExtB" panose="02010609060101010101" pitchFamily="49" charset="-122"/>
                <a:cs typeface="Arial" panose="020B0604020202020204" pitchFamily="34" charset="0"/>
              </a:rPr>
              <a:t>O aplicație mobilă de jocuri colectează date despre comportamentul online al copiilor pentru a construi profiluri și a le afișa reclame direcționate.</a:t>
            </a:r>
            <a:endParaRPr lang="ro-MD" dirty="0">
              <a:latin typeface="Arial" panose="020B0604020202020204" pitchFamily="34" charset="0"/>
              <a:ea typeface="SimSun-ExtB" panose="02010609060101010101" pitchFamily="49" charset="-122"/>
              <a:cs typeface="Arial" panose="020B0604020202020204" pitchFamily="34" charset="0"/>
            </a:endParaRPr>
          </a:p>
          <a:p>
            <a:pPr algn="ctr"/>
            <a:endParaRPr lang="en-US" sz="2000" dirty="0">
              <a:latin typeface="Arial" panose="020B0604020202020204" pitchFamily="34" charset="0"/>
              <a:ea typeface="SimSun-ExtB" panose="02010609060101010101" pitchFamily="49" charset="-122"/>
              <a:cs typeface="Arial" panose="020B0604020202020204" pitchFamily="34" charset="0"/>
            </a:endParaRPr>
          </a:p>
          <a:p>
            <a:pPr marL="285750" indent="-285750" algn="ctr">
              <a:buFontTx/>
              <a:buChar char="-"/>
            </a:pPr>
            <a:r>
              <a:rPr lang="it-IT" dirty="0">
                <a:latin typeface="Arial" panose="020B0604020202020204" pitchFamily="34" charset="0"/>
                <a:ea typeface="SimSun-ExtB" panose="02010609060101010101" pitchFamily="49" charset="-122"/>
                <a:cs typeface="Arial" panose="020B0604020202020204" pitchFamily="34" charset="0"/>
              </a:rPr>
              <a:t>Se prelucrează date despre preferințe, locație, timp petrecut în aplicație, fără un mecanism real de consimțământ parental.</a:t>
            </a:r>
            <a:endParaRPr lang="ro-MD" dirty="0">
              <a:latin typeface="Arial" panose="020B0604020202020204" pitchFamily="34" charset="0"/>
              <a:ea typeface="SimSun-ExtB" panose="02010609060101010101" pitchFamily="49" charset="-122"/>
              <a:cs typeface="Arial" panose="020B0604020202020204" pitchFamily="34" charset="0"/>
            </a:endParaRPr>
          </a:p>
          <a:p>
            <a:pPr algn="ctr"/>
            <a:br>
              <a:rPr lang="it-IT" dirty="0">
                <a:latin typeface="Arial" panose="020B0604020202020204" pitchFamily="34" charset="0"/>
                <a:ea typeface="SimSun-ExtB" panose="02010609060101010101" pitchFamily="49" charset="-122"/>
                <a:cs typeface="Arial" panose="020B0604020202020204" pitchFamily="34" charset="0"/>
              </a:rPr>
            </a:br>
            <a:r>
              <a:rPr lang="ro-MD" dirty="0">
                <a:latin typeface="Arial" panose="020B0604020202020204" pitchFamily="34" charset="0"/>
                <a:ea typeface="SimSun-ExtB" panose="02010609060101010101" pitchFamily="49" charset="-122"/>
                <a:cs typeface="Arial" panose="020B0604020202020204" pitchFamily="34" charset="0"/>
              </a:rPr>
              <a:t>- </a:t>
            </a:r>
            <a:r>
              <a:rPr lang="it-IT" dirty="0">
                <a:latin typeface="Arial" panose="020B0604020202020204" pitchFamily="34" charset="0"/>
                <a:ea typeface="SimSun-ExtB" panose="02010609060101010101" pitchFamily="49" charset="-122"/>
                <a:cs typeface="Arial" panose="020B0604020202020204" pitchFamily="34" charset="0"/>
              </a:rPr>
              <a:t>Interesul comercial al operatorului nu prevalează asupra necesității sporite de protecție a minorilor. Prelucrarea este abuzivă și contrară art. 8 GDPR (copii) și art. 6(1)(f).</a:t>
            </a:r>
            <a:endParaRPr lang="en-US" sz="2000" dirty="0">
              <a:effectLst/>
              <a:latin typeface="Arial" panose="020B0604020202020204" pitchFamily="34" charset="0"/>
              <a:ea typeface="SimSun-ExtB" panose="02010609060101010101" pitchFamily="49" charset="-122"/>
              <a:cs typeface="Arial" panose="020B0604020202020204" pitchFamily="34" charset="0"/>
            </a:endParaRPr>
          </a:p>
        </p:txBody>
      </p:sp>
      <p:sp>
        <p:nvSpPr>
          <p:cNvPr id="20" name="Rectangle 19">
            <a:extLst>
              <a:ext uri="{FF2B5EF4-FFF2-40B4-BE49-F238E27FC236}">
                <a16:creationId xmlns:a16="http://schemas.microsoft.com/office/drawing/2014/main" id="{63C4C885-9EFE-4778-A7F7-AC6DED33384C}"/>
              </a:ext>
            </a:extLst>
          </p:cNvPr>
          <p:cNvSpPr/>
          <p:nvPr/>
        </p:nvSpPr>
        <p:spPr>
          <a:xfrm>
            <a:off x="9294193" y="2482605"/>
            <a:ext cx="4261287" cy="5355312"/>
          </a:xfrm>
          <a:prstGeom prst="rect">
            <a:avLst/>
          </a:prstGeom>
        </p:spPr>
        <p:txBody>
          <a:bodyPr wrap="square">
            <a:spAutoFit/>
          </a:bodyPr>
          <a:lstStyle/>
          <a:p>
            <a:pPr algn="ctr"/>
            <a:r>
              <a:rPr lang="it-IT" dirty="0">
                <a:latin typeface="Arial" panose="020B0604020202020204" pitchFamily="34" charset="0"/>
                <a:ea typeface="Calibri" panose="020F0502020204030204" pitchFamily="34" charset="0"/>
                <a:cs typeface="Arial" panose="020B0604020202020204" pitchFamily="34" charset="0"/>
              </a:rPr>
              <a:t>Un magazin solicită tuturor clienților, la casă, să furnizeze </a:t>
            </a:r>
            <a:r>
              <a:rPr lang="it-IT" b="1" dirty="0">
                <a:latin typeface="Arial" panose="020B0604020202020204" pitchFamily="34" charset="0"/>
                <a:ea typeface="Calibri" panose="020F0502020204030204" pitchFamily="34" charset="0"/>
                <a:cs typeface="Arial" panose="020B0604020202020204" pitchFamily="34" charset="0"/>
              </a:rPr>
              <a:t>numărul de telefon</a:t>
            </a:r>
            <a:r>
              <a:rPr lang="it-IT" dirty="0">
                <a:latin typeface="Arial" panose="020B0604020202020204" pitchFamily="34" charset="0"/>
                <a:ea typeface="Calibri" panose="020F0502020204030204" pitchFamily="34" charset="0"/>
                <a:cs typeface="Arial" panose="020B0604020202020204" pitchFamily="34" charset="0"/>
              </a:rPr>
              <a:t> pentru a fi incluși într-un program de fidelitate, chiar și atunci când nu există o relație contractuală anterioară sau consimțământ expres.</a:t>
            </a:r>
            <a:endParaRPr lang="ro-MD" dirty="0">
              <a:latin typeface="Arial" panose="020B0604020202020204" pitchFamily="34" charset="0"/>
              <a:ea typeface="Calibri" panose="020F0502020204030204" pitchFamily="34" charset="0"/>
              <a:cs typeface="Arial" panose="020B0604020202020204" pitchFamily="34" charset="0"/>
            </a:endParaRPr>
          </a:p>
          <a:p>
            <a:pPr algn="ctr"/>
            <a:endParaRPr lang="en-US" dirty="0">
              <a:latin typeface="Arial" panose="020B0604020202020204" pitchFamily="34" charset="0"/>
              <a:ea typeface="Calibri" panose="020F0502020204030204" pitchFamily="34" charset="0"/>
              <a:cs typeface="Arial" panose="020B0604020202020204" pitchFamily="34" charset="0"/>
            </a:endParaRPr>
          </a:p>
          <a:p>
            <a:pPr algn="ctr"/>
            <a:r>
              <a:rPr lang="ro-MD" dirty="0">
                <a:latin typeface="Arial" panose="020B0604020202020204" pitchFamily="34" charset="0"/>
                <a:ea typeface="Calibri" panose="020F0502020204030204" pitchFamily="34" charset="0"/>
                <a:cs typeface="Arial" panose="020B0604020202020204" pitchFamily="34" charset="0"/>
              </a:rPr>
              <a:t>- </a:t>
            </a:r>
            <a:r>
              <a:rPr lang="it-IT" dirty="0">
                <a:latin typeface="Arial" panose="020B0604020202020204" pitchFamily="34" charset="0"/>
                <a:ea typeface="Calibri" panose="020F0502020204030204" pitchFamily="34" charset="0"/>
                <a:cs typeface="Arial" panose="020B0604020202020204" pitchFamily="34" charset="0"/>
              </a:rPr>
              <a:t>Se prelucrează date de contact (numărul de telefon) în mod sistematic și obligatoriu, fără transparență și fără posibilitatea reală de a refuza fără consecințe.</a:t>
            </a:r>
            <a:br>
              <a:rPr lang="it-IT" dirty="0">
                <a:latin typeface="Arial" panose="020B0604020202020204" pitchFamily="34" charset="0"/>
                <a:ea typeface="Calibri" panose="020F0502020204030204" pitchFamily="34" charset="0"/>
                <a:cs typeface="Arial" panose="020B0604020202020204" pitchFamily="34" charset="0"/>
              </a:rPr>
            </a:br>
            <a:r>
              <a:rPr lang="ro-MD" dirty="0">
                <a:latin typeface="Arial" panose="020B0604020202020204" pitchFamily="34" charset="0"/>
                <a:ea typeface="Calibri" panose="020F0502020204030204" pitchFamily="34" charset="0"/>
                <a:cs typeface="Arial" panose="020B0604020202020204" pitchFamily="34" charset="0"/>
              </a:rPr>
              <a:t>- </a:t>
            </a:r>
            <a:r>
              <a:rPr lang="it-IT" dirty="0">
                <a:latin typeface="Arial" panose="020B0604020202020204" pitchFamily="34" charset="0"/>
                <a:ea typeface="Calibri" panose="020F0502020204030204" pitchFamily="34" charset="0"/>
                <a:cs typeface="Arial" panose="020B0604020202020204" pitchFamily="34" charset="0"/>
              </a:rPr>
              <a:t>Interesul magazinului de a fideliza clienții nu justifică această prelucrare intruzivă și implicită. Lipsa opțiunii reale de a refuza și lipsa unui echilibru între interese fac ca </a:t>
            </a:r>
            <a:r>
              <a:rPr lang="it-IT" b="1" dirty="0">
                <a:latin typeface="Arial" panose="020B0604020202020204" pitchFamily="34" charset="0"/>
                <a:ea typeface="Calibri" panose="020F0502020204030204" pitchFamily="34" charset="0"/>
                <a:cs typeface="Arial" panose="020B0604020202020204" pitchFamily="34" charset="0"/>
              </a:rPr>
              <a:t>temeiul interesului legitim să nu fie aplicabil</a:t>
            </a:r>
            <a:r>
              <a:rPr lang="it-IT" dirty="0">
                <a:latin typeface="Arial" panose="020B0604020202020204" pitchFamily="34" charset="0"/>
                <a:ea typeface="Calibri" panose="020F0502020204030204" pitchFamily="34" charset="0"/>
                <a:cs typeface="Arial" panose="020B0604020202020204" pitchFamily="34" charset="0"/>
              </a:rPr>
              <a:t>.</a:t>
            </a:r>
            <a:endParaRPr lang="en-US" dirty="0">
              <a:latin typeface="Arial" panose="020B0604020202020204" pitchFamily="34" charset="0"/>
              <a:ea typeface="Calibri" panose="020F0502020204030204" pitchFamily="34" charset="0"/>
              <a:cs typeface="Arial" panose="020B0604020202020204" pitchFamily="34" charset="0"/>
            </a:endParaRPr>
          </a:p>
          <a:p>
            <a:r>
              <a:rPr lang="it-IT" dirty="0">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pic>
        <p:nvPicPr>
          <p:cNvPr id="22" name="Graphic 21" descr="Close">
            <a:extLst>
              <a:ext uri="{FF2B5EF4-FFF2-40B4-BE49-F238E27FC236}">
                <a16:creationId xmlns:a16="http://schemas.microsoft.com/office/drawing/2014/main" id="{5F48F625-BCC2-494A-B686-DA777C2188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10" y="883000"/>
            <a:ext cx="1354123" cy="1354123"/>
          </a:xfrm>
          <a:prstGeom prst="rect">
            <a:avLst/>
          </a:prstGeom>
        </p:spPr>
      </p:pic>
      <p:pic>
        <p:nvPicPr>
          <p:cNvPr id="23" name="Graphic 22" descr="Close">
            <a:extLst>
              <a:ext uri="{FF2B5EF4-FFF2-40B4-BE49-F238E27FC236}">
                <a16:creationId xmlns:a16="http://schemas.microsoft.com/office/drawing/2014/main" id="{46A06905-B3A1-41A5-823A-457EC63DAC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1410" y="885922"/>
            <a:ext cx="1354123" cy="1354123"/>
          </a:xfrm>
          <a:prstGeom prst="rect">
            <a:avLst/>
          </a:prstGeom>
        </p:spPr>
      </p:pic>
      <p:pic>
        <p:nvPicPr>
          <p:cNvPr id="24" name="Graphic 23" descr="Close">
            <a:extLst>
              <a:ext uri="{FF2B5EF4-FFF2-40B4-BE49-F238E27FC236}">
                <a16:creationId xmlns:a16="http://schemas.microsoft.com/office/drawing/2014/main" id="{FCA0FE14-D831-4E52-BA63-8164FC2529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26929" y="822168"/>
            <a:ext cx="1354123" cy="1354123"/>
          </a:xfrm>
          <a:prstGeom prst="rect">
            <a:avLst/>
          </a:prstGeom>
        </p:spPr>
      </p:pic>
    </p:spTree>
    <p:extLst>
      <p:ext uri="{BB962C8B-B14F-4D97-AF65-F5344CB8AC3E}">
        <p14:creationId xmlns:p14="http://schemas.microsoft.com/office/powerpoint/2010/main" val="2031000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19AD669-AE0C-4E0A-A30C-675A398D0F7A}"/>
              </a:ext>
            </a:extLst>
          </p:cNvPr>
          <p:cNvSpPr/>
          <p:nvPr/>
        </p:nvSpPr>
        <p:spPr>
          <a:xfrm>
            <a:off x="430631" y="3206069"/>
            <a:ext cx="6076849" cy="2371771"/>
          </a:xfrm>
          <a:prstGeom prst="roundRect">
            <a:avLst>
              <a:gd name="adj" fmla="val 20642"/>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hape 1">
            <a:extLst>
              <a:ext uri="{FF2B5EF4-FFF2-40B4-BE49-F238E27FC236}">
                <a16:creationId xmlns:a16="http://schemas.microsoft.com/office/drawing/2014/main" id="{7FA059F6-A4A3-4908-8104-5005EE11C438}"/>
              </a:ext>
            </a:extLst>
          </p:cNvPr>
          <p:cNvSpPr/>
          <p:nvPr/>
        </p:nvSpPr>
        <p:spPr>
          <a:xfrm>
            <a:off x="430631" y="1063194"/>
            <a:ext cx="13417868" cy="22860"/>
          </a:xfrm>
          <a:prstGeom prst="roundRect">
            <a:avLst>
              <a:gd name="adj" fmla="val 318308"/>
            </a:avLst>
          </a:prstGeom>
          <a:solidFill>
            <a:schemeClr val="accent4"/>
          </a:solidFill>
          <a:ln>
            <a:solidFill>
              <a:schemeClr val="accent4"/>
            </a:solidFill>
          </a:ln>
        </p:spPr>
      </p:sp>
      <p:sp>
        <p:nvSpPr>
          <p:cNvPr id="3" name="Rectangle 2">
            <a:extLst>
              <a:ext uri="{FF2B5EF4-FFF2-40B4-BE49-F238E27FC236}">
                <a16:creationId xmlns:a16="http://schemas.microsoft.com/office/drawing/2014/main" id="{88E1270A-3992-4A80-9AF3-392BAC62AB8A}"/>
              </a:ext>
            </a:extLst>
          </p:cNvPr>
          <p:cNvSpPr/>
          <p:nvPr/>
        </p:nvSpPr>
        <p:spPr>
          <a:xfrm>
            <a:off x="348843" y="445138"/>
            <a:ext cx="6855847" cy="584775"/>
          </a:xfrm>
          <a:prstGeom prst="rect">
            <a:avLst/>
          </a:prstGeom>
        </p:spPr>
        <p:txBody>
          <a:bodyPr wrap="square">
            <a:spAutoFit/>
          </a:bodyPr>
          <a:lstStyle/>
          <a:p>
            <a:r>
              <a:rPr lang="it-IT" sz="3200" b="1" dirty="0">
                <a:latin typeface="Arial" panose="020B0604020202020204" pitchFamily="34" charset="0"/>
                <a:cs typeface="Arial" panose="020B0604020202020204" pitchFamily="34" charset="0"/>
              </a:rPr>
              <a:t>Dreptul la Opoziție</a:t>
            </a:r>
            <a:endParaRPr lang="ro-RO" sz="32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3683839-F3F1-45EF-B174-4F745AF52FFD}"/>
              </a:ext>
            </a:extLst>
          </p:cNvPr>
          <p:cNvSpPr/>
          <p:nvPr/>
        </p:nvSpPr>
        <p:spPr>
          <a:xfrm>
            <a:off x="562723" y="3468773"/>
            <a:ext cx="5807597" cy="1815882"/>
          </a:xfrm>
          <a:prstGeom prst="rect">
            <a:avLst/>
          </a:prstGeom>
        </p:spPr>
        <p:txBody>
          <a:bodyPr wrap="square">
            <a:spAutoFit/>
          </a:bodyPr>
          <a:lstStyle/>
          <a:p>
            <a:pPr algn="ctr"/>
            <a:r>
              <a:rPr lang="it-IT" sz="2800" b="1" dirty="0">
                <a:latin typeface="Arial" panose="020B0604020202020204" pitchFamily="34" charset="0"/>
                <a:ea typeface="Calibri" panose="020F0502020204030204" pitchFamily="34" charset="0"/>
                <a:cs typeface="Arial" panose="020B0604020202020204" pitchFamily="34" charset="0"/>
              </a:rPr>
              <a:t>Persoana vizată </a:t>
            </a:r>
            <a:r>
              <a:rPr lang="it-IT" sz="2800" b="1" dirty="0">
                <a:solidFill>
                  <a:schemeClr val="accent4"/>
                </a:solidFill>
                <a:latin typeface="Arial" panose="020B0604020202020204" pitchFamily="34" charset="0"/>
                <a:ea typeface="Calibri" panose="020F0502020204030204" pitchFamily="34" charset="0"/>
                <a:cs typeface="Arial" panose="020B0604020202020204" pitchFamily="34" charset="0"/>
              </a:rPr>
              <a:t>se poate opune</a:t>
            </a:r>
            <a:r>
              <a:rPr lang="it-IT" sz="2800" b="1" dirty="0">
                <a:latin typeface="Arial" panose="020B0604020202020204" pitchFamily="34" charset="0"/>
                <a:ea typeface="Calibri" panose="020F0502020204030204" pitchFamily="34" charset="0"/>
                <a:cs typeface="Arial" panose="020B0604020202020204" pitchFamily="34" charset="0"/>
              </a:rPr>
              <a:t>, în orice moment, prelucrării datelor sale în baza interesului legitim sau a unei sarcini publice</a:t>
            </a:r>
            <a:endParaRPr lang="en-US" sz="28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F3F49E8-D0D9-4038-B95E-23D5DBDC67EA}"/>
              </a:ext>
            </a:extLst>
          </p:cNvPr>
          <p:cNvSpPr/>
          <p:nvPr/>
        </p:nvSpPr>
        <p:spPr>
          <a:xfrm rot="20030585">
            <a:off x="5977795" y="3307265"/>
            <a:ext cx="1248407" cy="19242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C1810A2-AF5C-4200-AF84-BCD87AE72EDA}"/>
              </a:ext>
            </a:extLst>
          </p:cNvPr>
          <p:cNvSpPr/>
          <p:nvPr/>
        </p:nvSpPr>
        <p:spPr>
          <a:xfrm rot="1552325">
            <a:off x="5944792" y="5382347"/>
            <a:ext cx="1248407" cy="19242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DA496D7-6F60-46F8-975D-50972D092DDB}"/>
              </a:ext>
            </a:extLst>
          </p:cNvPr>
          <p:cNvSpPr/>
          <p:nvPr/>
        </p:nvSpPr>
        <p:spPr>
          <a:xfrm>
            <a:off x="6780815" y="1496961"/>
            <a:ext cx="6417024" cy="216006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65F8299-D6AC-4377-AE84-F7B08DC03F33}"/>
              </a:ext>
            </a:extLst>
          </p:cNvPr>
          <p:cNvSpPr/>
          <p:nvPr/>
        </p:nvSpPr>
        <p:spPr>
          <a:xfrm>
            <a:off x="6811294" y="5311850"/>
            <a:ext cx="6386545" cy="160043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705B29-EA97-439D-8452-BAD6359CF236}"/>
              </a:ext>
            </a:extLst>
          </p:cNvPr>
          <p:cNvSpPr/>
          <p:nvPr/>
        </p:nvSpPr>
        <p:spPr>
          <a:xfrm>
            <a:off x="6969851" y="1631632"/>
            <a:ext cx="6038951" cy="1938992"/>
          </a:xfrm>
          <a:prstGeom prst="rect">
            <a:avLst/>
          </a:prstGeom>
        </p:spPr>
        <p:txBody>
          <a:bodyPr wrap="square">
            <a:spAutoFit/>
          </a:bodyPr>
          <a:lstStyle/>
          <a:p>
            <a:pPr algn="ctr"/>
            <a:r>
              <a:rPr lang="it-IT" sz="2000" dirty="0">
                <a:latin typeface="Arial" panose="020B0604020202020204" pitchFamily="34" charset="0"/>
                <a:ea typeface="Calibri" panose="020F0502020204030204" pitchFamily="34" charset="0"/>
                <a:cs typeface="Arial" panose="020B0604020202020204" pitchFamily="34" charset="0"/>
              </a:rPr>
              <a:t>Dacă prelucrarea se face în temeiul art. 6(1)(e) sau (f) GDPR (ex: interes legitim, autoritate oficială), persoana poate refuza, iar operatorul trebuie să înceteze, cu excepția cazului în care demonstrează că are motive mai puternice (ex: securitate, protejarea unui drept într-un proces).</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42C7524-FBA8-4374-AE93-7418B09C0486}"/>
              </a:ext>
            </a:extLst>
          </p:cNvPr>
          <p:cNvSpPr/>
          <p:nvPr/>
        </p:nvSpPr>
        <p:spPr>
          <a:xfrm>
            <a:off x="6890572" y="5505752"/>
            <a:ext cx="6227987" cy="1600438"/>
          </a:xfrm>
          <a:prstGeom prst="rect">
            <a:avLst/>
          </a:prstGeom>
        </p:spPr>
        <p:txBody>
          <a:bodyPr wrap="square">
            <a:spAutoFit/>
          </a:bodyPr>
          <a:lstStyle/>
          <a:p>
            <a:pPr algn="ctr"/>
            <a:r>
              <a:rPr lang="it-IT" sz="2000" dirty="0">
                <a:latin typeface="Arial" panose="020B0604020202020204" pitchFamily="34" charset="0"/>
                <a:ea typeface="Calibri" panose="020F0502020204030204" pitchFamily="34" charset="0"/>
                <a:cs typeface="Arial" panose="020B0604020202020204" pitchFamily="34" charset="0"/>
              </a:rPr>
              <a:t>Dacă o persoană se opune folosirii datelor pentru reclame, newslettere, oferte personalizate, operatorul trebuie să înceteze imediat orice comunicare, fără excepție.</a:t>
            </a:r>
            <a:endParaRPr lang="en-US" sz="2000" dirty="0">
              <a:latin typeface="Arial" panose="020B0604020202020204" pitchFamily="34" charset="0"/>
              <a:ea typeface="Calibri" panose="020F0502020204030204" pitchFamily="34" charset="0"/>
              <a:cs typeface="Arial" panose="020B0604020202020204" pitchFamily="34" charset="0"/>
            </a:endParaRPr>
          </a:p>
          <a:p>
            <a:pPr algn="ctr"/>
            <a:r>
              <a:rPr lang="it-IT" b="1" dirty="0">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537A41AF-33E8-4FBC-9A7D-80ACB15DFEA5}"/>
              </a:ext>
            </a:extLst>
          </p:cNvPr>
          <p:cNvSpPr/>
          <p:nvPr/>
        </p:nvSpPr>
        <p:spPr>
          <a:xfrm>
            <a:off x="562723" y="7300092"/>
            <a:ext cx="13285776" cy="369332"/>
          </a:xfrm>
          <a:prstGeom prst="rect">
            <a:avLst/>
          </a:prstGeom>
        </p:spPr>
        <p:txBody>
          <a:bodyPr wrap="square">
            <a:spAutoFit/>
          </a:bodyPr>
          <a:lstStyle/>
          <a:p>
            <a:r>
              <a:rPr lang="it-IT" b="1" u="sng" dirty="0">
                <a:solidFill>
                  <a:schemeClr val="accent4"/>
                </a:solidFill>
                <a:latin typeface="Arial" panose="020B0604020202020204" pitchFamily="34" charset="0"/>
                <a:ea typeface="Calibri" panose="020F0502020204030204" pitchFamily="34" charset="0"/>
                <a:cs typeface="Arial" panose="020B0604020202020204" pitchFamily="34" charset="0"/>
              </a:rPr>
              <a:t>Recomandare</a:t>
            </a:r>
            <a:r>
              <a:rPr lang="it-IT" b="1" dirty="0">
                <a:solidFill>
                  <a:schemeClr val="accent4"/>
                </a:solidFill>
                <a:latin typeface="Arial" panose="020B0604020202020204" pitchFamily="34" charset="0"/>
                <a:ea typeface="Calibri" panose="020F0502020204030204" pitchFamily="34" charset="0"/>
                <a:cs typeface="Arial" panose="020B0604020202020204" pitchFamily="34" charset="0"/>
              </a:rPr>
              <a:t>: </a:t>
            </a:r>
            <a:r>
              <a:rPr lang="it-IT" b="1" dirty="0">
                <a:latin typeface="Arial" panose="020B0604020202020204" pitchFamily="34" charset="0"/>
                <a:ea typeface="Calibri" panose="020F0502020204030204" pitchFamily="34" charset="0"/>
                <a:cs typeface="Arial" panose="020B0604020202020204" pitchFamily="34" charset="0"/>
              </a:rPr>
              <a:t>Includeți în fiecare mesaj de marketing un link clar de „dezabonare” și respectați opoziția fără întârziere</a:t>
            </a:r>
            <a:r>
              <a:rPr lang="it-IT"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FA33D376-91C9-4216-90FF-3788ECE66347}"/>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Tree>
    <p:extLst>
      <p:ext uri="{BB962C8B-B14F-4D97-AF65-F5344CB8AC3E}">
        <p14:creationId xmlns:p14="http://schemas.microsoft.com/office/powerpoint/2010/main" val="40856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943F8439-398C-4CE4-A065-B81D64B0A4B5}"/>
              </a:ext>
            </a:extLst>
          </p:cNvPr>
          <p:cNvPicPr>
            <a:picLocks noChangeAspect="1"/>
          </p:cNvPicPr>
          <p:nvPr/>
        </p:nvPicPr>
        <p:blipFill>
          <a:blip r:embed="rId3"/>
          <a:stretch>
            <a:fillRect/>
          </a:stretch>
        </p:blipFill>
        <p:spPr>
          <a:xfrm>
            <a:off x="4734" y="0"/>
            <a:ext cx="14620932" cy="8229600"/>
          </a:xfrm>
          <a:prstGeom prst="rect">
            <a:avLst/>
          </a:prstGeom>
        </p:spPr>
      </p:pic>
      <p:sp>
        <p:nvSpPr>
          <p:cNvPr id="36" name="Rectangle: Rounded Corners 35">
            <a:extLst>
              <a:ext uri="{FF2B5EF4-FFF2-40B4-BE49-F238E27FC236}">
                <a16:creationId xmlns:a16="http://schemas.microsoft.com/office/drawing/2014/main" id="{BFD8FC2D-BDCE-4968-B79A-0DF13DA60EC2}"/>
              </a:ext>
            </a:extLst>
          </p:cNvPr>
          <p:cNvSpPr/>
          <p:nvPr/>
        </p:nvSpPr>
        <p:spPr>
          <a:xfrm>
            <a:off x="7571385" y="3593027"/>
            <a:ext cx="6054315" cy="379118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AE35221F-78A6-423C-9FE2-8A3ACE11DEA2}"/>
              </a:ext>
            </a:extLst>
          </p:cNvPr>
          <p:cNvSpPr/>
          <p:nvPr/>
        </p:nvSpPr>
        <p:spPr>
          <a:xfrm>
            <a:off x="881012" y="3593027"/>
            <a:ext cx="6054315" cy="379118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E3FF23E-6C59-4400-AEE9-58A0B307C0B9}"/>
              </a:ext>
            </a:extLst>
          </p:cNvPr>
          <p:cNvSpPr/>
          <p:nvPr/>
        </p:nvSpPr>
        <p:spPr>
          <a:xfrm>
            <a:off x="881013" y="3593027"/>
            <a:ext cx="5815398" cy="340214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E95D95-D1D5-4F1F-9B68-4CA2FAADDE45}"/>
              </a:ext>
            </a:extLst>
          </p:cNvPr>
          <p:cNvSpPr/>
          <p:nvPr/>
        </p:nvSpPr>
        <p:spPr>
          <a:xfrm>
            <a:off x="380686" y="501486"/>
            <a:ext cx="13627144" cy="646331"/>
          </a:xfrm>
          <a:prstGeom prst="rect">
            <a:avLst/>
          </a:prstGeom>
        </p:spPr>
        <p:txBody>
          <a:bodyPr wrap="square">
            <a:spAutoFit/>
          </a:bodyPr>
          <a:lstStyle/>
          <a:p>
            <a:pPr>
              <a:spcAft>
                <a:spcPts val="800"/>
              </a:spcAft>
            </a:pPr>
            <a:r>
              <a:rPr lang="it-IT" sz="3600" b="1" dirty="0">
                <a:latin typeface="Arial" panose="020B0604020202020204" pitchFamily="34" charset="0"/>
                <a:ea typeface="Ebrima" panose="02000000000000000000" pitchFamily="2" charset="0"/>
                <a:cs typeface="Arial" panose="020B0604020202020204" pitchFamily="34" charset="0"/>
              </a:rPr>
              <a:t>Dezechilibru între Persoana Vizată şi Operatorul de Date </a:t>
            </a:r>
            <a:endParaRPr lang="en-US" sz="3600" b="1" dirty="0">
              <a:latin typeface="Arial" panose="020B0604020202020204" pitchFamily="34" charset="0"/>
              <a:ea typeface="Ebrima" panose="02000000000000000000" pitchFamily="2" charset="0"/>
              <a:cs typeface="Arial" panose="020B0604020202020204" pitchFamily="34" charset="0"/>
            </a:endParaRPr>
          </a:p>
        </p:txBody>
      </p:sp>
      <p:sp>
        <p:nvSpPr>
          <p:cNvPr id="2" name="TextBox 1">
            <a:extLst>
              <a:ext uri="{FF2B5EF4-FFF2-40B4-BE49-F238E27FC236}">
                <a16:creationId xmlns:a16="http://schemas.microsoft.com/office/drawing/2014/main" id="{5EC5F361-E754-4F85-93D1-351991D3E44A}"/>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
        <p:nvSpPr>
          <p:cNvPr id="15" name="Shape 1">
            <a:extLst>
              <a:ext uri="{FF2B5EF4-FFF2-40B4-BE49-F238E27FC236}">
                <a16:creationId xmlns:a16="http://schemas.microsoft.com/office/drawing/2014/main" id="{F5C056A2-CCDD-424A-9E6D-5B4FCAC289C9}"/>
              </a:ext>
            </a:extLst>
          </p:cNvPr>
          <p:cNvSpPr/>
          <p:nvPr/>
        </p:nvSpPr>
        <p:spPr>
          <a:xfrm>
            <a:off x="430631" y="1128599"/>
            <a:ext cx="13417868" cy="22860"/>
          </a:xfrm>
          <a:prstGeom prst="roundRect">
            <a:avLst>
              <a:gd name="adj" fmla="val 318308"/>
            </a:avLst>
          </a:prstGeom>
          <a:solidFill>
            <a:schemeClr val="accent4"/>
          </a:solidFill>
          <a:ln>
            <a:solidFill>
              <a:schemeClr val="accent4"/>
            </a:solidFill>
          </a:ln>
        </p:spPr>
      </p:sp>
      <p:sp>
        <p:nvSpPr>
          <p:cNvPr id="3" name="Rectangle 2">
            <a:extLst>
              <a:ext uri="{FF2B5EF4-FFF2-40B4-BE49-F238E27FC236}">
                <a16:creationId xmlns:a16="http://schemas.microsoft.com/office/drawing/2014/main" id="{F3864CD3-92CF-47B6-8762-AED071783923}"/>
              </a:ext>
            </a:extLst>
          </p:cNvPr>
          <p:cNvSpPr/>
          <p:nvPr/>
        </p:nvSpPr>
        <p:spPr>
          <a:xfrm>
            <a:off x="380686" y="1568138"/>
            <a:ext cx="8401005" cy="1938992"/>
          </a:xfrm>
          <a:prstGeom prst="rect">
            <a:avLst/>
          </a:prstGeom>
        </p:spPr>
        <p:txBody>
          <a:bodyPr wrap="square">
            <a:spAutoFit/>
          </a:bodyPr>
          <a:lstStyle/>
          <a:p>
            <a:r>
              <a:rPr lang="ro-RO" sz="2000" u="sng" dirty="0">
                <a:latin typeface="Arial" panose="020B0604020202020204" pitchFamily="34" charset="0"/>
                <a:ea typeface="Calibri" panose="020F0502020204030204" pitchFamily="34" charset="0"/>
                <a:cs typeface="Arial" panose="020B0604020202020204" pitchFamily="34" charset="0"/>
              </a:rPr>
              <a:t>Regula consimțământului nu mai este regula generală de prelucrare:</a:t>
            </a:r>
            <a:r>
              <a:rPr lang="ro-RO" sz="2000" dirty="0">
                <a:latin typeface="Arial" panose="020B0604020202020204" pitchFamily="34" charset="0"/>
                <a:ea typeface="Calibri" panose="020F0502020204030204" pitchFamily="34" charset="0"/>
                <a:cs typeface="Arial" panose="020B0604020202020204" pitchFamily="34" charset="0"/>
              </a:rPr>
              <a:t> </a:t>
            </a:r>
          </a:p>
          <a:p>
            <a:endParaRPr lang="ro-RO" sz="2000" dirty="0">
              <a:latin typeface="Arial" panose="020B0604020202020204" pitchFamily="34" charset="0"/>
              <a:ea typeface="Calibri" panose="020F0502020204030204" pitchFamily="34" charset="0"/>
              <a:cs typeface="Arial" panose="020B0604020202020204" pitchFamily="34" charset="0"/>
            </a:endParaRPr>
          </a:p>
          <a:p>
            <a:r>
              <a:rPr lang="ro-RO" sz="2000" dirty="0">
                <a:latin typeface="Arial" panose="020B0604020202020204" pitchFamily="34" charset="0"/>
                <a:ea typeface="Calibri" panose="020F0502020204030204" pitchFamily="34" charset="0"/>
                <a:cs typeface="Arial" panose="020B0604020202020204" pitchFamily="34" charset="0"/>
              </a:rPr>
              <a:t>E</a:t>
            </a:r>
            <a:r>
              <a:rPr lang="ro-RO" sz="2000" dirty="0">
                <a:latin typeface="Arial" panose="020B0604020202020204" pitchFamily="34" charset="0"/>
                <a:cs typeface="Arial" panose="020B0604020202020204" pitchFamily="34" charset="0"/>
              </a:rPr>
              <a:t>xecutarea unui contract, inclusiv furnizarea unui serviciu, este condiționată de </a:t>
            </a:r>
            <a:r>
              <a:rPr lang="ro-RO" sz="2000" b="1" dirty="0">
                <a:latin typeface="Arial" panose="020B0604020202020204" pitchFamily="34" charset="0"/>
                <a:cs typeface="Arial" panose="020B0604020202020204" pitchFamily="34" charset="0"/>
              </a:rPr>
              <a:t>consimțământ</a:t>
            </a:r>
            <a:r>
              <a:rPr lang="ro-RO" sz="2000" dirty="0">
                <a:latin typeface="Arial" panose="020B0604020202020204" pitchFamily="34" charset="0"/>
                <a:cs typeface="Arial" panose="020B0604020202020204" pitchFamily="34" charset="0"/>
              </a:rPr>
              <a:t>, în ciuda faptului că consimțământul în cauză nu este necesar pentru executarea contractului.</a:t>
            </a:r>
            <a:endParaRPr lang="en-US" sz="2000" dirty="0">
              <a:latin typeface="Arial" panose="020B0604020202020204" pitchFamily="34" charset="0"/>
              <a:cs typeface="Arial" panose="020B0604020202020204" pitchFamily="34" charset="0"/>
            </a:endParaRPr>
          </a:p>
          <a:p>
            <a:pPr algn="just"/>
            <a:r>
              <a:rPr lang="ro-RO"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A7ACDE7-DBE5-4192-893D-6DF4B3FEF359}"/>
              </a:ext>
            </a:extLst>
          </p:cNvPr>
          <p:cNvSpPr/>
          <p:nvPr/>
        </p:nvSpPr>
        <p:spPr>
          <a:xfrm>
            <a:off x="2358596" y="3868214"/>
            <a:ext cx="3130793" cy="461665"/>
          </a:xfrm>
          <a:prstGeom prst="rect">
            <a:avLst/>
          </a:prstGeom>
        </p:spPr>
        <p:txBody>
          <a:bodyPr wrap="none">
            <a:spAutoFit/>
          </a:bodyPr>
          <a:lstStyle/>
          <a:p>
            <a:r>
              <a:rPr lang="ro-RO" sz="2400" b="1" dirty="0">
                <a:latin typeface="Arial" panose="020B0604020202020204" pitchFamily="34" charset="0"/>
                <a:ea typeface="Calibri" panose="020F0502020204030204" pitchFamily="34" charset="0"/>
                <a:cs typeface="Arial" panose="020B0604020202020204" pitchFamily="34" charset="0"/>
              </a:rPr>
              <a:t>Angajat &amp; Angajator</a:t>
            </a:r>
            <a:endParaRPr lang="en-US" sz="24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E21F42D4-9A39-47A5-91BE-B4CD9D689336}"/>
              </a:ext>
            </a:extLst>
          </p:cNvPr>
          <p:cNvSpPr/>
          <p:nvPr/>
        </p:nvSpPr>
        <p:spPr>
          <a:xfrm>
            <a:off x="8087948" y="3960053"/>
            <a:ext cx="5021188" cy="461665"/>
          </a:xfrm>
          <a:prstGeom prst="rect">
            <a:avLst/>
          </a:prstGeom>
        </p:spPr>
        <p:txBody>
          <a:bodyPr wrap="square">
            <a:spAutoFit/>
          </a:bodyPr>
          <a:lstStyle/>
          <a:p>
            <a:pPr algn="ctr"/>
            <a:r>
              <a:rPr lang="ro-RO" sz="2400" b="1" dirty="0">
                <a:latin typeface="Arial" panose="020B0604020202020204" pitchFamily="34" charset="0"/>
                <a:ea typeface="Calibri" panose="020F0502020204030204" pitchFamily="34" charset="0"/>
                <a:cs typeface="Arial" panose="020B0604020202020204" pitchFamily="34" charset="0"/>
              </a:rPr>
              <a:t>Părinți &amp; Instituție de Învățământ</a:t>
            </a:r>
            <a:endParaRPr lang="en-US" sz="2400"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D3A97DA1-C6FD-42D1-8D0C-97BABFD44920}"/>
              </a:ext>
            </a:extLst>
          </p:cNvPr>
          <p:cNvSpPr/>
          <p:nvPr/>
        </p:nvSpPr>
        <p:spPr>
          <a:xfrm>
            <a:off x="991824" y="4415776"/>
            <a:ext cx="5798473" cy="2554545"/>
          </a:xfrm>
          <a:prstGeom prst="rect">
            <a:avLst/>
          </a:prstGeom>
        </p:spPr>
        <p:txBody>
          <a:bodyPr wrap="square">
            <a:spAutoFit/>
          </a:bodyPr>
          <a:lstStyle/>
          <a:p>
            <a:pPr algn="ctr"/>
            <a:r>
              <a:rPr lang="ro-MD" sz="2000" dirty="0">
                <a:latin typeface="Arial" panose="020B0604020202020204" pitchFamily="34" charset="0"/>
                <a:cs typeface="Arial" panose="020B0604020202020204" pitchFamily="34" charset="0"/>
              </a:rPr>
              <a:t>Un </a:t>
            </a:r>
            <a:r>
              <a:rPr lang="ro-MD" sz="2000" b="1" dirty="0">
                <a:latin typeface="Arial" panose="020B0604020202020204" pitchFamily="34" charset="0"/>
                <a:cs typeface="Arial" panose="020B0604020202020204" pitchFamily="34" charset="0"/>
              </a:rPr>
              <a:t>spital</a:t>
            </a:r>
            <a:r>
              <a:rPr lang="ro-MD" sz="2000" dirty="0">
                <a:latin typeface="Arial" panose="020B0604020202020204" pitchFamily="34" charset="0"/>
                <a:cs typeface="Arial" panose="020B0604020202020204" pitchFamily="34" charset="0"/>
              </a:rPr>
              <a:t> solicită </a:t>
            </a:r>
            <a:r>
              <a:rPr lang="ro-MD" sz="2000" b="1" dirty="0">
                <a:latin typeface="Arial" panose="020B0604020202020204" pitchFamily="34" charset="0"/>
                <a:cs typeface="Arial" panose="020B0604020202020204" pitchFamily="34" charset="0"/>
              </a:rPr>
              <a:t>pacientului</a:t>
            </a:r>
            <a:r>
              <a:rPr lang="ro-MD" sz="2000" dirty="0">
                <a:latin typeface="Arial" panose="020B0604020202020204" pitchFamily="34" charset="0"/>
                <a:cs typeface="Arial" panose="020B0604020202020204" pitchFamily="34" charset="0"/>
              </a:rPr>
              <a:t> consimțământul pentru a partaja datele sale medicale cu o companie farmaceutică în scopuri de cercetare. Datorită vulnerabilității </a:t>
            </a:r>
            <a:r>
              <a:rPr lang="ro-MD" sz="2000" b="1" dirty="0">
                <a:latin typeface="Arial" panose="020B0604020202020204" pitchFamily="34" charset="0"/>
                <a:cs typeface="Arial" panose="020B0604020202020204" pitchFamily="34" charset="0"/>
              </a:rPr>
              <a:t>pacientului</a:t>
            </a:r>
            <a:r>
              <a:rPr lang="ro-MD" sz="2000" dirty="0">
                <a:latin typeface="Arial" panose="020B0604020202020204" pitchFamily="34" charset="0"/>
                <a:cs typeface="Arial" panose="020B0604020202020204" pitchFamily="34" charset="0"/>
              </a:rPr>
              <a:t> și a încrederii implicite în instituția medicală, consimțământul nu este considerat dat liber. Este necesară o altă bază legală, cum ar fi interesul public sau scopuri științifice cu garanții adecvate.</a:t>
            </a:r>
          </a:p>
        </p:txBody>
      </p:sp>
      <p:sp>
        <p:nvSpPr>
          <p:cNvPr id="29" name="Rectangle 28">
            <a:extLst>
              <a:ext uri="{FF2B5EF4-FFF2-40B4-BE49-F238E27FC236}">
                <a16:creationId xmlns:a16="http://schemas.microsoft.com/office/drawing/2014/main" id="{B0C4029C-B4C8-4F79-81C3-0F40D8A33AFE}"/>
              </a:ext>
            </a:extLst>
          </p:cNvPr>
          <p:cNvSpPr/>
          <p:nvPr/>
        </p:nvSpPr>
        <p:spPr>
          <a:xfrm>
            <a:off x="7690843" y="4524298"/>
            <a:ext cx="5815398" cy="1938992"/>
          </a:xfrm>
          <a:prstGeom prst="rect">
            <a:avLst/>
          </a:prstGeom>
        </p:spPr>
        <p:txBody>
          <a:bodyPr wrap="square">
            <a:spAutoFit/>
          </a:bodyPr>
          <a:lstStyle/>
          <a:p>
            <a:pPr algn="ctr"/>
            <a:r>
              <a:rPr lang="ro-MD" sz="2000" dirty="0">
                <a:latin typeface="Arial" panose="020B0604020202020204" pitchFamily="34" charset="0"/>
                <a:cs typeface="Arial" panose="020B0604020202020204" pitchFamily="34" charset="0"/>
              </a:rPr>
              <a:t>O </a:t>
            </a:r>
            <a:r>
              <a:rPr lang="ro-MD" sz="2000" b="1" dirty="0">
                <a:latin typeface="Arial" panose="020B0604020202020204" pitchFamily="34" charset="0"/>
                <a:cs typeface="Arial" panose="020B0604020202020204" pitchFamily="34" charset="0"/>
              </a:rPr>
              <a:t>școală</a:t>
            </a:r>
            <a:r>
              <a:rPr lang="ro-MD" sz="2000" dirty="0">
                <a:latin typeface="Arial" panose="020B0604020202020204" pitchFamily="34" charset="0"/>
                <a:cs typeface="Arial" panose="020B0604020202020204" pitchFamily="34" charset="0"/>
              </a:rPr>
              <a:t> cere consimțământul </a:t>
            </a:r>
            <a:r>
              <a:rPr lang="ro-MD" sz="2000" b="1" dirty="0">
                <a:latin typeface="Arial" panose="020B0604020202020204" pitchFamily="34" charset="0"/>
                <a:cs typeface="Arial" panose="020B0604020202020204" pitchFamily="34" charset="0"/>
              </a:rPr>
              <a:t>părinților</a:t>
            </a:r>
            <a:r>
              <a:rPr lang="ro-MD" sz="2000" dirty="0">
                <a:latin typeface="Arial" panose="020B0604020202020204" pitchFamily="34" charset="0"/>
                <a:cs typeface="Arial" panose="020B0604020202020204" pitchFamily="34" charset="0"/>
              </a:rPr>
              <a:t> pentru a utiliza imagini cu elevii în scopuri promoționale.</a:t>
            </a:r>
          </a:p>
          <a:p>
            <a:pPr algn="ctr"/>
            <a:r>
              <a:rPr lang="ro-MD" sz="2000" dirty="0">
                <a:latin typeface="Arial" panose="020B0604020202020204" pitchFamily="34" charset="0"/>
                <a:cs typeface="Arial" panose="020B0604020202020204" pitchFamily="34" charset="0"/>
              </a:rPr>
              <a:t> </a:t>
            </a:r>
          </a:p>
          <a:p>
            <a:pPr algn="ctr"/>
            <a:r>
              <a:rPr lang="ro-MD" sz="2000" b="1" dirty="0">
                <a:latin typeface="Arial" panose="020B0604020202020204" pitchFamily="34" charset="0"/>
                <a:cs typeface="Arial" panose="020B0604020202020204" pitchFamily="34" charset="0"/>
              </a:rPr>
              <a:t>Părinții</a:t>
            </a:r>
            <a:r>
              <a:rPr lang="ro-MD" sz="2000" dirty="0">
                <a:latin typeface="Arial" panose="020B0604020202020204" pitchFamily="34" charset="0"/>
                <a:cs typeface="Arial" panose="020B0604020202020204" pitchFamily="34" charset="0"/>
              </a:rPr>
              <a:t> pot simți că nu pot refuza (de teamă de repercusiuni), deci consimțământul nu este valid. Trebuie utilizat un alt temei legal al prelucrării</a:t>
            </a:r>
            <a:r>
              <a:rPr lang="ro-MD" dirty="0">
                <a:latin typeface="Arial" panose="020B0604020202020204" pitchFamily="34" charset="0"/>
                <a:cs typeface="Arial" panose="020B0604020202020204" pitchFamily="34"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1842F4-B43E-460D-A5F4-74B56336D4B8}"/>
              </a:ext>
            </a:extLst>
          </p:cNvPr>
          <p:cNvSpPr/>
          <p:nvPr/>
        </p:nvSpPr>
        <p:spPr>
          <a:xfrm>
            <a:off x="2171792" y="2495416"/>
            <a:ext cx="10941611" cy="1798320"/>
          </a:xfrm>
          <a:prstGeom prst="rect">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ape 1">
            <a:extLst>
              <a:ext uri="{FF2B5EF4-FFF2-40B4-BE49-F238E27FC236}">
                <a16:creationId xmlns:a16="http://schemas.microsoft.com/office/drawing/2014/main" id="{649FA6DE-DA9E-418E-A51A-0C56D7F73FFD}"/>
              </a:ext>
            </a:extLst>
          </p:cNvPr>
          <p:cNvSpPr/>
          <p:nvPr/>
        </p:nvSpPr>
        <p:spPr>
          <a:xfrm>
            <a:off x="430631" y="1063194"/>
            <a:ext cx="13417868" cy="22860"/>
          </a:xfrm>
          <a:prstGeom prst="roundRect">
            <a:avLst>
              <a:gd name="adj" fmla="val 318308"/>
            </a:avLst>
          </a:prstGeom>
          <a:solidFill>
            <a:schemeClr val="accent4"/>
          </a:solidFill>
          <a:ln>
            <a:solidFill>
              <a:schemeClr val="accent4"/>
            </a:solidFill>
          </a:ln>
        </p:spPr>
      </p:sp>
      <p:sp>
        <p:nvSpPr>
          <p:cNvPr id="3" name="Rectangle 2">
            <a:extLst>
              <a:ext uri="{FF2B5EF4-FFF2-40B4-BE49-F238E27FC236}">
                <a16:creationId xmlns:a16="http://schemas.microsoft.com/office/drawing/2014/main" id="{ABE71494-A93E-4B2E-B7C7-90BC9B114EC4}"/>
              </a:ext>
            </a:extLst>
          </p:cNvPr>
          <p:cNvSpPr/>
          <p:nvPr/>
        </p:nvSpPr>
        <p:spPr>
          <a:xfrm>
            <a:off x="348843" y="445138"/>
            <a:ext cx="14206263" cy="584775"/>
          </a:xfrm>
          <a:prstGeom prst="rect">
            <a:avLst/>
          </a:prstGeom>
        </p:spPr>
        <p:txBody>
          <a:bodyPr wrap="square">
            <a:spAutoFit/>
          </a:bodyPr>
          <a:lstStyle/>
          <a:p>
            <a:r>
              <a:rPr lang="nb-NO" sz="3200" b="1" dirty="0">
                <a:latin typeface="Arial" panose="020B0604020202020204" pitchFamily="34" charset="0"/>
                <a:cs typeface="Arial" panose="020B0604020202020204" pitchFamily="34" charset="0"/>
              </a:rPr>
              <a:t>Drepturi noi introduse de GDPR</a:t>
            </a:r>
            <a:endParaRPr lang="ro-RO" sz="3200" b="1"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02FF8AA8-85FF-4965-8C7C-EA8643B0D57E}"/>
              </a:ext>
            </a:extLst>
          </p:cNvPr>
          <p:cNvSpPr/>
          <p:nvPr/>
        </p:nvSpPr>
        <p:spPr>
          <a:xfrm>
            <a:off x="983073" y="2600856"/>
            <a:ext cx="1676400" cy="1607820"/>
          </a:xfrm>
          <a:prstGeom prst="ellipse">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DE2BCFF-2849-4433-907C-6DC3AFDD980E}"/>
              </a:ext>
            </a:extLst>
          </p:cNvPr>
          <p:cNvSpPr txBox="1"/>
          <p:nvPr/>
        </p:nvSpPr>
        <p:spPr>
          <a:xfrm>
            <a:off x="1417591" y="2660226"/>
            <a:ext cx="680484" cy="1446550"/>
          </a:xfrm>
          <a:prstGeom prst="rect">
            <a:avLst/>
          </a:prstGeom>
          <a:noFill/>
        </p:spPr>
        <p:txBody>
          <a:bodyPr wrap="square" rtlCol="0">
            <a:spAutoFit/>
          </a:bodyPr>
          <a:lstStyle/>
          <a:p>
            <a:r>
              <a:rPr lang="ro-MD" sz="8800" b="1" dirty="0">
                <a:latin typeface="Arial" panose="020B0604020202020204" pitchFamily="34" charset="0"/>
                <a:cs typeface="Arial" panose="020B0604020202020204" pitchFamily="34" charset="0"/>
              </a:rPr>
              <a:t>1</a:t>
            </a:r>
            <a:endParaRPr lang="en-US" sz="88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60D9E35-6689-4C83-9C29-1D700D15CCC6}"/>
              </a:ext>
            </a:extLst>
          </p:cNvPr>
          <p:cNvSpPr/>
          <p:nvPr/>
        </p:nvSpPr>
        <p:spPr>
          <a:xfrm>
            <a:off x="2456297" y="2494736"/>
            <a:ext cx="10730823" cy="461665"/>
          </a:xfrm>
          <a:prstGeom prst="rect">
            <a:avLst/>
          </a:prstGeom>
        </p:spPr>
        <p:txBody>
          <a:bodyPr wrap="none">
            <a:spAutoFit/>
          </a:bodyPr>
          <a:lstStyle/>
          <a:p>
            <a:r>
              <a:rPr lang="it-IT" sz="2400" b="1" dirty="0">
                <a:latin typeface="Arial" panose="020B0604020202020204" pitchFamily="34" charset="0"/>
                <a:ea typeface="Calibri" panose="020F0502020204030204" pitchFamily="34" charset="0"/>
                <a:cs typeface="Arial" panose="020B0604020202020204" pitchFamily="34" charset="0"/>
              </a:rPr>
              <a:t>Informațiile privind datele personale trebuie comunicate clar și accesibil</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6191FE7-9B97-4097-861D-7B8A8676C4C7}"/>
              </a:ext>
            </a:extLst>
          </p:cNvPr>
          <p:cNvSpPr/>
          <p:nvPr/>
        </p:nvSpPr>
        <p:spPr>
          <a:xfrm>
            <a:off x="2775719" y="3009121"/>
            <a:ext cx="10337683" cy="1200329"/>
          </a:xfrm>
          <a:prstGeom prst="rect">
            <a:avLst/>
          </a:prstGeom>
        </p:spPr>
        <p:txBody>
          <a:bodyPr wrap="square">
            <a:spAutoFit/>
          </a:bodyPr>
          <a:lstStyle/>
          <a:p>
            <a:r>
              <a:rPr lang="it-IT" sz="2400" dirty="0">
                <a:latin typeface="Arial" panose="020B0604020202020204" pitchFamily="34" charset="0"/>
                <a:ea typeface="Calibri" panose="020F0502020204030204" pitchFamily="34" charset="0"/>
                <a:cs typeface="Arial" panose="020B0604020202020204" pitchFamily="34" charset="0"/>
              </a:rPr>
              <a:t>Orice informații oferite persoanei vizate (ex: cele privind prelucrarea, drepturile, scopurile etc.) trebuie formulate pe scurt, transparent, clar și într-un limbaj simplu – mai ales dacă se adresează minorilor</a:t>
            </a:r>
            <a:endParaRPr lang="en-US"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51029F9-F733-4D70-A92D-C435C258AC00}"/>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
        <p:nvSpPr>
          <p:cNvPr id="10" name="Rectangle 9">
            <a:extLst>
              <a:ext uri="{FF2B5EF4-FFF2-40B4-BE49-F238E27FC236}">
                <a16:creationId xmlns:a16="http://schemas.microsoft.com/office/drawing/2014/main" id="{1AECDA6E-CDAC-4E61-A3B2-FCE0C8269198}"/>
              </a:ext>
            </a:extLst>
          </p:cNvPr>
          <p:cNvSpPr/>
          <p:nvPr/>
        </p:nvSpPr>
        <p:spPr>
          <a:xfrm>
            <a:off x="2132807" y="4965713"/>
            <a:ext cx="10941611" cy="1798320"/>
          </a:xfrm>
          <a:prstGeom prst="rect">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AD5DE278-62FB-48C0-B061-044879EF5BC7}"/>
              </a:ext>
            </a:extLst>
          </p:cNvPr>
          <p:cNvSpPr/>
          <p:nvPr/>
        </p:nvSpPr>
        <p:spPr>
          <a:xfrm>
            <a:off x="944088" y="5071153"/>
            <a:ext cx="1676400" cy="1607820"/>
          </a:xfrm>
          <a:prstGeom prst="ellipse">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9E1DA48-7BB6-4091-80EA-95C0865DD5D2}"/>
              </a:ext>
            </a:extLst>
          </p:cNvPr>
          <p:cNvSpPr txBox="1"/>
          <p:nvPr/>
        </p:nvSpPr>
        <p:spPr>
          <a:xfrm>
            <a:off x="1378606" y="5130523"/>
            <a:ext cx="680484" cy="1446550"/>
          </a:xfrm>
          <a:prstGeom prst="rect">
            <a:avLst/>
          </a:prstGeom>
          <a:noFill/>
        </p:spPr>
        <p:txBody>
          <a:bodyPr wrap="square" rtlCol="0">
            <a:spAutoFit/>
          </a:bodyPr>
          <a:lstStyle/>
          <a:p>
            <a:r>
              <a:rPr lang="ro-MD" sz="8800" b="1" dirty="0">
                <a:latin typeface="Arial" panose="020B0604020202020204" pitchFamily="34" charset="0"/>
                <a:cs typeface="Arial" panose="020B0604020202020204" pitchFamily="34" charset="0"/>
              </a:rPr>
              <a:t>2</a:t>
            </a:r>
            <a:endParaRPr lang="en-US" sz="8800"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51AB773-DD48-44BE-9792-699C860D10C5}"/>
              </a:ext>
            </a:extLst>
          </p:cNvPr>
          <p:cNvSpPr/>
          <p:nvPr/>
        </p:nvSpPr>
        <p:spPr>
          <a:xfrm>
            <a:off x="2456297" y="4989715"/>
            <a:ext cx="9615133" cy="461665"/>
          </a:xfrm>
          <a:prstGeom prst="rect">
            <a:avLst/>
          </a:prstGeom>
        </p:spPr>
        <p:txBody>
          <a:bodyPr wrap="none">
            <a:spAutoFit/>
          </a:bodyPr>
          <a:lstStyle/>
          <a:p>
            <a:r>
              <a:rPr lang="it-IT" sz="2400" b="1" dirty="0">
                <a:latin typeface="Arial" panose="020B0604020202020204" pitchFamily="34" charset="0"/>
                <a:ea typeface="Calibri" panose="020F0502020204030204" pitchFamily="34" charset="0"/>
                <a:cs typeface="Arial" panose="020B0604020202020204" pitchFamily="34" charset="0"/>
              </a:rPr>
              <a:t>Modul de furnizare a informațiilor trebuie să fie flexibil și adaptat</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0AC1D4F-8193-4675-8C4E-458CED5D978E}"/>
              </a:ext>
            </a:extLst>
          </p:cNvPr>
          <p:cNvSpPr/>
          <p:nvPr/>
        </p:nvSpPr>
        <p:spPr>
          <a:xfrm>
            <a:off x="2736734" y="5479418"/>
            <a:ext cx="10337683" cy="1200329"/>
          </a:xfrm>
          <a:prstGeom prst="rect">
            <a:avLst/>
          </a:prstGeom>
        </p:spPr>
        <p:txBody>
          <a:bodyPr wrap="square">
            <a:spAutoFit/>
          </a:bodyPr>
          <a:lstStyle/>
          <a:p>
            <a:r>
              <a:rPr lang="it-IT" sz="2400" dirty="0">
                <a:latin typeface="Arial" panose="020B0604020202020204" pitchFamily="34" charset="0"/>
                <a:ea typeface="Calibri" panose="020F0502020204030204" pitchFamily="34" charset="0"/>
                <a:cs typeface="Arial" panose="020B0604020202020204" pitchFamily="34" charset="0"/>
              </a:rPr>
              <a:t>Informațiile pot fi oferite în scris, electronic sau verbal, cu condiția identificării persoanei. Formatul trebuie să fie ușor de accesat și de înțeles, indiferent de canalul folosit.</a:t>
            </a:r>
            <a:endParaRPr lang="en-US" sz="24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2B574AE-59E1-4EFD-A510-C9BB9A75F6C4}"/>
              </a:ext>
            </a:extLst>
          </p:cNvPr>
          <p:cNvSpPr/>
          <p:nvPr/>
        </p:nvSpPr>
        <p:spPr>
          <a:xfrm>
            <a:off x="348843" y="1278941"/>
            <a:ext cx="13590170" cy="830997"/>
          </a:xfrm>
          <a:prstGeom prst="rect">
            <a:avLst/>
          </a:prstGeom>
        </p:spPr>
        <p:txBody>
          <a:bodyPr wrap="square">
            <a:spAutoFit/>
          </a:bodyPr>
          <a:lstStyle/>
          <a:p>
            <a:r>
              <a:rPr lang="it-IT" sz="2400" b="1" dirty="0">
                <a:latin typeface="Arial" panose="020B0604020202020204" pitchFamily="34" charset="0"/>
                <a:ea typeface="Calibri" panose="020F0502020204030204" pitchFamily="34" charset="0"/>
                <a:cs typeface="Arial" panose="020B0604020202020204" pitchFamily="34" charset="0"/>
              </a:rPr>
              <a:t>Transparenţa informaţiilor, a comunicărilor şi a modalităţilor de exercitare a drepturilor persoanei vizate</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2911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exagon 23">
            <a:extLst>
              <a:ext uri="{FF2B5EF4-FFF2-40B4-BE49-F238E27FC236}">
                <a16:creationId xmlns:a16="http://schemas.microsoft.com/office/drawing/2014/main" id="{AA92AC07-A395-432E-9B66-16FA3B2143D6}"/>
              </a:ext>
            </a:extLst>
          </p:cNvPr>
          <p:cNvSpPr/>
          <p:nvPr/>
        </p:nvSpPr>
        <p:spPr>
          <a:xfrm>
            <a:off x="8772347" y="2968166"/>
            <a:ext cx="5525835" cy="470472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4F4286B7-6027-4AE0-8C1C-4043EDA4D046}"/>
              </a:ext>
            </a:extLst>
          </p:cNvPr>
          <p:cNvSpPr/>
          <p:nvPr/>
        </p:nvSpPr>
        <p:spPr>
          <a:xfrm>
            <a:off x="4869271" y="318105"/>
            <a:ext cx="4663812" cy="369331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FDB254A-9603-429A-ADF9-D1B3744A32FC}"/>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
        <p:nvSpPr>
          <p:cNvPr id="3" name="Hexagon 2">
            <a:extLst>
              <a:ext uri="{FF2B5EF4-FFF2-40B4-BE49-F238E27FC236}">
                <a16:creationId xmlns:a16="http://schemas.microsoft.com/office/drawing/2014/main" id="{97E2E6D3-48B6-41D7-9E16-AD5E0CB6E21D}"/>
              </a:ext>
            </a:extLst>
          </p:cNvPr>
          <p:cNvSpPr/>
          <p:nvPr/>
        </p:nvSpPr>
        <p:spPr>
          <a:xfrm>
            <a:off x="228334" y="2968166"/>
            <a:ext cx="5525835" cy="470472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1959F314-7C22-43F8-AC35-24D165625C59}"/>
              </a:ext>
            </a:extLst>
          </p:cNvPr>
          <p:cNvSpPr/>
          <p:nvPr/>
        </p:nvSpPr>
        <p:spPr>
          <a:xfrm>
            <a:off x="4881835" y="4425609"/>
            <a:ext cx="1938529" cy="169976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7DF74A-6EFD-4E93-8694-9FA1CDCAC90E}"/>
              </a:ext>
            </a:extLst>
          </p:cNvPr>
          <p:cNvSpPr/>
          <p:nvPr/>
        </p:nvSpPr>
        <p:spPr>
          <a:xfrm>
            <a:off x="1040462" y="3148577"/>
            <a:ext cx="3878612" cy="4524315"/>
          </a:xfrm>
          <a:prstGeom prst="rect">
            <a:avLst/>
          </a:prstGeom>
        </p:spPr>
        <p:txBody>
          <a:bodyPr wrap="square">
            <a:spAutoFit/>
          </a:bodyPr>
          <a:lstStyle/>
          <a:p>
            <a:pPr marL="231775" indent="-231775" algn="ctr"/>
            <a:r>
              <a:rPr lang="ro-RO" dirty="0">
                <a:latin typeface="Arial" panose="020B0604020202020204" pitchFamily="34" charset="0"/>
                <a:ea typeface="Calibri" panose="020F0502020204030204" pitchFamily="34" charset="0"/>
                <a:cs typeface="Arial" panose="020B0604020202020204" pitchFamily="34" charset="0"/>
              </a:rPr>
              <a:t>Un magazin online include pe </a:t>
            </a:r>
          </a:p>
          <a:p>
            <a:pPr marL="231775" indent="-231775" algn="ctr"/>
            <a:r>
              <a:rPr lang="ro-RO" dirty="0">
                <a:latin typeface="Arial" panose="020B0604020202020204" pitchFamily="34" charset="0"/>
                <a:ea typeface="Calibri" panose="020F0502020204030204" pitchFamily="34" charset="0"/>
                <a:cs typeface="Arial" panose="020B0604020202020204" pitchFamily="34" charset="0"/>
              </a:rPr>
              <a:t>site o pagină numită „Cum folosim datele tale”, scrisă cu </a:t>
            </a:r>
            <a:r>
              <a:rPr lang="ro-RO" dirty="0" err="1">
                <a:latin typeface="Arial" panose="020B0604020202020204" pitchFamily="34" charset="0"/>
                <a:ea typeface="Calibri" panose="020F0502020204030204" pitchFamily="34" charset="0"/>
                <a:cs typeface="Arial" panose="020B0604020202020204" pitchFamily="34" charset="0"/>
              </a:rPr>
              <a:t>bullet</a:t>
            </a:r>
            <a:r>
              <a:rPr lang="ro-RO" dirty="0">
                <a:latin typeface="Arial" panose="020B0604020202020204" pitchFamily="34" charset="0"/>
                <a:ea typeface="Calibri" panose="020F0502020204030204" pitchFamily="34" charset="0"/>
                <a:cs typeface="Arial" panose="020B0604020202020204" pitchFamily="34" charset="0"/>
              </a:rPr>
              <a:t> </a:t>
            </a:r>
            <a:r>
              <a:rPr lang="ro-RO" dirty="0" err="1">
                <a:latin typeface="Arial" panose="020B0604020202020204" pitchFamily="34" charset="0"/>
                <a:ea typeface="Calibri" panose="020F0502020204030204" pitchFamily="34" charset="0"/>
                <a:cs typeface="Arial" panose="020B0604020202020204" pitchFamily="34" charset="0"/>
              </a:rPr>
              <a:t>points</a:t>
            </a:r>
            <a:r>
              <a:rPr lang="ro-RO" dirty="0">
                <a:latin typeface="Arial" panose="020B0604020202020204" pitchFamily="34" charset="0"/>
                <a:ea typeface="Calibri" panose="020F0502020204030204" pitchFamily="34" charset="0"/>
                <a:cs typeface="Arial" panose="020B0604020202020204" pitchFamily="34" charset="0"/>
              </a:rPr>
              <a:t> și titluri clare, explicând:</a:t>
            </a:r>
          </a:p>
          <a:p>
            <a:pPr marL="231775" indent="-231775" algn="ctr"/>
            <a:endParaRPr lang="ro-RO" dirty="0">
              <a:latin typeface="Arial" panose="020B0604020202020204" pitchFamily="34" charset="0"/>
              <a:ea typeface="Calibri" panose="020F0502020204030204" pitchFamily="34" charset="0"/>
              <a:cs typeface="Arial" panose="020B0604020202020204" pitchFamily="34" charset="0"/>
            </a:endParaRPr>
          </a:p>
          <a:p>
            <a:pPr marL="231775" indent="-231775" algn="ctr"/>
            <a:r>
              <a:rPr lang="ro-RO" dirty="0">
                <a:latin typeface="Arial" panose="020B0604020202020204" pitchFamily="34" charset="0"/>
                <a:ea typeface="Calibri" panose="020F0502020204030204" pitchFamily="34" charset="0"/>
                <a:cs typeface="Arial" panose="020B0604020202020204" pitchFamily="34" charset="0"/>
              </a:rPr>
              <a:t>•	ce date colectează (ex: e-mail, adresă, telefon),</a:t>
            </a:r>
          </a:p>
          <a:p>
            <a:pPr marL="231775" indent="-231775" algn="ctr"/>
            <a:r>
              <a:rPr lang="ro-RO" dirty="0">
                <a:latin typeface="Arial" panose="020B0604020202020204" pitchFamily="34" charset="0"/>
                <a:ea typeface="Calibri" panose="020F0502020204030204" pitchFamily="34" charset="0"/>
                <a:cs typeface="Arial" panose="020B0604020202020204" pitchFamily="34" charset="0"/>
              </a:rPr>
              <a:t>•	de ce le colectează (ex: pentru livrare, informări, facturare),</a:t>
            </a:r>
          </a:p>
          <a:p>
            <a:pPr marL="231775" indent="-231775" algn="ctr"/>
            <a:r>
              <a:rPr lang="ro-RO" dirty="0">
                <a:latin typeface="Arial" panose="020B0604020202020204" pitchFamily="34" charset="0"/>
                <a:ea typeface="Calibri" panose="020F0502020204030204" pitchFamily="34" charset="0"/>
                <a:cs typeface="Arial" panose="020B0604020202020204" pitchFamily="34" charset="0"/>
              </a:rPr>
              <a:t>•	cât timp păstrează datele și</a:t>
            </a:r>
          </a:p>
          <a:p>
            <a:pPr marL="231775" indent="-231775" algn="ctr"/>
            <a:r>
              <a:rPr lang="ro-RO" dirty="0">
                <a:latin typeface="Arial" panose="020B0604020202020204" pitchFamily="34" charset="0"/>
                <a:ea typeface="Calibri" panose="020F0502020204030204" pitchFamily="34" charset="0"/>
                <a:cs typeface="Arial" panose="020B0604020202020204" pitchFamily="34" charset="0"/>
              </a:rPr>
              <a:t>•	cum poate clientul să își exercite drepturile.</a:t>
            </a:r>
          </a:p>
          <a:p>
            <a:pPr marL="231775" indent="-231775" algn="ctr"/>
            <a:endParaRPr lang="ro-RO" dirty="0">
              <a:latin typeface="Arial" panose="020B0604020202020204" pitchFamily="34" charset="0"/>
              <a:ea typeface="Calibri" panose="020F0502020204030204" pitchFamily="34" charset="0"/>
              <a:cs typeface="Arial" panose="020B0604020202020204" pitchFamily="34" charset="0"/>
            </a:endParaRPr>
          </a:p>
          <a:p>
            <a:pPr marL="231775" indent="-231775" algn="ctr"/>
            <a:r>
              <a:rPr lang="ro-RO" dirty="0">
                <a:latin typeface="Arial" panose="020B0604020202020204" pitchFamily="34" charset="0"/>
                <a:ea typeface="Calibri" panose="020F0502020204030204" pitchFamily="34" charset="0"/>
                <a:cs typeface="Arial" panose="020B0604020202020204" pitchFamily="34" charset="0"/>
              </a:rPr>
              <a:t>Informația este </a:t>
            </a:r>
            <a:r>
              <a:rPr lang="ro-RO" b="1" dirty="0">
                <a:latin typeface="Arial" panose="020B0604020202020204" pitchFamily="34" charset="0"/>
                <a:ea typeface="Calibri" panose="020F0502020204030204" pitchFamily="34" charset="0"/>
                <a:cs typeface="Arial" panose="020B0604020202020204" pitchFamily="34" charset="0"/>
              </a:rPr>
              <a:t>clară, transparentă și ușor accesibilă</a:t>
            </a:r>
            <a:r>
              <a:rPr lang="ro-RO" dirty="0">
                <a:latin typeface="Arial" panose="020B0604020202020204" pitchFamily="34" charset="0"/>
                <a:ea typeface="Calibri" panose="020F0502020204030204" pitchFamily="34" charset="0"/>
                <a:cs typeface="Arial" panose="020B0604020202020204" pitchFamily="34" charset="0"/>
              </a:rPr>
              <a:t> – conform cerințelor GDPR</a:t>
            </a:r>
          </a:p>
        </p:txBody>
      </p:sp>
      <p:pic>
        <p:nvPicPr>
          <p:cNvPr id="15" name="Graphic 14" descr="Internet">
            <a:extLst>
              <a:ext uri="{FF2B5EF4-FFF2-40B4-BE49-F238E27FC236}">
                <a16:creationId xmlns:a16="http://schemas.microsoft.com/office/drawing/2014/main" id="{35911A55-76DC-4B20-B887-840710CF47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77928" y="4557151"/>
            <a:ext cx="1346344" cy="1346344"/>
          </a:xfrm>
          <a:prstGeom prst="rect">
            <a:avLst/>
          </a:prstGeom>
        </p:spPr>
      </p:pic>
      <p:sp>
        <p:nvSpPr>
          <p:cNvPr id="18" name="Hexagon 17">
            <a:extLst>
              <a:ext uri="{FF2B5EF4-FFF2-40B4-BE49-F238E27FC236}">
                <a16:creationId xmlns:a16="http://schemas.microsoft.com/office/drawing/2014/main" id="{A8894E63-53AA-41D5-A06B-BE8F37CF0152}"/>
              </a:ext>
            </a:extLst>
          </p:cNvPr>
          <p:cNvSpPr/>
          <p:nvPr/>
        </p:nvSpPr>
        <p:spPr>
          <a:xfrm>
            <a:off x="8706209" y="1303112"/>
            <a:ext cx="1857822" cy="16020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E6E63C-88E8-4F43-971F-9A2AA2419F18}"/>
              </a:ext>
            </a:extLst>
          </p:cNvPr>
          <p:cNvSpPr/>
          <p:nvPr/>
        </p:nvSpPr>
        <p:spPr>
          <a:xfrm>
            <a:off x="5538644" y="486383"/>
            <a:ext cx="3326223" cy="3416320"/>
          </a:xfrm>
          <a:prstGeom prst="rect">
            <a:avLst/>
          </a:prstGeom>
        </p:spPr>
        <p:txBody>
          <a:bodyPr wrap="square">
            <a:spAutoFit/>
          </a:bodyPr>
          <a:lstStyle/>
          <a:p>
            <a:pPr algn="ctr"/>
            <a:r>
              <a:rPr lang="it-IT" dirty="0">
                <a:latin typeface="Arial" panose="020B0604020202020204" pitchFamily="34" charset="0"/>
                <a:ea typeface="Calibri" panose="020F0502020204030204" pitchFamily="34" charset="0"/>
                <a:cs typeface="Arial" panose="020B0604020202020204" pitchFamily="34" charset="0"/>
              </a:rPr>
              <a:t>Pe pagina de contact a unei firme de consultanță apare sub formular un text scurt:</a:t>
            </a:r>
            <a:br>
              <a:rPr lang="it-IT" dirty="0">
                <a:latin typeface="Arial" panose="020B0604020202020204" pitchFamily="34" charset="0"/>
                <a:ea typeface="Calibri" panose="020F0502020204030204" pitchFamily="34" charset="0"/>
                <a:cs typeface="Arial" panose="020B0604020202020204" pitchFamily="34" charset="0"/>
              </a:rPr>
            </a:br>
            <a:r>
              <a:rPr lang="it-IT" i="1" dirty="0">
                <a:latin typeface="Arial" panose="020B0604020202020204" pitchFamily="34" charset="0"/>
                <a:ea typeface="Calibri" panose="020F0502020204030204" pitchFamily="34" charset="0"/>
                <a:cs typeface="Arial" panose="020B0604020202020204" pitchFamily="34" charset="0"/>
              </a:rPr>
              <a:t>„</a:t>
            </a:r>
            <a:r>
              <a:rPr lang="it-IT" i="1" u="sng" dirty="0">
                <a:latin typeface="Arial" panose="020B0604020202020204" pitchFamily="34" charset="0"/>
                <a:ea typeface="Calibri" panose="020F0502020204030204" pitchFamily="34" charset="0"/>
                <a:cs typeface="Arial" panose="020B0604020202020204" pitchFamily="34" charset="0"/>
              </a:rPr>
              <a:t>Prin completarea acestui formular, înțelegi că datele tale vor fi folosite exclusiv pentru </a:t>
            </a:r>
            <a:endParaRPr lang="ro-MD" i="1" u="sng" dirty="0">
              <a:latin typeface="Arial" panose="020B0604020202020204" pitchFamily="34" charset="0"/>
              <a:ea typeface="Calibri" panose="020F0502020204030204" pitchFamily="34" charset="0"/>
              <a:cs typeface="Arial" panose="020B0604020202020204" pitchFamily="34" charset="0"/>
            </a:endParaRPr>
          </a:p>
          <a:p>
            <a:pPr algn="ctr"/>
            <a:r>
              <a:rPr lang="it-IT" i="1" u="sng" dirty="0">
                <a:latin typeface="Arial" panose="020B0604020202020204" pitchFamily="34" charset="0"/>
                <a:ea typeface="Calibri" panose="020F0502020204030204" pitchFamily="34" charset="0"/>
                <a:cs typeface="Arial" panose="020B0604020202020204" pitchFamily="34" charset="0"/>
              </a:rPr>
              <a:t>a-ți răspunde la solicitare, conform politicii noastre de confidențialitate [link].”</a:t>
            </a:r>
            <a:endParaRPr lang="en-US" u="sng" dirty="0">
              <a:latin typeface="Arial" panose="020B0604020202020204" pitchFamily="34" charset="0"/>
              <a:ea typeface="Calibri" panose="020F0502020204030204" pitchFamily="34" charset="0"/>
              <a:cs typeface="Arial" panose="020B0604020202020204" pitchFamily="34" charset="0"/>
            </a:endParaRPr>
          </a:p>
          <a:p>
            <a:pPr algn="ctr"/>
            <a:r>
              <a:rPr lang="en-US" dirty="0" err="1">
                <a:latin typeface="Arial" panose="020B0604020202020204" pitchFamily="34" charset="0"/>
                <a:ea typeface="Calibri" panose="020F0502020204030204" pitchFamily="34" charset="0"/>
                <a:cs typeface="Arial" panose="020B0604020202020204" pitchFamily="34" charset="0"/>
              </a:rPr>
              <a:t>Textul</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este</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concis</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clar</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plasat</a:t>
            </a:r>
            <a:r>
              <a:rPr lang="en-US" dirty="0">
                <a:latin typeface="Arial" panose="020B0604020202020204" pitchFamily="34" charset="0"/>
                <a:ea typeface="Calibri" panose="020F0502020204030204" pitchFamily="34" charset="0"/>
                <a:cs typeface="Arial" panose="020B0604020202020204" pitchFamily="34" charset="0"/>
              </a:rPr>
              <a:t> direct </a:t>
            </a:r>
            <a:r>
              <a:rPr lang="en-US" dirty="0" err="1">
                <a:latin typeface="Arial" panose="020B0604020202020204" pitchFamily="34" charset="0"/>
                <a:ea typeface="Calibri" panose="020F0502020204030204" pitchFamily="34" charset="0"/>
                <a:cs typeface="Arial" panose="020B0604020202020204" pitchFamily="34" charset="0"/>
              </a:rPr>
              <a:t>unde</a:t>
            </a:r>
            <a:r>
              <a:rPr lang="en-US" dirty="0">
                <a:latin typeface="Arial" panose="020B0604020202020204" pitchFamily="34" charset="0"/>
                <a:ea typeface="Calibri" panose="020F0502020204030204" pitchFamily="34" charset="0"/>
                <a:cs typeface="Arial" panose="020B0604020202020204" pitchFamily="34" charset="0"/>
              </a:rPr>
              <a:t> se </a:t>
            </a:r>
            <a:r>
              <a:rPr lang="en-US" dirty="0" err="1">
                <a:latin typeface="Arial" panose="020B0604020202020204" pitchFamily="34" charset="0"/>
                <a:ea typeface="Calibri" panose="020F0502020204030204" pitchFamily="34" charset="0"/>
                <a:cs typeface="Arial" panose="020B0604020202020204" pitchFamily="34" charset="0"/>
              </a:rPr>
              <a:t>colectează</a:t>
            </a:r>
            <a:r>
              <a:rPr lang="en-US" dirty="0">
                <a:latin typeface="Arial" panose="020B0604020202020204" pitchFamily="34" charset="0"/>
                <a:ea typeface="Calibri" panose="020F0502020204030204" pitchFamily="34" charset="0"/>
                <a:cs typeface="Arial" panose="020B0604020202020204" pitchFamily="34" charset="0"/>
              </a:rPr>
              <a:t> date – o </a:t>
            </a:r>
            <a:r>
              <a:rPr lang="en-US" dirty="0" err="1">
                <a:latin typeface="Arial" panose="020B0604020202020204" pitchFamily="34" charset="0"/>
                <a:ea typeface="Calibri" panose="020F0502020204030204" pitchFamily="34" charset="0"/>
                <a:cs typeface="Arial" panose="020B0604020202020204" pitchFamily="34" charset="0"/>
              </a:rPr>
              <a:t>bună</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practică</a:t>
            </a:r>
            <a:r>
              <a:rPr lang="en-US" dirty="0">
                <a:latin typeface="Arial" panose="020B0604020202020204" pitchFamily="34" charset="0"/>
                <a:ea typeface="Calibri" panose="020F0502020204030204" pitchFamily="34" charset="0"/>
                <a:cs typeface="Arial" panose="020B0604020202020204" pitchFamily="34" charset="0"/>
              </a:rPr>
              <a:t> GDPR.</a:t>
            </a:r>
            <a:endParaRPr lang="en-US" dirty="0">
              <a:latin typeface="Arial" panose="020B0604020202020204" pitchFamily="34" charset="0"/>
              <a:cs typeface="Arial" panose="020B0604020202020204" pitchFamily="34" charset="0"/>
            </a:endParaRPr>
          </a:p>
        </p:txBody>
      </p:sp>
      <p:pic>
        <p:nvPicPr>
          <p:cNvPr id="20" name="Graphic 19" descr="Document">
            <a:extLst>
              <a:ext uri="{FF2B5EF4-FFF2-40B4-BE49-F238E27FC236}">
                <a16:creationId xmlns:a16="http://schemas.microsoft.com/office/drawing/2014/main" id="{272181BE-81F3-41D9-A901-2BBA68DB68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50365" y="1497359"/>
            <a:ext cx="1213579" cy="1213579"/>
          </a:xfrm>
          <a:prstGeom prst="rect">
            <a:avLst/>
          </a:prstGeom>
        </p:spPr>
      </p:pic>
      <p:sp>
        <p:nvSpPr>
          <p:cNvPr id="22" name="Rectangle 21">
            <a:extLst>
              <a:ext uri="{FF2B5EF4-FFF2-40B4-BE49-F238E27FC236}">
                <a16:creationId xmlns:a16="http://schemas.microsoft.com/office/drawing/2014/main" id="{BFC377C3-8C69-4C27-9AE8-021BA0D49215}"/>
              </a:ext>
            </a:extLst>
          </p:cNvPr>
          <p:cNvSpPr/>
          <p:nvPr/>
        </p:nvSpPr>
        <p:spPr>
          <a:xfrm>
            <a:off x="9542450" y="3383663"/>
            <a:ext cx="4218539" cy="3693319"/>
          </a:xfrm>
          <a:prstGeom prst="rect">
            <a:avLst/>
          </a:prstGeom>
        </p:spPr>
        <p:txBody>
          <a:bodyPr wrap="square">
            <a:spAutoFit/>
          </a:bodyPr>
          <a:lstStyle/>
          <a:p>
            <a:pPr algn="ctr"/>
            <a:r>
              <a:rPr lang="en-US" dirty="0">
                <a:latin typeface="Arial" panose="020B0604020202020204" pitchFamily="34" charset="0"/>
                <a:ea typeface="Calibri" panose="020F0502020204030204" pitchFamily="34" charset="0"/>
                <a:cs typeface="Arial" panose="020B0604020202020204" pitchFamily="34" charset="0"/>
              </a:rPr>
              <a:t>Un </a:t>
            </a:r>
            <a:r>
              <a:rPr lang="en-US" dirty="0" err="1">
                <a:latin typeface="Arial" panose="020B0604020202020204" pitchFamily="34" charset="0"/>
                <a:ea typeface="Calibri" panose="020F0502020204030204" pitchFamily="34" charset="0"/>
                <a:cs typeface="Arial" panose="020B0604020202020204" pitchFamily="34" charset="0"/>
              </a:rPr>
              <a:t>centru</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educațional</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oferă</a:t>
            </a:r>
            <a:r>
              <a:rPr lang="en-US" dirty="0">
                <a:latin typeface="Arial" panose="020B0604020202020204" pitchFamily="34" charset="0"/>
                <a:ea typeface="Calibri" panose="020F0502020204030204" pitchFamily="34" charset="0"/>
                <a:cs typeface="Arial" panose="020B0604020202020204" pitchFamily="34" charset="0"/>
              </a:rPr>
              <a:t> </a:t>
            </a:r>
            <a:endParaRPr lang="ro-MD" dirty="0">
              <a:latin typeface="Arial" panose="020B0604020202020204" pitchFamily="34" charset="0"/>
              <a:ea typeface="Calibri" panose="020F0502020204030204" pitchFamily="34" charset="0"/>
              <a:cs typeface="Arial" panose="020B0604020202020204" pitchFamily="34" charset="0"/>
            </a:endParaRPr>
          </a:p>
          <a:p>
            <a:pPr algn="ctr"/>
            <a:r>
              <a:rPr lang="en-US" dirty="0" err="1">
                <a:latin typeface="Arial" panose="020B0604020202020204" pitchFamily="34" charset="0"/>
                <a:ea typeface="Calibri" panose="020F0502020204030204" pitchFamily="34" charset="0"/>
                <a:cs typeface="Arial" panose="020B0604020202020204" pitchFamily="34" charset="0"/>
              </a:rPr>
              <a:t>părinților</a:t>
            </a:r>
            <a:r>
              <a:rPr lang="en-US" dirty="0">
                <a:latin typeface="Arial" panose="020B0604020202020204" pitchFamily="34" charset="0"/>
                <a:ea typeface="Calibri" panose="020F0502020204030204" pitchFamily="34" charset="0"/>
                <a:cs typeface="Arial" panose="020B0604020202020204" pitchFamily="34" charset="0"/>
              </a:rPr>
              <a:t> o </a:t>
            </a:r>
            <a:r>
              <a:rPr lang="en-US" dirty="0" err="1">
                <a:latin typeface="Arial" panose="020B0604020202020204" pitchFamily="34" charset="0"/>
                <a:ea typeface="Calibri" panose="020F0502020204030204" pitchFamily="34" charset="0"/>
                <a:cs typeface="Arial" panose="020B0604020202020204" pitchFamily="34" charset="0"/>
              </a:rPr>
              <a:t>broșură</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prietenoasă</a:t>
            </a:r>
            <a:r>
              <a:rPr lang="en-US" dirty="0">
                <a:latin typeface="Arial" panose="020B0604020202020204" pitchFamily="34" charset="0"/>
                <a:ea typeface="Calibri" panose="020F0502020204030204" pitchFamily="34" charset="0"/>
                <a:cs typeface="Arial" panose="020B0604020202020204" pitchFamily="34" charset="0"/>
              </a:rPr>
              <a:t> </a:t>
            </a:r>
            <a:endParaRPr lang="ro-MD" dirty="0">
              <a:latin typeface="Arial" panose="020B0604020202020204" pitchFamily="34" charset="0"/>
              <a:ea typeface="Calibri" panose="020F0502020204030204" pitchFamily="34" charset="0"/>
              <a:cs typeface="Arial" panose="020B0604020202020204" pitchFamily="34" charset="0"/>
            </a:endParaRPr>
          </a:p>
          <a:p>
            <a:pPr algn="ctr"/>
            <a:r>
              <a:rPr lang="en-US" dirty="0" err="1">
                <a:latin typeface="Arial" panose="020B0604020202020204" pitchFamily="34" charset="0"/>
                <a:ea typeface="Calibri" panose="020F0502020204030204" pitchFamily="34" charset="0"/>
                <a:cs typeface="Arial" panose="020B0604020202020204" pitchFamily="34" charset="0"/>
              </a:rPr>
              <a:t>în</a:t>
            </a:r>
            <a:r>
              <a:rPr lang="en-US" dirty="0">
                <a:latin typeface="Arial" panose="020B0604020202020204" pitchFamily="34" charset="0"/>
                <a:ea typeface="Calibri" panose="020F0502020204030204" pitchFamily="34" charset="0"/>
                <a:cs typeface="Arial" panose="020B0604020202020204" pitchFamily="34" charset="0"/>
              </a:rPr>
              <a:t> care </a:t>
            </a:r>
            <a:r>
              <a:rPr lang="en-US" dirty="0" err="1">
                <a:latin typeface="Arial" panose="020B0604020202020204" pitchFamily="34" charset="0"/>
                <a:ea typeface="Calibri" panose="020F0502020204030204" pitchFamily="34" charset="0"/>
                <a:cs typeface="Arial" panose="020B0604020202020204" pitchFamily="34" charset="0"/>
              </a:rPr>
              <a:t>explică</a:t>
            </a:r>
            <a:r>
              <a:rPr lang="en-US" dirty="0">
                <a:latin typeface="Arial" panose="020B0604020202020204" pitchFamily="34" charset="0"/>
                <a:ea typeface="Calibri" panose="020F0502020204030204" pitchFamily="34" charset="0"/>
                <a:cs typeface="Arial" panose="020B0604020202020204" pitchFamily="34" charset="0"/>
              </a:rPr>
              <a:t>:</a:t>
            </a:r>
          </a:p>
          <a:p>
            <a:pPr marL="342900" marR="0" lvl="0" indent="-342900" algn="ctr">
              <a:spcBef>
                <a:spcPts val="0"/>
              </a:spcBef>
              <a:spcAft>
                <a:spcPts val="0"/>
              </a:spcAft>
              <a:buSzPts val="1000"/>
              <a:buFont typeface="Symbol" panose="05050102010706020507" pitchFamily="18" charset="2"/>
              <a:buChar char=""/>
              <a:tabLst>
                <a:tab pos="457200" algn="l"/>
              </a:tabLst>
            </a:pPr>
            <a:r>
              <a:rPr lang="it-IT" dirty="0">
                <a:latin typeface="Arial" panose="020B0604020202020204" pitchFamily="34" charset="0"/>
                <a:ea typeface="Calibri" panose="020F0502020204030204" pitchFamily="34" charset="0"/>
                <a:cs typeface="Arial" panose="020B0604020202020204" pitchFamily="34" charset="0"/>
              </a:rPr>
              <a:t>ce date despre copii sunt colectate (ex: nume, vârstă, fotografii),</a:t>
            </a:r>
            <a:endParaRPr lang="en-US" dirty="0">
              <a:latin typeface="Arial" panose="020B0604020202020204" pitchFamily="34" charset="0"/>
              <a:ea typeface="Calibri" panose="020F0502020204030204" pitchFamily="34" charset="0"/>
              <a:cs typeface="Arial" panose="020B0604020202020204" pitchFamily="34" charset="0"/>
            </a:endParaRPr>
          </a:p>
          <a:p>
            <a:pPr marL="342900" marR="0" lvl="0" indent="-342900" algn="ctr">
              <a:spcBef>
                <a:spcPts val="0"/>
              </a:spcBef>
              <a:spcAft>
                <a:spcPts val="0"/>
              </a:spcAft>
              <a:buSzPts val="1000"/>
              <a:buFont typeface="Symbol" panose="05050102010706020507" pitchFamily="18" charset="2"/>
              <a:buChar char=""/>
              <a:tabLst>
                <a:tab pos="457200" algn="l"/>
              </a:tabLst>
            </a:pPr>
            <a:r>
              <a:rPr lang="en-US" dirty="0">
                <a:latin typeface="Arial" panose="020B0604020202020204" pitchFamily="34" charset="0"/>
                <a:ea typeface="Calibri" panose="020F0502020204030204" pitchFamily="34" charset="0"/>
                <a:cs typeface="Arial" panose="020B0604020202020204" pitchFamily="34" charset="0"/>
              </a:rPr>
              <a:t>cum sunt </a:t>
            </a:r>
            <a:r>
              <a:rPr lang="en-US" dirty="0" err="1">
                <a:latin typeface="Arial" panose="020B0604020202020204" pitchFamily="34" charset="0"/>
                <a:ea typeface="Calibri" panose="020F0502020204030204" pitchFamily="34" charset="0"/>
                <a:cs typeface="Arial" panose="020B0604020202020204" pitchFamily="34" charset="0"/>
              </a:rPr>
              <a:t>stocate</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și</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protejate</a:t>
            </a:r>
            <a:r>
              <a:rPr lang="en-US" dirty="0">
                <a:latin typeface="Arial" panose="020B0604020202020204" pitchFamily="34" charset="0"/>
                <a:ea typeface="Calibri" panose="020F0502020204030204" pitchFamily="34" charset="0"/>
                <a:cs typeface="Arial" panose="020B0604020202020204" pitchFamily="34" charset="0"/>
              </a:rPr>
              <a:t>,</a:t>
            </a:r>
          </a:p>
          <a:p>
            <a:pPr marL="342900" marR="0" lvl="0" indent="-342900" algn="ctr">
              <a:spcBef>
                <a:spcPts val="0"/>
              </a:spcBef>
              <a:spcAft>
                <a:spcPts val="0"/>
              </a:spcAft>
              <a:buSzPts val="1000"/>
              <a:buFont typeface="Symbol" panose="05050102010706020507" pitchFamily="18" charset="2"/>
              <a:buChar char=""/>
              <a:tabLst>
                <a:tab pos="457200" algn="l"/>
              </a:tabLst>
            </a:pPr>
            <a:r>
              <a:rPr lang="it-IT" dirty="0">
                <a:latin typeface="Arial" panose="020B0604020202020204" pitchFamily="34" charset="0"/>
                <a:ea typeface="Calibri" panose="020F0502020204030204" pitchFamily="34" charset="0"/>
                <a:cs typeface="Arial" panose="020B0604020202020204" pitchFamily="34" charset="0"/>
              </a:rPr>
              <a:t>dacă vor fi partajate cu alte entități (ex: pentru materiale promoționale),</a:t>
            </a:r>
            <a:endParaRPr lang="en-US" dirty="0">
              <a:latin typeface="Arial" panose="020B0604020202020204" pitchFamily="34" charset="0"/>
              <a:ea typeface="Calibri" panose="020F0502020204030204" pitchFamily="34" charset="0"/>
              <a:cs typeface="Arial" panose="020B0604020202020204" pitchFamily="34" charset="0"/>
            </a:endParaRPr>
          </a:p>
          <a:p>
            <a:pPr marL="342900" marR="0" lvl="0" indent="-342900" algn="ctr">
              <a:spcBef>
                <a:spcPts val="0"/>
              </a:spcBef>
              <a:spcAft>
                <a:spcPts val="0"/>
              </a:spcAft>
              <a:buSzPts val="1000"/>
              <a:buFont typeface="Symbol" panose="05050102010706020507" pitchFamily="18" charset="2"/>
              <a:buChar char=""/>
              <a:tabLst>
                <a:tab pos="457200" algn="l"/>
              </a:tabLst>
            </a:pPr>
            <a:r>
              <a:rPr lang="it-IT" dirty="0">
                <a:latin typeface="Arial" panose="020B0604020202020204" pitchFamily="34" charset="0"/>
                <a:ea typeface="Calibri" panose="020F0502020204030204" pitchFamily="34" charset="0"/>
                <a:cs typeface="Arial" panose="020B0604020202020204" pitchFamily="34" charset="0"/>
              </a:rPr>
              <a:t>cum pot părinții solicita modificarea sau ștergerea acestora.</a:t>
            </a:r>
            <a:endParaRPr lang="en-US" dirty="0">
              <a:latin typeface="Arial" panose="020B0604020202020204" pitchFamily="34" charset="0"/>
              <a:ea typeface="Calibri" panose="020F0502020204030204" pitchFamily="34" charset="0"/>
              <a:cs typeface="Arial" panose="020B0604020202020204" pitchFamily="34" charset="0"/>
            </a:endParaRPr>
          </a:p>
          <a:p>
            <a:pPr algn="ctr"/>
            <a:r>
              <a:rPr lang="it-IT" dirty="0">
                <a:latin typeface="Arial" panose="020B0604020202020204" pitchFamily="34" charset="0"/>
                <a:ea typeface="Calibri" panose="020F0502020204030204" pitchFamily="34" charset="0"/>
                <a:cs typeface="Arial" panose="020B0604020202020204" pitchFamily="34" charset="0"/>
              </a:rPr>
              <a:t>Informația este adaptată pentru părinți, prezentată </a:t>
            </a:r>
            <a:r>
              <a:rPr lang="it-IT" b="1" dirty="0">
                <a:latin typeface="Arial" panose="020B0604020202020204" pitchFamily="34" charset="0"/>
                <a:ea typeface="Calibri" panose="020F0502020204030204" pitchFamily="34" charset="0"/>
                <a:cs typeface="Arial" panose="020B0604020202020204" pitchFamily="34" charset="0"/>
              </a:rPr>
              <a:t>clar</a:t>
            </a:r>
            <a:r>
              <a:rPr lang="it-IT" dirty="0">
                <a:latin typeface="Arial" panose="020B0604020202020204" pitchFamily="34" charset="0"/>
                <a:ea typeface="Calibri" panose="020F0502020204030204" pitchFamily="34" charset="0"/>
                <a:cs typeface="Arial" panose="020B0604020202020204" pitchFamily="34" charset="0"/>
              </a:rPr>
              <a:t>, </a:t>
            </a:r>
            <a:r>
              <a:rPr lang="it-IT" b="1" dirty="0">
                <a:latin typeface="Arial" panose="020B0604020202020204" pitchFamily="34" charset="0"/>
                <a:ea typeface="Calibri" panose="020F0502020204030204" pitchFamily="34" charset="0"/>
                <a:cs typeface="Arial" panose="020B0604020202020204" pitchFamily="34" charset="0"/>
              </a:rPr>
              <a:t>fără </a:t>
            </a:r>
            <a:endParaRPr lang="ro-MD" b="1" dirty="0">
              <a:latin typeface="Arial" panose="020B0604020202020204" pitchFamily="34" charset="0"/>
              <a:ea typeface="Calibri" panose="020F0502020204030204" pitchFamily="34" charset="0"/>
              <a:cs typeface="Arial" panose="020B0604020202020204" pitchFamily="34" charset="0"/>
            </a:endParaRPr>
          </a:p>
          <a:p>
            <a:pPr algn="ctr"/>
            <a:r>
              <a:rPr lang="it-IT" b="1" dirty="0">
                <a:latin typeface="Arial" panose="020B0604020202020204" pitchFamily="34" charset="0"/>
                <a:ea typeface="Calibri" panose="020F0502020204030204" pitchFamily="34" charset="0"/>
                <a:cs typeface="Arial" panose="020B0604020202020204" pitchFamily="34" charset="0"/>
              </a:rPr>
              <a:t>limbaj juridic excesiv.</a:t>
            </a:r>
            <a:endParaRPr lang="en-US"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5" name="Hexagon 24">
            <a:extLst>
              <a:ext uri="{FF2B5EF4-FFF2-40B4-BE49-F238E27FC236}">
                <a16:creationId xmlns:a16="http://schemas.microsoft.com/office/drawing/2014/main" id="{85E5EEFF-8ABB-49A9-AAC1-7D6825E7145B}"/>
              </a:ext>
            </a:extLst>
          </p:cNvPr>
          <p:cNvSpPr/>
          <p:nvPr/>
        </p:nvSpPr>
        <p:spPr>
          <a:xfrm>
            <a:off x="7701081" y="4440849"/>
            <a:ext cx="1938529" cy="169976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Family with boy">
            <a:extLst>
              <a:ext uri="{FF2B5EF4-FFF2-40B4-BE49-F238E27FC236}">
                <a16:creationId xmlns:a16="http://schemas.microsoft.com/office/drawing/2014/main" id="{61A14519-6231-420C-A4B3-B4C1F5A69F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01677" y="4572391"/>
            <a:ext cx="1367285" cy="1367285"/>
          </a:xfrm>
          <a:prstGeom prst="rect">
            <a:avLst/>
          </a:prstGeom>
        </p:spPr>
      </p:pic>
    </p:spTree>
    <p:extLst>
      <p:ext uri="{BB962C8B-B14F-4D97-AF65-F5344CB8AC3E}">
        <p14:creationId xmlns:p14="http://schemas.microsoft.com/office/powerpoint/2010/main" val="2628282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478DAC-157D-4AA6-8B88-879970E2CC36}"/>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
        <p:nvSpPr>
          <p:cNvPr id="5" name="Shape 1">
            <a:extLst>
              <a:ext uri="{FF2B5EF4-FFF2-40B4-BE49-F238E27FC236}">
                <a16:creationId xmlns:a16="http://schemas.microsoft.com/office/drawing/2014/main" id="{A1E0FD6D-D2F7-4F49-AEE6-F1E84AD9F414}"/>
              </a:ext>
            </a:extLst>
          </p:cNvPr>
          <p:cNvSpPr/>
          <p:nvPr/>
        </p:nvSpPr>
        <p:spPr>
          <a:xfrm>
            <a:off x="430631" y="1063194"/>
            <a:ext cx="13417868" cy="22860"/>
          </a:xfrm>
          <a:prstGeom prst="roundRect">
            <a:avLst>
              <a:gd name="adj" fmla="val 318308"/>
            </a:avLst>
          </a:prstGeom>
          <a:solidFill>
            <a:schemeClr val="accent4"/>
          </a:solidFill>
          <a:ln>
            <a:solidFill>
              <a:schemeClr val="accent4"/>
            </a:solidFill>
          </a:ln>
        </p:spPr>
      </p:sp>
      <p:sp>
        <p:nvSpPr>
          <p:cNvPr id="6" name="Rectangle 5">
            <a:extLst>
              <a:ext uri="{FF2B5EF4-FFF2-40B4-BE49-F238E27FC236}">
                <a16:creationId xmlns:a16="http://schemas.microsoft.com/office/drawing/2014/main" id="{F3E2CDA5-F0A8-42EE-9448-520ED369C78F}"/>
              </a:ext>
            </a:extLst>
          </p:cNvPr>
          <p:cNvSpPr/>
          <p:nvPr/>
        </p:nvSpPr>
        <p:spPr>
          <a:xfrm>
            <a:off x="348843" y="445138"/>
            <a:ext cx="14206263" cy="584775"/>
          </a:xfrm>
          <a:prstGeom prst="rect">
            <a:avLst/>
          </a:prstGeom>
        </p:spPr>
        <p:txBody>
          <a:bodyPr wrap="square">
            <a:spAutoFit/>
          </a:bodyPr>
          <a:lstStyle/>
          <a:p>
            <a:r>
              <a:rPr lang="nb-NO" sz="3200" b="1" dirty="0">
                <a:latin typeface="Arial" panose="020B0604020202020204" pitchFamily="34" charset="0"/>
                <a:cs typeface="Arial" panose="020B0604020202020204" pitchFamily="34" charset="0"/>
              </a:rPr>
              <a:t>Drepturi noi introduse de GDPR</a:t>
            </a:r>
            <a:endParaRPr lang="ro-RO"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2DC2213-7FD0-4615-933F-24ADDA0D726A}"/>
              </a:ext>
            </a:extLst>
          </p:cNvPr>
          <p:cNvSpPr/>
          <p:nvPr/>
        </p:nvSpPr>
        <p:spPr>
          <a:xfrm>
            <a:off x="2171792" y="1230495"/>
            <a:ext cx="11163208" cy="3813945"/>
          </a:xfrm>
          <a:prstGeom prst="rect">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7ADEBC3-5771-41A6-A6FD-23CBAD428524}"/>
              </a:ext>
            </a:extLst>
          </p:cNvPr>
          <p:cNvSpPr/>
          <p:nvPr/>
        </p:nvSpPr>
        <p:spPr>
          <a:xfrm>
            <a:off x="983073" y="1335936"/>
            <a:ext cx="1676400" cy="1607820"/>
          </a:xfrm>
          <a:prstGeom prst="ellipse">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26F576A-9616-4087-9C5B-43E990D3791B}"/>
              </a:ext>
            </a:extLst>
          </p:cNvPr>
          <p:cNvSpPr txBox="1"/>
          <p:nvPr/>
        </p:nvSpPr>
        <p:spPr>
          <a:xfrm>
            <a:off x="1453478" y="1395306"/>
            <a:ext cx="680484" cy="1446550"/>
          </a:xfrm>
          <a:prstGeom prst="rect">
            <a:avLst/>
          </a:prstGeom>
          <a:noFill/>
        </p:spPr>
        <p:txBody>
          <a:bodyPr wrap="square" rtlCol="0">
            <a:spAutoFit/>
          </a:bodyPr>
          <a:lstStyle/>
          <a:p>
            <a:r>
              <a:rPr lang="ro-MD" sz="8800" b="1" dirty="0">
                <a:latin typeface="Arial" panose="020B0604020202020204" pitchFamily="34" charset="0"/>
                <a:cs typeface="Arial" panose="020B0604020202020204" pitchFamily="34" charset="0"/>
              </a:rPr>
              <a:t>3</a:t>
            </a:r>
            <a:endParaRPr lang="en-US" sz="88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38D3CAE-AD88-40BA-BCB0-DDC49D5BAB8C}"/>
              </a:ext>
            </a:extLst>
          </p:cNvPr>
          <p:cNvSpPr/>
          <p:nvPr/>
        </p:nvSpPr>
        <p:spPr>
          <a:xfrm>
            <a:off x="2456297" y="1259371"/>
            <a:ext cx="10451983" cy="830997"/>
          </a:xfrm>
          <a:prstGeom prst="rect">
            <a:avLst/>
          </a:prstGeom>
        </p:spPr>
        <p:txBody>
          <a:bodyPr wrap="square">
            <a:spAutoFit/>
          </a:bodyPr>
          <a:lstStyle/>
          <a:p>
            <a:pPr marL="350838" indent="-350838"/>
            <a:r>
              <a:rPr lang="it-IT" sz="2400" b="1" dirty="0">
                <a:latin typeface="Arial" panose="020B0604020202020204" pitchFamily="34" charset="0"/>
                <a:ea typeface="Calibri" panose="020F0502020204030204" pitchFamily="34" charset="0"/>
                <a:cs typeface="Arial" panose="020B0604020202020204" pitchFamily="34" charset="0"/>
              </a:rPr>
              <a:t>Persoana fizică are dreptul să ceară ștergerea datelor personale fără întârziere</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2B37D84-33A4-490F-A435-93ED63DAEFA6}"/>
              </a:ext>
            </a:extLst>
          </p:cNvPr>
          <p:cNvSpPr/>
          <p:nvPr/>
        </p:nvSpPr>
        <p:spPr>
          <a:xfrm>
            <a:off x="2786705" y="1996782"/>
            <a:ext cx="10298699" cy="3046988"/>
          </a:xfrm>
          <a:prstGeom prst="rect">
            <a:avLst/>
          </a:prstGeom>
        </p:spPr>
        <p:txBody>
          <a:bodyPr wrap="square">
            <a:spAutoFit/>
          </a:bodyPr>
          <a:lstStyle/>
          <a:p>
            <a:r>
              <a:rPr lang="it-IT" sz="2400" dirty="0">
                <a:latin typeface="Arial" panose="020B0604020202020204" pitchFamily="34" charset="0"/>
                <a:ea typeface="Calibri" panose="020F0502020204030204" pitchFamily="34" charset="0"/>
                <a:cs typeface="Arial" panose="020B0604020202020204" pitchFamily="34" charset="0"/>
              </a:rPr>
              <a:t>Operatorul este obligat să șteargă datele fără întârzieri nejustificate, atunci când:</a:t>
            </a:r>
          </a:p>
          <a:p>
            <a:r>
              <a:rPr lang="it-IT" sz="2400" dirty="0">
                <a:latin typeface="Arial" panose="020B0604020202020204" pitchFamily="34" charset="0"/>
                <a:ea typeface="Calibri" panose="020F0502020204030204" pitchFamily="34" charset="0"/>
                <a:cs typeface="Arial" panose="020B0604020202020204" pitchFamily="34" charset="0"/>
              </a:rPr>
              <a:t>•	datele nu mai sunt necesare pentru scopul inițial;</a:t>
            </a:r>
          </a:p>
          <a:p>
            <a:r>
              <a:rPr lang="it-IT" sz="2400" dirty="0">
                <a:latin typeface="Arial" panose="020B0604020202020204" pitchFamily="34" charset="0"/>
                <a:ea typeface="Calibri" panose="020F0502020204030204" pitchFamily="34" charset="0"/>
                <a:cs typeface="Arial" panose="020B0604020202020204" pitchFamily="34" charset="0"/>
              </a:rPr>
              <a:t>•	persoana și-a retras consimțământul și nu există alt temei;</a:t>
            </a:r>
          </a:p>
          <a:p>
            <a:r>
              <a:rPr lang="it-IT" sz="2400" dirty="0">
                <a:latin typeface="Arial" panose="020B0604020202020204" pitchFamily="34" charset="0"/>
                <a:ea typeface="Calibri" panose="020F0502020204030204" pitchFamily="34" charset="0"/>
                <a:cs typeface="Arial" panose="020B0604020202020204" pitchFamily="34" charset="0"/>
              </a:rPr>
              <a:t>•	persoana s-a opus prelucrării și nu există motive mai puternice;</a:t>
            </a:r>
          </a:p>
          <a:p>
            <a:r>
              <a:rPr lang="it-IT" sz="2400" dirty="0">
                <a:latin typeface="Arial" panose="020B0604020202020204" pitchFamily="34" charset="0"/>
                <a:ea typeface="Calibri" panose="020F0502020204030204" pitchFamily="34" charset="0"/>
                <a:cs typeface="Arial" panose="020B0604020202020204" pitchFamily="34" charset="0"/>
              </a:rPr>
              <a:t>•	datele au fost prelucrate ilegal;</a:t>
            </a:r>
          </a:p>
          <a:p>
            <a:r>
              <a:rPr lang="it-IT" sz="2400" dirty="0">
                <a:latin typeface="Arial" panose="020B0604020202020204" pitchFamily="34" charset="0"/>
                <a:ea typeface="Calibri" panose="020F0502020204030204" pitchFamily="34" charset="0"/>
                <a:cs typeface="Arial" panose="020B0604020202020204" pitchFamily="34" charset="0"/>
              </a:rPr>
              <a:t>•	ștergerea este necesară pentru a respecta o obligație legală;</a:t>
            </a:r>
          </a:p>
          <a:p>
            <a:r>
              <a:rPr lang="it-IT" sz="2400" dirty="0">
                <a:latin typeface="Arial" panose="020B0604020202020204" pitchFamily="34" charset="0"/>
                <a:ea typeface="Calibri" panose="020F0502020204030204" pitchFamily="34" charset="0"/>
                <a:cs typeface="Arial" panose="020B0604020202020204" pitchFamily="34" charset="0"/>
              </a:rPr>
              <a:t>•	datele au fost colectate de la minori, în contextul serviciilor online.</a:t>
            </a:r>
          </a:p>
        </p:txBody>
      </p:sp>
      <p:sp>
        <p:nvSpPr>
          <p:cNvPr id="12" name="Rectangle 11">
            <a:extLst>
              <a:ext uri="{FF2B5EF4-FFF2-40B4-BE49-F238E27FC236}">
                <a16:creationId xmlns:a16="http://schemas.microsoft.com/office/drawing/2014/main" id="{548D54F8-405A-411D-BE99-F7E491E96344}"/>
              </a:ext>
            </a:extLst>
          </p:cNvPr>
          <p:cNvSpPr/>
          <p:nvPr/>
        </p:nvSpPr>
        <p:spPr>
          <a:xfrm>
            <a:off x="2178527" y="5224793"/>
            <a:ext cx="11156473" cy="2430244"/>
          </a:xfrm>
          <a:prstGeom prst="rect">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797C76C-9EB9-41F8-A095-DF3FD1C66495}"/>
              </a:ext>
            </a:extLst>
          </p:cNvPr>
          <p:cNvSpPr/>
          <p:nvPr/>
        </p:nvSpPr>
        <p:spPr>
          <a:xfrm>
            <a:off x="919633" y="5299884"/>
            <a:ext cx="1676400" cy="1607820"/>
          </a:xfrm>
          <a:prstGeom prst="ellipse">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92290B7-EF65-4A77-8B1A-542C57A350A4}"/>
              </a:ext>
            </a:extLst>
          </p:cNvPr>
          <p:cNvSpPr txBox="1"/>
          <p:nvPr/>
        </p:nvSpPr>
        <p:spPr>
          <a:xfrm>
            <a:off x="1336298" y="5356517"/>
            <a:ext cx="680484" cy="1446550"/>
          </a:xfrm>
          <a:prstGeom prst="rect">
            <a:avLst/>
          </a:prstGeom>
          <a:noFill/>
        </p:spPr>
        <p:txBody>
          <a:bodyPr wrap="square" rtlCol="0">
            <a:spAutoFit/>
          </a:bodyPr>
          <a:lstStyle/>
          <a:p>
            <a:r>
              <a:rPr lang="ro-MD" sz="8800" b="1" dirty="0">
                <a:latin typeface="Arial" panose="020B0604020202020204" pitchFamily="34" charset="0"/>
                <a:cs typeface="Arial" panose="020B0604020202020204" pitchFamily="34" charset="0"/>
              </a:rPr>
              <a:t>4</a:t>
            </a:r>
            <a:endParaRPr lang="en-US" sz="8800"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AC45FA0-336D-47D5-98C8-25CA9554F6FF}"/>
              </a:ext>
            </a:extLst>
          </p:cNvPr>
          <p:cNvSpPr/>
          <p:nvPr/>
        </p:nvSpPr>
        <p:spPr>
          <a:xfrm>
            <a:off x="2502017" y="5248795"/>
            <a:ext cx="10618121" cy="830997"/>
          </a:xfrm>
          <a:prstGeom prst="rect">
            <a:avLst/>
          </a:prstGeom>
        </p:spPr>
        <p:txBody>
          <a:bodyPr wrap="square">
            <a:spAutoFit/>
          </a:bodyPr>
          <a:lstStyle/>
          <a:p>
            <a:pPr marL="288925" indent="-288925"/>
            <a:r>
              <a:rPr lang="it-IT" sz="2400" b="1" dirty="0">
                <a:latin typeface="Arial" panose="020B0604020202020204" pitchFamily="34" charset="0"/>
                <a:ea typeface="Calibri" panose="020F0502020204030204" pitchFamily="34" charset="0"/>
                <a:cs typeface="Arial" panose="020B0604020202020204" pitchFamily="34" charset="0"/>
              </a:rPr>
              <a:t>Dacă datele au fost făcute publice, operatorul trebuie să ajute la </a:t>
            </a:r>
            <a:r>
              <a:rPr lang="ro-MD" sz="2400" b="1" dirty="0">
                <a:latin typeface="Arial" panose="020B0604020202020204" pitchFamily="34" charset="0"/>
                <a:ea typeface="Calibri" panose="020F0502020204030204" pitchFamily="34" charset="0"/>
                <a:cs typeface="Arial" panose="020B0604020202020204" pitchFamily="34" charset="0"/>
              </a:rPr>
              <a:t>      </a:t>
            </a:r>
            <a:r>
              <a:rPr lang="it-IT" sz="2400" b="1" dirty="0">
                <a:latin typeface="Arial" panose="020B0604020202020204" pitchFamily="34" charset="0"/>
                <a:ea typeface="Calibri" panose="020F0502020204030204" pitchFamily="34" charset="0"/>
                <a:cs typeface="Arial" panose="020B0604020202020204" pitchFamily="34" charset="0"/>
              </a:rPr>
              <a:t>eliminarea lor</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B6CB95F-D6E6-4712-80C7-B3EF27B8948C}"/>
              </a:ext>
            </a:extLst>
          </p:cNvPr>
          <p:cNvSpPr/>
          <p:nvPr/>
        </p:nvSpPr>
        <p:spPr>
          <a:xfrm>
            <a:off x="2782454" y="6070166"/>
            <a:ext cx="10499429" cy="1569660"/>
          </a:xfrm>
          <a:prstGeom prst="rect">
            <a:avLst/>
          </a:prstGeom>
        </p:spPr>
        <p:txBody>
          <a:bodyPr wrap="square">
            <a:spAutoFit/>
          </a:bodyPr>
          <a:lstStyle/>
          <a:p>
            <a:r>
              <a:rPr lang="it-IT" sz="2400" dirty="0">
                <a:latin typeface="Arial" panose="020B0604020202020204" pitchFamily="34" charset="0"/>
                <a:ea typeface="Calibri" panose="020F0502020204030204" pitchFamily="34" charset="0"/>
                <a:cs typeface="Arial" panose="020B0604020202020204" pitchFamily="34" charset="0"/>
              </a:rPr>
              <a:t>Dacă </a:t>
            </a:r>
            <a:r>
              <a:rPr lang="ro-RO" sz="2400" dirty="0">
                <a:latin typeface="Arial" panose="020B0604020202020204" pitchFamily="34" charset="0"/>
                <a:ea typeface="Calibri" panose="020F0502020204030204" pitchFamily="34" charset="0"/>
                <a:cs typeface="Arial" panose="020B0604020202020204" pitchFamily="34" charset="0"/>
              </a:rPr>
              <a:t>operatorul</a:t>
            </a:r>
            <a:r>
              <a:rPr lang="it-IT" sz="2400" dirty="0">
                <a:latin typeface="Arial" panose="020B0604020202020204" pitchFamily="34" charset="0"/>
                <a:ea typeface="Calibri" panose="020F0502020204030204" pitchFamily="34" charset="0"/>
                <a:cs typeface="Arial" panose="020B0604020202020204" pitchFamily="34" charset="0"/>
              </a:rPr>
              <a:t> a făcut datele publice (ex: pe site, rețele sociale), ea trebuie să ia măsuri rezonabile pentru a informa și alți operatori (ex: motoare de căutare, parteneri) că persoana solicită ștergerea acelor date sau a copiilor/reproducerilor lor.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16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exagon 16">
            <a:extLst>
              <a:ext uri="{FF2B5EF4-FFF2-40B4-BE49-F238E27FC236}">
                <a16:creationId xmlns:a16="http://schemas.microsoft.com/office/drawing/2014/main" id="{8521655F-5B01-4AA7-96EC-918AFF1E1389}"/>
              </a:ext>
            </a:extLst>
          </p:cNvPr>
          <p:cNvSpPr/>
          <p:nvPr/>
        </p:nvSpPr>
        <p:spPr>
          <a:xfrm>
            <a:off x="63797" y="2933283"/>
            <a:ext cx="5338453" cy="4801314"/>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Hexagon 38">
            <a:extLst>
              <a:ext uri="{FF2B5EF4-FFF2-40B4-BE49-F238E27FC236}">
                <a16:creationId xmlns:a16="http://schemas.microsoft.com/office/drawing/2014/main" id="{C86BD845-C28A-41ED-8CE9-27338DCC16CB}"/>
              </a:ext>
            </a:extLst>
          </p:cNvPr>
          <p:cNvSpPr/>
          <p:nvPr/>
        </p:nvSpPr>
        <p:spPr>
          <a:xfrm>
            <a:off x="392155" y="2157815"/>
            <a:ext cx="1274161" cy="117097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4264052B-966F-4BB3-96B7-423E06F6A6C1}"/>
              </a:ext>
            </a:extLst>
          </p:cNvPr>
          <p:cNvSpPr/>
          <p:nvPr/>
        </p:nvSpPr>
        <p:spPr>
          <a:xfrm>
            <a:off x="4663679" y="962750"/>
            <a:ext cx="4994317" cy="4160340"/>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970BCA2-57B8-4EF0-BC3D-6932A3C0D8B6}"/>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
        <p:nvSpPr>
          <p:cNvPr id="3" name="Rectangle 2">
            <a:extLst>
              <a:ext uri="{FF2B5EF4-FFF2-40B4-BE49-F238E27FC236}">
                <a16:creationId xmlns:a16="http://schemas.microsoft.com/office/drawing/2014/main" id="{3600B94F-8239-4E28-B465-3FF683DB329B}"/>
              </a:ext>
            </a:extLst>
          </p:cNvPr>
          <p:cNvSpPr/>
          <p:nvPr/>
        </p:nvSpPr>
        <p:spPr>
          <a:xfrm>
            <a:off x="562723" y="327635"/>
            <a:ext cx="13285776" cy="646331"/>
          </a:xfrm>
          <a:prstGeom prst="rect">
            <a:avLst/>
          </a:prstGeom>
        </p:spPr>
        <p:txBody>
          <a:bodyPr wrap="square">
            <a:spAutoFit/>
          </a:bodyPr>
          <a:lstStyle/>
          <a:p>
            <a:pPr marL="1660525" indent="-1660525"/>
            <a:r>
              <a:rPr lang="it-IT" b="1" u="sng" dirty="0">
                <a:solidFill>
                  <a:schemeClr val="accent4"/>
                </a:solidFill>
                <a:latin typeface="Arial" panose="020B0604020202020204" pitchFamily="34" charset="0"/>
                <a:ea typeface="Calibri" panose="020F0502020204030204" pitchFamily="34" charset="0"/>
                <a:cs typeface="Arial" panose="020B0604020202020204" pitchFamily="34" charset="0"/>
              </a:rPr>
              <a:t>Recomandare</a:t>
            </a:r>
            <a:r>
              <a:rPr lang="it-IT" b="1" dirty="0">
                <a:solidFill>
                  <a:schemeClr val="accent4"/>
                </a:solidFill>
                <a:latin typeface="Arial" panose="020B0604020202020204" pitchFamily="34" charset="0"/>
                <a:ea typeface="Calibri" panose="020F0502020204030204" pitchFamily="34" charset="0"/>
                <a:cs typeface="Arial" panose="020B0604020202020204" pitchFamily="34" charset="0"/>
              </a:rPr>
              <a:t>: </a:t>
            </a:r>
            <a:r>
              <a:rPr lang="it-IT" b="1" dirty="0">
                <a:latin typeface="Arial" panose="020B0604020202020204" pitchFamily="34" charset="0"/>
                <a:ea typeface="Calibri" panose="020F0502020204030204" pitchFamily="34" charset="0"/>
                <a:cs typeface="Arial" panose="020B0604020202020204" pitchFamily="34" charset="0"/>
              </a:rPr>
              <a:t>Aveți un proces intern clar pentru solicitările de ștergere și asigurați-vă că datele nu rămân în sisteme </a:t>
            </a:r>
            <a:endParaRPr lang="ro-MD" b="1" dirty="0">
              <a:latin typeface="Arial" panose="020B0604020202020204" pitchFamily="34" charset="0"/>
              <a:ea typeface="Calibri" panose="020F0502020204030204" pitchFamily="34" charset="0"/>
              <a:cs typeface="Arial" panose="020B0604020202020204" pitchFamily="34" charset="0"/>
            </a:endParaRPr>
          </a:p>
          <a:p>
            <a:pPr marL="1660525"/>
            <a:r>
              <a:rPr lang="it-IT" b="1" dirty="0">
                <a:latin typeface="Arial" panose="020B0604020202020204" pitchFamily="34" charset="0"/>
                <a:ea typeface="Calibri" panose="020F0502020204030204" pitchFamily="34" charset="0"/>
                <a:cs typeface="Arial" panose="020B0604020202020204" pitchFamily="34" charset="0"/>
              </a:rPr>
              <a:t>de backup, newslettere sau în platformele terților fără control.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0937F850-56BB-4D94-86C7-17222CD10010}"/>
              </a:ext>
            </a:extLst>
          </p:cNvPr>
          <p:cNvSpPr/>
          <p:nvPr/>
        </p:nvSpPr>
        <p:spPr>
          <a:xfrm>
            <a:off x="461548" y="3129642"/>
            <a:ext cx="4565716" cy="4578176"/>
          </a:xfrm>
          <a:prstGeom prst="rect">
            <a:avLst/>
          </a:prstGeom>
        </p:spPr>
        <p:txBody>
          <a:bodyPr wrap="square">
            <a:spAutoFit/>
          </a:bodyPr>
          <a:lstStyle/>
          <a:p>
            <a:pPr algn="ctr"/>
            <a:r>
              <a:rPr lang="ro-RO" dirty="0">
                <a:latin typeface="Arial" panose="020B0604020202020204" pitchFamily="34" charset="0"/>
                <a:cs typeface="Arial" panose="020B0604020202020204" pitchFamily="34" charset="0"/>
              </a:rPr>
              <a:t>Client care își retrage </a:t>
            </a:r>
          </a:p>
          <a:p>
            <a:pPr algn="ctr"/>
            <a:r>
              <a:rPr lang="ro-RO" dirty="0">
                <a:latin typeface="Arial" panose="020B0604020202020204" pitchFamily="34" charset="0"/>
                <a:cs typeface="Arial" panose="020B0604020202020204" pitchFamily="34" charset="0"/>
              </a:rPr>
              <a:t>consimțământul pentru newsletter</a:t>
            </a:r>
          </a:p>
          <a:p>
            <a:pPr algn="ctr"/>
            <a:endParaRPr lang="en-US" sz="1050" dirty="0">
              <a:latin typeface="Arial" panose="020B0604020202020204" pitchFamily="34" charset="0"/>
              <a:cs typeface="Arial" panose="020B0604020202020204" pitchFamily="34" charset="0"/>
            </a:endParaRPr>
          </a:p>
          <a:p>
            <a:pPr algn="ctr"/>
            <a:r>
              <a:rPr lang="ro-RO" dirty="0">
                <a:latin typeface="Arial" panose="020B0604020202020204" pitchFamily="34" charset="0"/>
                <a:cs typeface="Arial" panose="020B0604020202020204" pitchFamily="34" charset="0"/>
              </a:rPr>
              <a:t>Un client s-a abonat la </a:t>
            </a:r>
            <a:r>
              <a:rPr lang="ro-RO" dirty="0" err="1">
                <a:latin typeface="Arial" panose="020B0604020202020204" pitchFamily="34" charset="0"/>
                <a:cs typeface="Arial" panose="020B0604020202020204" pitchFamily="34" charset="0"/>
              </a:rPr>
              <a:t>newsletterul</a:t>
            </a:r>
            <a:r>
              <a:rPr lang="ro-RO" dirty="0">
                <a:latin typeface="Arial" panose="020B0604020202020204" pitchFamily="34" charset="0"/>
                <a:cs typeface="Arial" panose="020B0604020202020204" pitchFamily="34" charset="0"/>
              </a:rPr>
              <a:t> </a:t>
            </a:r>
          </a:p>
          <a:p>
            <a:pPr algn="ctr"/>
            <a:r>
              <a:rPr lang="ro-RO" dirty="0">
                <a:latin typeface="Arial" panose="020B0604020202020204" pitchFamily="34" charset="0"/>
                <a:cs typeface="Arial" panose="020B0604020202020204" pitchFamily="34" charset="0"/>
              </a:rPr>
              <a:t>unui magazin online, dar mai târziu cere ștergerea completă a datelor</a:t>
            </a:r>
          </a:p>
          <a:p>
            <a:pPr algn="ctr"/>
            <a:r>
              <a:rPr lang="ro-RO" dirty="0">
                <a:latin typeface="Arial" panose="020B0604020202020204" pitchFamily="34" charset="0"/>
                <a:cs typeface="Arial" panose="020B0604020202020204" pitchFamily="34" charset="0"/>
              </a:rPr>
              <a:t> sale din baza de date.</a:t>
            </a:r>
          </a:p>
          <a:p>
            <a:pPr algn="ctr"/>
            <a:endParaRPr lang="en-US" sz="1100" dirty="0">
              <a:latin typeface="Arial" panose="020B0604020202020204" pitchFamily="34" charset="0"/>
              <a:cs typeface="Arial" panose="020B0604020202020204" pitchFamily="34" charset="0"/>
            </a:endParaRPr>
          </a:p>
          <a:p>
            <a:pPr algn="ctr"/>
            <a:r>
              <a:rPr lang="ro-RO" dirty="0">
                <a:latin typeface="Arial" panose="020B0604020202020204" pitchFamily="34" charset="0"/>
                <a:cs typeface="Arial" panose="020B0604020202020204" pitchFamily="34" charset="0"/>
              </a:rPr>
              <a:t>Pentru că temeiul prelucrării a fost consimțământul, iar acesta a fost retras, firma trebuie să șteargă toate datele asociate (e-mail, nume, istoricul </a:t>
            </a:r>
          </a:p>
          <a:p>
            <a:pPr algn="ctr"/>
            <a:r>
              <a:rPr lang="ro-RO" dirty="0">
                <a:latin typeface="Arial" panose="020B0604020202020204" pitchFamily="34" charset="0"/>
                <a:cs typeface="Arial" panose="020B0604020202020204" pitchFamily="34" charset="0"/>
              </a:rPr>
              <a:t>comunicării) fără întârziere.</a:t>
            </a:r>
          </a:p>
          <a:p>
            <a:pPr algn="ctr"/>
            <a:br>
              <a:rPr lang="ro-RO" dirty="0">
                <a:latin typeface="Arial" panose="020B0604020202020204" pitchFamily="34" charset="0"/>
                <a:cs typeface="Arial" panose="020B0604020202020204" pitchFamily="34" charset="0"/>
              </a:rPr>
            </a:br>
            <a:r>
              <a:rPr lang="it-IT" dirty="0">
                <a:latin typeface="Arial" panose="020B0604020202020204" pitchFamily="34" charset="0"/>
                <a:cs typeface="Arial" panose="020B0604020202020204" pitchFamily="34" charset="0"/>
              </a:rPr>
              <a:t>Prelucrarea trebuie oprită, iar </a:t>
            </a:r>
            <a:endParaRPr lang="ro-MD" dirty="0">
              <a:latin typeface="Arial" panose="020B0604020202020204" pitchFamily="34" charset="0"/>
              <a:cs typeface="Arial" panose="020B0604020202020204" pitchFamily="34" charset="0"/>
            </a:endParaRPr>
          </a:p>
          <a:p>
            <a:pPr algn="ctr"/>
            <a:r>
              <a:rPr lang="it-IT" dirty="0">
                <a:latin typeface="Arial" panose="020B0604020202020204" pitchFamily="34" charset="0"/>
                <a:cs typeface="Arial" panose="020B0604020202020204" pitchFamily="34" charset="0"/>
              </a:rPr>
              <a:t>datele eliminate din sistemul de</a:t>
            </a:r>
            <a:endParaRPr lang="ro-MD" dirty="0">
              <a:latin typeface="Arial" panose="020B0604020202020204" pitchFamily="34" charset="0"/>
              <a:cs typeface="Arial" panose="020B0604020202020204" pitchFamily="34" charset="0"/>
            </a:endParaRPr>
          </a:p>
          <a:p>
            <a:pPr algn="ctr"/>
            <a:r>
              <a:rPr lang="it-IT" dirty="0">
                <a:latin typeface="Arial" panose="020B0604020202020204" pitchFamily="34" charset="0"/>
                <a:cs typeface="Arial" panose="020B0604020202020204" pitchFamily="34" charset="0"/>
              </a:rPr>
              <a:t> e-mail marketing și din CRM.</a:t>
            </a:r>
            <a:endParaRPr lang="en-US" sz="2000" dirty="0">
              <a:latin typeface="Arial" panose="020B0604020202020204" pitchFamily="34" charset="0"/>
              <a:cs typeface="Arial" panose="020B0604020202020204" pitchFamily="34" charset="0"/>
            </a:endParaRPr>
          </a:p>
        </p:txBody>
      </p:sp>
      <p:sp>
        <p:nvSpPr>
          <p:cNvPr id="22" name="Hexagon 21">
            <a:extLst>
              <a:ext uri="{FF2B5EF4-FFF2-40B4-BE49-F238E27FC236}">
                <a16:creationId xmlns:a16="http://schemas.microsoft.com/office/drawing/2014/main" id="{A990BC6C-C95B-4E71-9AB7-0DD339BE962A}"/>
              </a:ext>
            </a:extLst>
          </p:cNvPr>
          <p:cNvSpPr/>
          <p:nvPr/>
        </p:nvSpPr>
        <p:spPr>
          <a:xfrm>
            <a:off x="8857560" y="3183876"/>
            <a:ext cx="5640636" cy="4718090"/>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a:extLst>
              <a:ext uri="{FF2B5EF4-FFF2-40B4-BE49-F238E27FC236}">
                <a16:creationId xmlns:a16="http://schemas.microsoft.com/office/drawing/2014/main" id="{A8E6C6F0-DF7C-4067-8C7B-F424306AAAF6}"/>
              </a:ext>
            </a:extLst>
          </p:cNvPr>
          <p:cNvSpPr/>
          <p:nvPr/>
        </p:nvSpPr>
        <p:spPr>
          <a:xfrm>
            <a:off x="9228152" y="1958671"/>
            <a:ext cx="1274161" cy="117097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descr="Newspaper">
            <a:extLst>
              <a:ext uri="{FF2B5EF4-FFF2-40B4-BE49-F238E27FC236}">
                <a16:creationId xmlns:a16="http://schemas.microsoft.com/office/drawing/2014/main" id="{9A28BDE4-2044-4A3B-ABDD-702DD1FA63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4463" y="2194568"/>
            <a:ext cx="1094680" cy="1094680"/>
          </a:xfrm>
          <a:prstGeom prst="rect">
            <a:avLst/>
          </a:prstGeom>
        </p:spPr>
      </p:pic>
      <p:sp>
        <p:nvSpPr>
          <p:cNvPr id="33" name="Rectangle 32">
            <a:extLst>
              <a:ext uri="{FF2B5EF4-FFF2-40B4-BE49-F238E27FC236}">
                <a16:creationId xmlns:a16="http://schemas.microsoft.com/office/drawing/2014/main" id="{03A006C8-A357-484A-8740-0F325A11AF8A}"/>
              </a:ext>
            </a:extLst>
          </p:cNvPr>
          <p:cNvSpPr/>
          <p:nvPr/>
        </p:nvSpPr>
        <p:spPr>
          <a:xfrm>
            <a:off x="5198797" y="1167985"/>
            <a:ext cx="4013628" cy="3877985"/>
          </a:xfrm>
          <a:prstGeom prst="rect">
            <a:avLst/>
          </a:prstGeom>
        </p:spPr>
        <p:txBody>
          <a:bodyPr wrap="square">
            <a:spAutoFit/>
          </a:bodyPr>
          <a:lstStyle/>
          <a:p>
            <a:pPr algn="ctr"/>
            <a:r>
              <a:rPr lang="it-IT" dirty="0">
                <a:latin typeface="Arial" panose="020B0604020202020204" pitchFamily="34" charset="0"/>
                <a:ea typeface="Calibri" panose="020F0502020204030204" pitchFamily="34" charset="0"/>
                <a:cs typeface="Arial" panose="020B0604020202020204" pitchFamily="34" charset="0"/>
              </a:rPr>
              <a:t>După încetarea colaborării, un</a:t>
            </a:r>
            <a:endParaRPr lang="ro-MD" dirty="0">
              <a:latin typeface="Arial" panose="020B0604020202020204" pitchFamily="34" charset="0"/>
              <a:ea typeface="Calibri" panose="020F0502020204030204" pitchFamily="34" charset="0"/>
              <a:cs typeface="Arial" panose="020B0604020202020204" pitchFamily="34" charset="0"/>
            </a:endParaRPr>
          </a:p>
          <a:p>
            <a:pPr algn="ctr"/>
            <a:r>
              <a:rPr lang="it-IT" dirty="0">
                <a:latin typeface="Arial" panose="020B0604020202020204" pitchFamily="34" charset="0"/>
                <a:ea typeface="Calibri" panose="020F0502020204030204" pitchFamily="34" charset="0"/>
                <a:cs typeface="Arial" panose="020B0604020202020204" pitchFamily="34" charset="0"/>
              </a:rPr>
              <a:t> fost angajat solicită ștergerea profilului său și a fotografiei de pe pagina „Echipa noastră” a companiei.</a:t>
            </a:r>
            <a:endParaRPr lang="ro-MD" dirty="0">
              <a:latin typeface="Arial" panose="020B0604020202020204" pitchFamily="34" charset="0"/>
              <a:ea typeface="Calibri" panose="020F0502020204030204" pitchFamily="34" charset="0"/>
              <a:cs typeface="Arial" panose="020B0604020202020204" pitchFamily="34" charset="0"/>
            </a:endParaRPr>
          </a:p>
          <a:p>
            <a:pPr algn="ctr"/>
            <a:endParaRPr lang="en-US" sz="1200" dirty="0">
              <a:latin typeface="Arial" panose="020B0604020202020204" pitchFamily="34" charset="0"/>
              <a:ea typeface="Calibri" panose="020F0502020204030204" pitchFamily="34" charset="0"/>
              <a:cs typeface="Arial" panose="020B0604020202020204" pitchFamily="34" charset="0"/>
            </a:endParaRPr>
          </a:p>
          <a:p>
            <a:pPr algn="ctr"/>
            <a:r>
              <a:rPr lang="it-IT" dirty="0">
                <a:latin typeface="Arial" panose="020B0604020202020204" pitchFamily="34" charset="0"/>
                <a:ea typeface="Calibri" panose="020F0502020204030204" pitchFamily="34" charset="0"/>
                <a:cs typeface="Arial" panose="020B0604020202020204" pitchFamily="34" charset="0"/>
              </a:rPr>
              <a:t>Prezența sa pe site nu mai are justificare legală (nu mai reprezintă compania), iar solicitarea este validă.</a:t>
            </a:r>
            <a:endParaRPr lang="ro-MD" dirty="0">
              <a:latin typeface="Arial" panose="020B0604020202020204" pitchFamily="34" charset="0"/>
              <a:ea typeface="Calibri" panose="020F0502020204030204" pitchFamily="34" charset="0"/>
              <a:cs typeface="Arial" panose="020B0604020202020204" pitchFamily="34" charset="0"/>
            </a:endParaRPr>
          </a:p>
          <a:p>
            <a:pPr algn="ctr"/>
            <a:br>
              <a:rPr lang="it-IT" dirty="0">
                <a:latin typeface="Arial" panose="020B0604020202020204" pitchFamily="34" charset="0"/>
                <a:ea typeface="Calibri" panose="020F0502020204030204" pitchFamily="34" charset="0"/>
                <a:cs typeface="Arial" panose="020B0604020202020204" pitchFamily="34" charset="0"/>
              </a:rPr>
            </a:br>
            <a:r>
              <a:rPr lang="it-IT" dirty="0">
                <a:latin typeface="Arial" panose="020B0604020202020204" pitchFamily="34" charset="0"/>
                <a:ea typeface="Calibri" panose="020F0502020204030204" pitchFamily="34" charset="0"/>
                <a:cs typeface="Arial" panose="020B0604020202020204" pitchFamily="34" charset="0"/>
              </a:rPr>
              <a:t>Firma trebuie să șteargă datele publicate și să se asigure că imaginea nu este indexată pe </a:t>
            </a:r>
            <a:endParaRPr lang="ro-MD" dirty="0">
              <a:latin typeface="Arial" panose="020B0604020202020204" pitchFamily="34" charset="0"/>
              <a:ea typeface="Calibri" panose="020F0502020204030204" pitchFamily="34" charset="0"/>
              <a:cs typeface="Arial" panose="020B0604020202020204" pitchFamily="34" charset="0"/>
            </a:endParaRPr>
          </a:p>
          <a:p>
            <a:pPr algn="ctr"/>
            <a:r>
              <a:rPr lang="it-IT" dirty="0">
                <a:latin typeface="Arial" panose="020B0604020202020204" pitchFamily="34" charset="0"/>
                <a:ea typeface="Calibri" panose="020F0502020204030204" pitchFamily="34" charset="0"/>
                <a:cs typeface="Arial" panose="020B0604020202020204" pitchFamily="34" charset="0"/>
              </a:rPr>
              <a:t>Google sau stocată pe alte </a:t>
            </a:r>
            <a:endParaRPr lang="ro-MD" dirty="0">
              <a:latin typeface="Arial" panose="020B0604020202020204" pitchFamily="34" charset="0"/>
              <a:ea typeface="Calibri" panose="020F0502020204030204" pitchFamily="34" charset="0"/>
              <a:cs typeface="Arial" panose="020B0604020202020204" pitchFamily="34" charset="0"/>
            </a:endParaRPr>
          </a:p>
          <a:p>
            <a:pPr algn="ctr"/>
            <a:r>
              <a:rPr lang="it-IT" dirty="0">
                <a:latin typeface="Arial" panose="020B0604020202020204" pitchFamily="34" charset="0"/>
                <a:ea typeface="Calibri" panose="020F0502020204030204" pitchFamily="34" charset="0"/>
                <a:cs typeface="Arial" panose="020B0604020202020204" pitchFamily="34" charset="0"/>
              </a:rPr>
              <a:t>platforme (ex: pagini arhivate).</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pic>
        <p:nvPicPr>
          <p:cNvPr id="35" name="Graphic 34" descr="Office worker">
            <a:extLst>
              <a:ext uri="{FF2B5EF4-FFF2-40B4-BE49-F238E27FC236}">
                <a16:creationId xmlns:a16="http://schemas.microsoft.com/office/drawing/2014/main" id="{3392C9F3-9AAB-4052-A4FE-A752BEA0F0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95296" y="1880777"/>
            <a:ext cx="1170972" cy="1170972"/>
          </a:xfrm>
          <a:prstGeom prst="rect">
            <a:avLst/>
          </a:prstGeom>
        </p:spPr>
      </p:pic>
      <p:sp>
        <p:nvSpPr>
          <p:cNvPr id="36" name="Rectangle 35">
            <a:extLst>
              <a:ext uri="{FF2B5EF4-FFF2-40B4-BE49-F238E27FC236}">
                <a16:creationId xmlns:a16="http://schemas.microsoft.com/office/drawing/2014/main" id="{9BC353DE-B0AD-435E-9615-24A2641B1DA3}"/>
              </a:ext>
            </a:extLst>
          </p:cNvPr>
          <p:cNvSpPr/>
          <p:nvPr/>
        </p:nvSpPr>
        <p:spPr>
          <a:xfrm>
            <a:off x="9562612" y="3340024"/>
            <a:ext cx="4302675" cy="4524315"/>
          </a:xfrm>
          <a:prstGeom prst="rect">
            <a:avLst/>
          </a:prstGeom>
        </p:spPr>
        <p:txBody>
          <a:bodyPr wrap="square">
            <a:spAutoFit/>
          </a:bodyPr>
          <a:lstStyle/>
          <a:p>
            <a:pPr algn="ctr"/>
            <a:r>
              <a:rPr lang="it-IT" dirty="0">
                <a:latin typeface="Arial" panose="020B0604020202020204" pitchFamily="34" charset="0"/>
                <a:ea typeface="Calibri" panose="020F0502020204030204" pitchFamily="34" charset="0"/>
                <a:cs typeface="Arial" panose="020B0604020202020204" pitchFamily="34" charset="0"/>
              </a:rPr>
              <a:t>O companie postează pe site-ul </a:t>
            </a:r>
            <a:endParaRPr lang="ro-MD" dirty="0">
              <a:latin typeface="Arial" panose="020B0604020202020204" pitchFamily="34" charset="0"/>
              <a:ea typeface="Calibri" panose="020F0502020204030204" pitchFamily="34" charset="0"/>
              <a:cs typeface="Arial" panose="020B0604020202020204" pitchFamily="34" charset="0"/>
            </a:endParaRPr>
          </a:p>
          <a:p>
            <a:pPr algn="ctr"/>
            <a:r>
              <a:rPr lang="it-IT" dirty="0">
                <a:latin typeface="Arial" panose="020B0604020202020204" pitchFamily="34" charset="0"/>
                <a:ea typeface="Calibri" panose="020F0502020204030204" pitchFamily="34" charset="0"/>
                <a:cs typeface="Arial" panose="020B0604020202020204" pitchFamily="34" charset="0"/>
              </a:rPr>
              <a:t>său o recenzie pozitivă primită de </a:t>
            </a:r>
            <a:endParaRPr lang="ro-MD" dirty="0">
              <a:latin typeface="Arial" panose="020B0604020202020204" pitchFamily="34" charset="0"/>
              <a:ea typeface="Calibri" panose="020F0502020204030204" pitchFamily="34" charset="0"/>
              <a:cs typeface="Arial" panose="020B0604020202020204" pitchFamily="34" charset="0"/>
            </a:endParaRPr>
          </a:p>
          <a:p>
            <a:pPr algn="ctr"/>
            <a:r>
              <a:rPr lang="it-IT" dirty="0">
                <a:latin typeface="Arial" panose="020B0604020202020204" pitchFamily="34" charset="0"/>
                <a:ea typeface="Calibri" panose="020F0502020204030204" pitchFamily="34" charset="0"/>
                <a:cs typeface="Arial" panose="020B0604020202020204" pitchFamily="34" charset="0"/>
              </a:rPr>
              <a:t>la un client, incluzând numele complet </a:t>
            </a:r>
            <a:endParaRPr lang="ro-MD" dirty="0">
              <a:latin typeface="Arial" panose="020B0604020202020204" pitchFamily="34" charset="0"/>
              <a:ea typeface="Calibri" panose="020F0502020204030204" pitchFamily="34" charset="0"/>
              <a:cs typeface="Arial" panose="020B0604020202020204" pitchFamily="34" charset="0"/>
            </a:endParaRPr>
          </a:p>
          <a:p>
            <a:pPr algn="ctr"/>
            <a:r>
              <a:rPr lang="it-IT" dirty="0">
                <a:latin typeface="Arial" panose="020B0604020202020204" pitchFamily="34" charset="0"/>
                <a:ea typeface="Calibri" panose="020F0502020204030204" pitchFamily="34" charset="0"/>
                <a:cs typeface="Arial" panose="020B0604020202020204" pitchFamily="34" charset="0"/>
              </a:rPr>
              <a:t>și fotografia acestuia, cu acordul inițial al persoanei.</a:t>
            </a:r>
            <a:endParaRPr lang="en-US" sz="2000" dirty="0">
              <a:latin typeface="Arial" panose="020B0604020202020204" pitchFamily="34" charset="0"/>
              <a:ea typeface="Calibri" panose="020F0502020204030204" pitchFamily="34" charset="0"/>
              <a:cs typeface="Arial" panose="020B0604020202020204" pitchFamily="34" charset="0"/>
            </a:endParaRPr>
          </a:p>
          <a:p>
            <a:pPr algn="ctr"/>
            <a:r>
              <a:rPr lang="it-IT" dirty="0">
                <a:latin typeface="Arial" panose="020B0604020202020204" pitchFamily="34" charset="0"/>
                <a:ea typeface="Calibri" panose="020F0502020204030204" pitchFamily="34" charset="0"/>
                <a:cs typeface="Arial" panose="020B0604020202020204" pitchFamily="34" charset="0"/>
              </a:rPr>
              <a:t>La un moment dat, clientul solicită ștergerea completă a recenziei și a imaginii sale de pe site și din materialele promoționale.</a:t>
            </a:r>
            <a:br>
              <a:rPr lang="it-IT" dirty="0">
                <a:latin typeface="Arial" panose="020B0604020202020204" pitchFamily="34" charset="0"/>
                <a:ea typeface="Calibri" panose="020F0502020204030204" pitchFamily="34" charset="0"/>
                <a:cs typeface="Arial" panose="020B0604020202020204" pitchFamily="34" charset="0"/>
              </a:rPr>
            </a:br>
            <a:r>
              <a:rPr lang="it-IT" dirty="0">
                <a:latin typeface="Arial" panose="020B0604020202020204" pitchFamily="34" charset="0"/>
                <a:ea typeface="Calibri" panose="020F0502020204030204" pitchFamily="34" charset="0"/>
                <a:cs typeface="Arial" panose="020B0604020202020204" pitchFamily="34" charset="0"/>
              </a:rPr>
              <a:t>Deoarece consimțământul a fost retras, iar scopul poate fi atins și fără datele respective, firma are obligația să șteargă conținutul publicat și să informeze, </a:t>
            </a:r>
            <a:endParaRPr lang="ro-MD" dirty="0">
              <a:latin typeface="Arial" panose="020B0604020202020204" pitchFamily="34" charset="0"/>
              <a:ea typeface="Calibri" panose="020F0502020204030204" pitchFamily="34" charset="0"/>
              <a:cs typeface="Arial" panose="020B0604020202020204" pitchFamily="34" charset="0"/>
            </a:endParaRPr>
          </a:p>
          <a:p>
            <a:pPr algn="ctr"/>
            <a:r>
              <a:rPr lang="it-IT" dirty="0">
                <a:latin typeface="Arial" panose="020B0604020202020204" pitchFamily="34" charset="0"/>
                <a:ea typeface="Calibri" panose="020F0502020204030204" pitchFamily="34" charset="0"/>
                <a:cs typeface="Arial" panose="020B0604020202020204" pitchFamily="34" charset="0"/>
              </a:rPr>
              <a:t>dacă este cazul, și alte platforme </a:t>
            </a:r>
            <a:endParaRPr lang="ro-MD" dirty="0">
              <a:latin typeface="Arial" panose="020B0604020202020204" pitchFamily="34" charset="0"/>
              <a:ea typeface="Calibri" panose="020F0502020204030204" pitchFamily="34" charset="0"/>
              <a:cs typeface="Arial" panose="020B0604020202020204" pitchFamily="34" charset="0"/>
            </a:endParaRPr>
          </a:p>
          <a:p>
            <a:pPr algn="ctr"/>
            <a:r>
              <a:rPr lang="it-IT" dirty="0">
                <a:latin typeface="Arial" panose="020B0604020202020204" pitchFamily="34" charset="0"/>
                <a:ea typeface="Calibri" panose="020F0502020204030204" pitchFamily="34" charset="0"/>
                <a:cs typeface="Arial" panose="020B0604020202020204" pitchFamily="34" charset="0"/>
              </a:rPr>
              <a:t>unde a fost distribuit (ex: </a:t>
            </a:r>
            <a:endParaRPr lang="ro-MD" dirty="0">
              <a:latin typeface="Arial" panose="020B0604020202020204" pitchFamily="34" charset="0"/>
              <a:ea typeface="Calibri" panose="020F0502020204030204" pitchFamily="34" charset="0"/>
              <a:cs typeface="Arial" panose="020B0604020202020204" pitchFamily="34" charset="0"/>
            </a:endParaRPr>
          </a:p>
          <a:p>
            <a:pPr algn="ctr"/>
            <a:r>
              <a:rPr lang="it-IT" dirty="0">
                <a:latin typeface="Arial" panose="020B0604020202020204" pitchFamily="34" charset="0"/>
                <a:ea typeface="Calibri" panose="020F0502020204030204" pitchFamily="34" charset="0"/>
                <a:cs typeface="Arial" panose="020B0604020202020204" pitchFamily="34" charset="0"/>
              </a:rPr>
              <a:t>rețele sociale, broșuri digitale).</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0" name="Hexagon 39">
            <a:extLst>
              <a:ext uri="{FF2B5EF4-FFF2-40B4-BE49-F238E27FC236}">
                <a16:creationId xmlns:a16="http://schemas.microsoft.com/office/drawing/2014/main" id="{97713DE3-1865-4E79-8B66-359F2AAE5FB9}"/>
              </a:ext>
            </a:extLst>
          </p:cNvPr>
          <p:cNvSpPr/>
          <p:nvPr/>
        </p:nvSpPr>
        <p:spPr>
          <a:xfrm>
            <a:off x="8099401" y="5398011"/>
            <a:ext cx="1274161" cy="117097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Graphic 41" descr="Customer review">
            <a:extLst>
              <a:ext uri="{FF2B5EF4-FFF2-40B4-BE49-F238E27FC236}">
                <a16:creationId xmlns:a16="http://schemas.microsoft.com/office/drawing/2014/main" id="{AFC12F00-BB92-4CB8-AC16-83B20F44E7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39326" y="5493873"/>
            <a:ext cx="977807" cy="977807"/>
          </a:xfrm>
          <a:prstGeom prst="rect">
            <a:avLst/>
          </a:prstGeom>
        </p:spPr>
      </p:pic>
    </p:spTree>
    <p:extLst>
      <p:ext uri="{BB962C8B-B14F-4D97-AF65-F5344CB8AC3E}">
        <p14:creationId xmlns:p14="http://schemas.microsoft.com/office/powerpoint/2010/main" val="3007341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5B31C3-6C74-484A-A42B-5DEC2DC2B9AA}"/>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
        <p:nvSpPr>
          <p:cNvPr id="3" name="Rectangle 2">
            <a:extLst>
              <a:ext uri="{FF2B5EF4-FFF2-40B4-BE49-F238E27FC236}">
                <a16:creationId xmlns:a16="http://schemas.microsoft.com/office/drawing/2014/main" id="{933FE70A-08D6-447C-9875-05C6DDD3E465}"/>
              </a:ext>
            </a:extLst>
          </p:cNvPr>
          <p:cNvSpPr/>
          <p:nvPr/>
        </p:nvSpPr>
        <p:spPr>
          <a:xfrm>
            <a:off x="2171792" y="1550535"/>
            <a:ext cx="11163208" cy="3813945"/>
          </a:xfrm>
          <a:prstGeom prst="rect">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a:t>Prelucrarea datelor trebuie restricționată (adică blocată temporar, fără a fi ștearsă), în următoarele cazuri:</a:t>
            </a:r>
            <a:endParaRPr lang="en-US"/>
          </a:p>
        </p:txBody>
      </p:sp>
      <p:sp>
        <p:nvSpPr>
          <p:cNvPr id="4" name="Oval 3">
            <a:extLst>
              <a:ext uri="{FF2B5EF4-FFF2-40B4-BE49-F238E27FC236}">
                <a16:creationId xmlns:a16="http://schemas.microsoft.com/office/drawing/2014/main" id="{84EFE419-5DDD-43DE-89DD-37478C9511C7}"/>
              </a:ext>
            </a:extLst>
          </p:cNvPr>
          <p:cNvSpPr/>
          <p:nvPr/>
        </p:nvSpPr>
        <p:spPr>
          <a:xfrm>
            <a:off x="983073" y="1655976"/>
            <a:ext cx="1676400" cy="1607820"/>
          </a:xfrm>
          <a:prstGeom prst="ellipse">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B108257-EC0B-4045-9D7C-006A64E33380}"/>
              </a:ext>
            </a:extLst>
          </p:cNvPr>
          <p:cNvSpPr txBox="1"/>
          <p:nvPr/>
        </p:nvSpPr>
        <p:spPr>
          <a:xfrm>
            <a:off x="1453478" y="1715346"/>
            <a:ext cx="680484" cy="1446550"/>
          </a:xfrm>
          <a:prstGeom prst="rect">
            <a:avLst/>
          </a:prstGeom>
          <a:noFill/>
        </p:spPr>
        <p:txBody>
          <a:bodyPr wrap="square" rtlCol="0">
            <a:spAutoFit/>
          </a:bodyPr>
          <a:lstStyle/>
          <a:p>
            <a:r>
              <a:rPr lang="ro-MD" sz="8800" b="1" dirty="0">
                <a:latin typeface="Arial" panose="020B0604020202020204" pitchFamily="34" charset="0"/>
                <a:cs typeface="Arial" panose="020B0604020202020204" pitchFamily="34" charset="0"/>
              </a:rPr>
              <a:t>1</a:t>
            </a:r>
            <a:endParaRPr lang="en-US" sz="88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40DB88D-9B25-4C4A-BCE2-7B5B44F0B9A2}"/>
              </a:ext>
            </a:extLst>
          </p:cNvPr>
          <p:cNvSpPr/>
          <p:nvPr/>
        </p:nvSpPr>
        <p:spPr>
          <a:xfrm>
            <a:off x="2786705" y="2316822"/>
            <a:ext cx="10298699" cy="3046988"/>
          </a:xfrm>
          <a:prstGeom prst="rect">
            <a:avLst/>
          </a:prstGeom>
        </p:spPr>
        <p:txBody>
          <a:bodyPr wrap="square">
            <a:spAutoFit/>
          </a:bodyPr>
          <a:lstStyle/>
          <a:p>
            <a:pPr marL="350838" indent="-350838" defTabSz="350838"/>
            <a:r>
              <a:rPr lang="it-IT" sz="2400" dirty="0">
                <a:latin typeface="Arial" panose="020B0604020202020204" pitchFamily="34" charset="0"/>
                <a:ea typeface="Calibri" panose="020F0502020204030204" pitchFamily="34" charset="0"/>
                <a:cs typeface="Arial" panose="020B0604020202020204" pitchFamily="34" charset="0"/>
              </a:rPr>
              <a:t>•	când persoana contestă corectitudinea datelor – până ce operatorul le verifică;</a:t>
            </a:r>
            <a:endParaRPr lang="ro-MD" sz="2400" dirty="0">
              <a:latin typeface="Arial" panose="020B0604020202020204" pitchFamily="34" charset="0"/>
              <a:ea typeface="Calibri" panose="020F0502020204030204" pitchFamily="34" charset="0"/>
              <a:cs typeface="Arial" panose="020B0604020202020204" pitchFamily="34" charset="0"/>
            </a:endParaRPr>
          </a:p>
          <a:p>
            <a:pPr marL="350838" indent="-350838" defTabSz="350838">
              <a:buFont typeface="Arial" panose="020B0604020202020204" pitchFamily="34" charset="0"/>
              <a:buChar char="•"/>
            </a:pPr>
            <a:r>
              <a:rPr lang="it-IT" sz="2400" dirty="0">
                <a:latin typeface="Arial" panose="020B0604020202020204" pitchFamily="34" charset="0"/>
                <a:ea typeface="Calibri" panose="020F0502020204030204" pitchFamily="34" charset="0"/>
                <a:cs typeface="Arial" panose="020B0604020202020204" pitchFamily="34" charset="0"/>
              </a:rPr>
              <a:t>când prelucrarea este ilegală, dar persoana nu vrea ștergerea, ci doar oprirea utilizării;</a:t>
            </a:r>
            <a:endParaRPr lang="ro-MD" sz="2400" dirty="0">
              <a:latin typeface="Arial" panose="020B0604020202020204" pitchFamily="34" charset="0"/>
              <a:ea typeface="Calibri" panose="020F0502020204030204" pitchFamily="34" charset="0"/>
              <a:cs typeface="Arial" panose="020B0604020202020204" pitchFamily="34" charset="0"/>
            </a:endParaRPr>
          </a:p>
          <a:p>
            <a:pPr marL="350838" indent="-350838" defTabSz="350838">
              <a:buFont typeface="Arial" panose="020B0604020202020204" pitchFamily="34" charset="0"/>
              <a:buChar char="•"/>
            </a:pPr>
            <a:r>
              <a:rPr lang="it-IT" sz="2400" dirty="0">
                <a:latin typeface="Arial" panose="020B0604020202020204" pitchFamily="34" charset="0"/>
                <a:ea typeface="Calibri" panose="020F0502020204030204" pitchFamily="34" charset="0"/>
                <a:cs typeface="Arial" panose="020B0604020202020204" pitchFamily="34" charset="0"/>
              </a:rPr>
              <a:t>când datele nu mai sunt necesare pentru firmă, dar sunt solicitate de client pentru un proces sau o apărare juridică;</a:t>
            </a:r>
            <a:endParaRPr lang="ro-MD" sz="2400" dirty="0">
              <a:latin typeface="Arial" panose="020B0604020202020204" pitchFamily="34" charset="0"/>
              <a:ea typeface="Calibri" panose="020F0502020204030204" pitchFamily="34" charset="0"/>
              <a:cs typeface="Arial" panose="020B0604020202020204" pitchFamily="34" charset="0"/>
            </a:endParaRPr>
          </a:p>
          <a:p>
            <a:pPr marL="350838" indent="-350838" defTabSz="350838">
              <a:buFont typeface="Arial" panose="020B0604020202020204" pitchFamily="34" charset="0"/>
              <a:buChar char="•"/>
            </a:pPr>
            <a:r>
              <a:rPr lang="it-IT" sz="2400" dirty="0">
                <a:latin typeface="Arial" panose="020B0604020202020204" pitchFamily="34" charset="0"/>
                <a:ea typeface="Calibri" panose="020F0502020204030204" pitchFamily="34" charset="0"/>
                <a:cs typeface="Arial" panose="020B0604020202020204" pitchFamily="34" charset="0"/>
              </a:rPr>
              <a:t>când persoana s-a opus prelucrării, iar firma analizează dacă are sau nu un interes mai puternic care justifică continuarea.</a:t>
            </a:r>
          </a:p>
        </p:txBody>
      </p:sp>
      <p:sp>
        <p:nvSpPr>
          <p:cNvPr id="8" name="Rectangle 7">
            <a:extLst>
              <a:ext uri="{FF2B5EF4-FFF2-40B4-BE49-F238E27FC236}">
                <a16:creationId xmlns:a16="http://schemas.microsoft.com/office/drawing/2014/main" id="{66F9E0F5-C7E5-41C8-B39A-583698DCF17C}"/>
              </a:ext>
            </a:extLst>
          </p:cNvPr>
          <p:cNvSpPr/>
          <p:nvPr/>
        </p:nvSpPr>
        <p:spPr>
          <a:xfrm>
            <a:off x="1099235" y="723945"/>
            <a:ext cx="13590170" cy="461665"/>
          </a:xfrm>
          <a:prstGeom prst="rect">
            <a:avLst/>
          </a:prstGeom>
        </p:spPr>
        <p:txBody>
          <a:bodyPr wrap="square">
            <a:spAutoFit/>
          </a:bodyPr>
          <a:lstStyle/>
          <a:p>
            <a:pPr marL="350838" indent="-350838"/>
            <a:r>
              <a:rPr lang="it-IT" sz="2400" b="1" dirty="0">
                <a:latin typeface="Arial" panose="020B0604020202020204" pitchFamily="34" charset="0"/>
                <a:cs typeface="Arial" panose="020B0604020202020204" pitchFamily="34" charset="0"/>
              </a:rPr>
              <a:t>Dreptul la restricționarea prelucrării – când trebuie „pusă pe pauză” utilizarea datelor</a:t>
            </a:r>
            <a:endParaRPr lang="en-US" sz="3600"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47110DF-C161-4CAC-B23F-FC4DB4E53630}"/>
              </a:ext>
            </a:extLst>
          </p:cNvPr>
          <p:cNvSpPr/>
          <p:nvPr/>
        </p:nvSpPr>
        <p:spPr>
          <a:xfrm>
            <a:off x="2537109" y="1550535"/>
            <a:ext cx="10639813" cy="830997"/>
          </a:xfrm>
          <a:prstGeom prst="rect">
            <a:avLst/>
          </a:prstGeom>
        </p:spPr>
        <p:txBody>
          <a:bodyPr wrap="square">
            <a:spAutoFit/>
          </a:bodyPr>
          <a:lstStyle/>
          <a:p>
            <a:pPr marL="228600" indent="-228600"/>
            <a:r>
              <a:rPr lang="it-IT" sz="2400" dirty="0">
                <a:latin typeface="Arial" panose="020B0604020202020204" pitchFamily="34" charset="0"/>
                <a:ea typeface="Calibri" panose="020F0502020204030204" pitchFamily="34" charset="0"/>
                <a:cs typeface="Arial" panose="020B0604020202020204" pitchFamily="34" charset="0"/>
              </a:rPr>
              <a:t>Prelucrarea datelor trebuie restricționată (adică blocată temporar, fără a fi ștearsă), în următoarele cazuri:</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2889D9C-F68A-41FF-AB7F-9BD206E5E8E2}"/>
              </a:ext>
            </a:extLst>
          </p:cNvPr>
          <p:cNvSpPr/>
          <p:nvPr/>
        </p:nvSpPr>
        <p:spPr>
          <a:xfrm>
            <a:off x="2171792" y="5512937"/>
            <a:ext cx="11163208" cy="1611360"/>
          </a:xfrm>
          <a:prstGeom prst="rect">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a:t>Prelucrarea datelor trebuie restricționată (adică blocată temporar, fără a fi ștearsă), în următoarele cazuri:</a:t>
            </a:r>
            <a:endParaRPr lang="en-US"/>
          </a:p>
        </p:txBody>
      </p:sp>
      <p:sp>
        <p:nvSpPr>
          <p:cNvPr id="11" name="Oval 10">
            <a:extLst>
              <a:ext uri="{FF2B5EF4-FFF2-40B4-BE49-F238E27FC236}">
                <a16:creationId xmlns:a16="http://schemas.microsoft.com/office/drawing/2014/main" id="{842E9F0E-BA2F-477E-BE03-F2397B565DB3}"/>
              </a:ext>
            </a:extLst>
          </p:cNvPr>
          <p:cNvSpPr/>
          <p:nvPr/>
        </p:nvSpPr>
        <p:spPr>
          <a:xfrm>
            <a:off x="967833" y="5618376"/>
            <a:ext cx="1676400" cy="1607820"/>
          </a:xfrm>
          <a:prstGeom prst="ellipse">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68D58DA-C5D4-4D0A-A201-85811BE11351}"/>
              </a:ext>
            </a:extLst>
          </p:cNvPr>
          <p:cNvSpPr txBox="1"/>
          <p:nvPr/>
        </p:nvSpPr>
        <p:spPr>
          <a:xfrm>
            <a:off x="1438238" y="5677746"/>
            <a:ext cx="680484" cy="1446550"/>
          </a:xfrm>
          <a:prstGeom prst="rect">
            <a:avLst/>
          </a:prstGeom>
          <a:noFill/>
        </p:spPr>
        <p:txBody>
          <a:bodyPr wrap="square" rtlCol="0">
            <a:spAutoFit/>
          </a:bodyPr>
          <a:lstStyle/>
          <a:p>
            <a:r>
              <a:rPr lang="ro-MD" sz="8800" b="1" dirty="0">
                <a:latin typeface="Arial" panose="020B0604020202020204" pitchFamily="34" charset="0"/>
                <a:cs typeface="Arial" panose="020B0604020202020204" pitchFamily="34" charset="0"/>
              </a:rPr>
              <a:t>2</a:t>
            </a:r>
            <a:endParaRPr lang="en-US" sz="8800" b="1"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5D02BBB-E86B-44E3-BF65-64F9385DB784}"/>
              </a:ext>
            </a:extLst>
          </p:cNvPr>
          <p:cNvSpPr/>
          <p:nvPr/>
        </p:nvSpPr>
        <p:spPr>
          <a:xfrm>
            <a:off x="2521869" y="5695406"/>
            <a:ext cx="10639813" cy="1200329"/>
          </a:xfrm>
          <a:prstGeom prst="rect">
            <a:avLst/>
          </a:prstGeom>
        </p:spPr>
        <p:txBody>
          <a:bodyPr wrap="square">
            <a:spAutoFit/>
          </a:bodyPr>
          <a:lstStyle/>
          <a:p>
            <a:pPr marL="228600" indent="-228600"/>
            <a:r>
              <a:rPr lang="it-IT" sz="2400" dirty="0">
                <a:latin typeface="Arial" panose="020B0604020202020204" pitchFamily="34" charset="0"/>
                <a:cs typeface="Arial" panose="020B0604020202020204" pitchFamily="34" charset="0"/>
              </a:rPr>
              <a:t>În perioada de restricționare, datele pot fi păstrate, dar nu pot fi prelucrate în alte scopuri (ex: marketing, analiză, transmitere către terți) fără consimțământul persoanei vizate sau fără un temei juridic excepțional.</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3310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1D2334-63F3-4F6B-934A-3C13A2150C44}"/>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
        <p:nvSpPr>
          <p:cNvPr id="4" name="Rectangle 3">
            <a:extLst>
              <a:ext uri="{FF2B5EF4-FFF2-40B4-BE49-F238E27FC236}">
                <a16:creationId xmlns:a16="http://schemas.microsoft.com/office/drawing/2014/main" id="{68134F2A-0F0E-4D80-A1DF-942450D81DB7}"/>
              </a:ext>
            </a:extLst>
          </p:cNvPr>
          <p:cNvSpPr/>
          <p:nvPr/>
        </p:nvSpPr>
        <p:spPr>
          <a:xfrm>
            <a:off x="2521869" y="790048"/>
            <a:ext cx="8823249" cy="461665"/>
          </a:xfrm>
          <a:prstGeom prst="rect">
            <a:avLst/>
          </a:prstGeom>
        </p:spPr>
        <p:txBody>
          <a:bodyPr wrap="none">
            <a:spAutoFit/>
          </a:bodyPr>
          <a:lstStyle/>
          <a:p>
            <a:r>
              <a:rPr lang="it-IT" sz="2400" b="1" dirty="0">
                <a:latin typeface="Arial" panose="020B0604020202020204" pitchFamily="34" charset="0"/>
                <a:cs typeface="Arial" panose="020B0604020202020204" pitchFamily="34" charset="0"/>
              </a:rPr>
              <a:t>Dreptul la Portabilitatea Datelor – „Datele tale, le iei cu tine</a:t>
            </a:r>
            <a:r>
              <a:rPr lang="it-IT" sz="2400" dirty="0"/>
              <a:t>”</a:t>
            </a:r>
            <a:endParaRPr lang="en-US" sz="2400" dirty="0"/>
          </a:p>
        </p:txBody>
      </p:sp>
      <p:sp>
        <p:nvSpPr>
          <p:cNvPr id="5" name="Rectangle 4">
            <a:extLst>
              <a:ext uri="{FF2B5EF4-FFF2-40B4-BE49-F238E27FC236}">
                <a16:creationId xmlns:a16="http://schemas.microsoft.com/office/drawing/2014/main" id="{A1A50D7F-3E2C-4266-88AA-296930F73D14}"/>
              </a:ext>
            </a:extLst>
          </p:cNvPr>
          <p:cNvSpPr/>
          <p:nvPr/>
        </p:nvSpPr>
        <p:spPr>
          <a:xfrm>
            <a:off x="2171792" y="1481595"/>
            <a:ext cx="11163208" cy="2335947"/>
          </a:xfrm>
          <a:prstGeom prst="rect">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a:t>Prelucrarea datelor trebuie restricționată (adică blocată temporar, fără a fi ștearsă), în următoarele cazuri:</a:t>
            </a:r>
            <a:endParaRPr lang="en-US"/>
          </a:p>
        </p:txBody>
      </p:sp>
      <p:sp>
        <p:nvSpPr>
          <p:cNvPr id="6" name="Oval 5">
            <a:extLst>
              <a:ext uri="{FF2B5EF4-FFF2-40B4-BE49-F238E27FC236}">
                <a16:creationId xmlns:a16="http://schemas.microsoft.com/office/drawing/2014/main" id="{6BB138F0-354B-4E9C-A716-A6A9065D626B}"/>
              </a:ext>
            </a:extLst>
          </p:cNvPr>
          <p:cNvSpPr/>
          <p:nvPr/>
        </p:nvSpPr>
        <p:spPr>
          <a:xfrm>
            <a:off x="983073" y="1587036"/>
            <a:ext cx="1676400" cy="1607820"/>
          </a:xfrm>
          <a:prstGeom prst="ellipse">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ABAF876-54CF-440F-AEBB-3C23502885CB}"/>
              </a:ext>
            </a:extLst>
          </p:cNvPr>
          <p:cNvSpPr txBox="1"/>
          <p:nvPr/>
        </p:nvSpPr>
        <p:spPr>
          <a:xfrm>
            <a:off x="1453478" y="1646406"/>
            <a:ext cx="680484" cy="1446550"/>
          </a:xfrm>
          <a:prstGeom prst="rect">
            <a:avLst/>
          </a:prstGeom>
          <a:noFill/>
        </p:spPr>
        <p:txBody>
          <a:bodyPr wrap="square" rtlCol="0">
            <a:spAutoFit/>
          </a:bodyPr>
          <a:lstStyle/>
          <a:p>
            <a:r>
              <a:rPr lang="ro-MD" sz="8800" b="1" dirty="0">
                <a:latin typeface="Arial" panose="020B0604020202020204" pitchFamily="34" charset="0"/>
                <a:cs typeface="Arial" panose="020B0604020202020204" pitchFamily="34" charset="0"/>
              </a:rPr>
              <a:t>1</a:t>
            </a:r>
            <a:endParaRPr lang="en-US" sz="8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8470D12-375D-499E-9C31-FC6B35DB042C}"/>
              </a:ext>
            </a:extLst>
          </p:cNvPr>
          <p:cNvSpPr/>
          <p:nvPr/>
        </p:nvSpPr>
        <p:spPr>
          <a:xfrm>
            <a:off x="2786705" y="2247882"/>
            <a:ext cx="10298699" cy="1569660"/>
          </a:xfrm>
          <a:prstGeom prst="rect">
            <a:avLst/>
          </a:prstGeom>
        </p:spPr>
        <p:txBody>
          <a:bodyPr wrap="square">
            <a:spAutoFit/>
          </a:bodyPr>
          <a:lstStyle/>
          <a:p>
            <a:pPr marL="350838" indent="-350838" defTabSz="350838"/>
            <a:r>
              <a:rPr lang="it-IT" sz="2400" dirty="0">
                <a:latin typeface="Arial" panose="020B0604020202020204" pitchFamily="34" charset="0"/>
                <a:ea typeface="Calibri" panose="020F0502020204030204" pitchFamily="34" charset="0"/>
                <a:cs typeface="Arial" panose="020B0604020202020204" pitchFamily="34" charset="0"/>
              </a:rPr>
              <a:t>Dacă datele au fost colectate:</a:t>
            </a:r>
          </a:p>
          <a:p>
            <a:pPr marL="350838" indent="-350838" defTabSz="350838"/>
            <a:r>
              <a:rPr lang="it-IT" sz="2400" dirty="0">
                <a:latin typeface="Arial" panose="020B0604020202020204" pitchFamily="34" charset="0"/>
                <a:ea typeface="Calibri" panose="020F0502020204030204" pitchFamily="34" charset="0"/>
                <a:cs typeface="Arial" panose="020B0604020202020204" pitchFamily="34" charset="0"/>
              </a:rPr>
              <a:t>•	cu consimțământul clientului, sau</a:t>
            </a:r>
          </a:p>
          <a:p>
            <a:pPr marL="350838" indent="-350838" defTabSz="350838"/>
            <a:r>
              <a:rPr lang="it-IT" sz="2400" dirty="0">
                <a:latin typeface="Arial" panose="020B0604020202020204" pitchFamily="34" charset="0"/>
                <a:ea typeface="Calibri" panose="020F0502020204030204" pitchFamily="34" charset="0"/>
                <a:cs typeface="Arial" panose="020B0604020202020204" pitchFamily="34" charset="0"/>
              </a:rPr>
              <a:t>•	în baza unui contract (ex: la înscriere pe platformă),</a:t>
            </a:r>
          </a:p>
          <a:p>
            <a:pPr marL="746125" indent="-350838" defTabSz="373063"/>
            <a:r>
              <a:rPr lang="it-IT" sz="2400" dirty="0">
                <a:latin typeface="Arial" panose="020B0604020202020204" pitchFamily="34" charset="0"/>
                <a:ea typeface="Calibri" panose="020F0502020204030204" pitchFamily="34" charset="0"/>
                <a:cs typeface="Arial" panose="020B0604020202020204" pitchFamily="34" charset="0"/>
              </a:rPr>
              <a:t>și sunt prelucrate automat, atunci persoana poate cere:</a:t>
            </a:r>
          </a:p>
        </p:txBody>
      </p:sp>
      <p:sp>
        <p:nvSpPr>
          <p:cNvPr id="9" name="Rectangle 8">
            <a:extLst>
              <a:ext uri="{FF2B5EF4-FFF2-40B4-BE49-F238E27FC236}">
                <a16:creationId xmlns:a16="http://schemas.microsoft.com/office/drawing/2014/main" id="{D1BCBA7D-16C7-4434-B93F-4C940E7D7EE1}"/>
              </a:ext>
            </a:extLst>
          </p:cNvPr>
          <p:cNvSpPr/>
          <p:nvPr/>
        </p:nvSpPr>
        <p:spPr>
          <a:xfrm>
            <a:off x="2537109" y="1481595"/>
            <a:ext cx="10639813" cy="830997"/>
          </a:xfrm>
          <a:prstGeom prst="rect">
            <a:avLst/>
          </a:prstGeom>
        </p:spPr>
        <p:txBody>
          <a:bodyPr wrap="square">
            <a:spAutoFit/>
          </a:bodyPr>
          <a:lstStyle/>
          <a:p>
            <a:pPr marL="228600" indent="-228600"/>
            <a:r>
              <a:rPr lang="it-IT" sz="2400" dirty="0">
                <a:latin typeface="Arial" panose="020B0604020202020204" pitchFamily="34" charset="0"/>
                <a:ea typeface="Calibri" panose="020F0502020204030204" pitchFamily="34" charset="0"/>
                <a:cs typeface="Arial" panose="020B0604020202020204" pitchFamily="34" charset="0"/>
              </a:rPr>
              <a:t>Clientul are dreptul să își primească datele într-un format reutilizabil, structurat și care poate fi citit automat și să le transfere direct la alt furnizor</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990C734-B9FC-4BEE-A7FA-EB2148392B24}"/>
              </a:ext>
            </a:extLst>
          </p:cNvPr>
          <p:cNvSpPr/>
          <p:nvPr/>
        </p:nvSpPr>
        <p:spPr>
          <a:xfrm>
            <a:off x="2171792" y="4209556"/>
            <a:ext cx="11163208" cy="2670218"/>
          </a:xfrm>
          <a:prstGeom prst="rect">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a:t>Prelucrarea datelor trebuie restricționată (adică blocată temporar, fără a fi ștearsă), în următoarele cazuri:</a:t>
            </a:r>
            <a:endParaRPr lang="en-US"/>
          </a:p>
        </p:txBody>
      </p:sp>
      <p:sp>
        <p:nvSpPr>
          <p:cNvPr id="11" name="Oval 10">
            <a:extLst>
              <a:ext uri="{FF2B5EF4-FFF2-40B4-BE49-F238E27FC236}">
                <a16:creationId xmlns:a16="http://schemas.microsoft.com/office/drawing/2014/main" id="{17B8ECE4-C3E0-4312-9AC7-A28DB7EA055A}"/>
              </a:ext>
            </a:extLst>
          </p:cNvPr>
          <p:cNvSpPr/>
          <p:nvPr/>
        </p:nvSpPr>
        <p:spPr>
          <a:xfrm>
            <a:off x="967833" y="4314996"/>
            <a:ext cx="1676400" cy="1607820"/>
          </a:xfrm>
          <a:prstGeom prst="ellipse">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8ADF7B5-0118-46A4-A2B6-5BF88BD17A1A}"/>
              </a:ext>
            </a:extLst>
          </p:cNvPr>
          <p:cNvSpPr txBox="1"/>
          <p:nvPr/>
        </p:nvSpPr>
        <p:spPr>
          <a:xfrm>
            <a:off x="1438238" y="4374366"/>
            <a:ext cx="680484" cy="1446550"/>
          </a:xfrm>
          <a:prstGeom prst="rect">
            <a:avLst/>
          </a:prstGeom>
          <a:noFill/>
        </p:spPr>
        <p:txBody>
          <a:bodyPr wrap="square" rtlCol="0">
            <a:spAutoFit/>
          </a:bodyPr>
          <a:lstStyle/>
          <a:p>
            <a:r>
              <a:rPr lang="ro-MD" sz="8800" b="1" dirty="0">
                <a:latin typeface="Arial" panose="020B0604020202020204" pitchFamily="34" charset="0"/>
                <a:cs typeface="Arial" panose="020B0604020202020204" pitchFamily="34" charset="0"/>
              </a:rPr>
              <a:t>2</a:t>
            </a:r>
            <a:endParaRPr lang="en-US" sz="8800"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3ECAC72-3B67-4B27-967D-0A388C867998}"/>
              </a:ext>
            </a:extLst>
          </p:cNvPr>
          <p:cNvSpPr/>
          <p:nvPr/>
        </p:nvSpPr>
        <p:spPr>
          <a:xfrm>
            <a:off x="2521869" y="4392026"/>
            <a:ext cx="10639813" cy="461665"/>
          </a:xfrm>
          <a:prstGeom prst="rect">
            <a:avLst/>
          </a:prstGeom>
        </p:spPr>
        <p:txBody>
          <a:bodyPr wrap="square">
            <a:spAutoFit/>
          </a:bodyPr>
          <a:lstStyle/>
          <a:p>
            <a:pPr marL="228600" indent="-228600"/>
            <a:r>
              <a:rPr lang="it-IT" sz="2400" dirty="0">
                <a:latin typeface="Arial" panose="020B0604020202020204" pitchFamily="34" charset="0"/>
                <a:cs typeface="Arial" panose="020B0604020202020204" pitchFamily="34" charset="0"/>
              </a:rPr>
              <a:t>Acest drept nu se aplică întotdeauna și nu înlocuiește alte drepturi</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8CAEC55-BFE7-40EB-8C05-4BBBEB34915D}"/>
              </a:ext>
            </a:extLst>
          </p:cNvPr>
          <p:cNvSpPr/>
          <p:nvPr/>
        </p:nvSpPr>
        <p:spPr>
          <a:xfrm>
            <a:off x="2787285" y="4813350"/>
            <a:ext cx="10547715" cy="1938992"/>
          </a:xfrm>
          <a:prstGeom prst="rect">
            <a:avLst/>
          </a:prstGeom>
        </p:spPr>
        <p:txBody>
          <a:bodyPr wrap="square">
            <a:spAutoFit/>
          </a:bodyPr>
          <a:lstStyle/>
          <a:p>
            <a:r>
              <a:rPr lang="it-IT" sz="2400" dirty="0">
                <a:latin typeface="Arial" panose="020B0604020202020204" pitchFamily="34" charset="0"/>
                <a:ea typeface="Calibri" panose="020F0502020204030204" pitchFamily="34" charset="0"/>
                <a:cs typeface="Arial" panose="020B0604020202020204" pitchFamily="34" charset="0"/>
              </a:rPr>
              <a:t>Nu se aplică dacă prelucrarea are loc:</a:t>
            </a:r>
            <a:endParaRPr lang="en-US" sz="2400" dirty="0">
              <a:latin typeface="Arial" panose="020B0604020202020204" pitchFamily="34" charset="0"/>
              <a:ea typeface="Calibri" panose="020F0502020204030204" pitchFamily="34" charset="0"/>
              <a:cs typeface="Arial" panose="020B0604020202020204" pitchFamily="34" charset="0"/>
            </a:endParaRPr>
          </a:p>
          <a:p>
            <a:pPr marL="174625" marR="0" lvl="0" indent="-174625">
              <a:spcBef>
                <a:spcPts val="0"/>
              </a:spcBef>
              <a:spcAft>
                <a:spcPts val="0"/>
              </a:spcAft>
              <a:buSzPts val="1000"/>
              <a:tabLst>
                <a:tab pos="457200" algn="l"/>
              </a:tabLst>
            </a:pPr>
            <a:r>
              <a:rPr lang="it-IT" sz="2400" dirty="0">
                <a:latin typeface="Arial" panose="020B0604020202020204" pitchFamily="34" charset="0"/>
                <a:ea typeface="Calibri" panose="020F0502020204030204" pitchFamily="34" charset="0"/>
                <a:cs typeface="Arial" panose="020B0604020202020204" pitchFamily="34" charset="0"/>
              </a:rPr>
              <a:t>• în baza unei obligații legale sau a unei sarcini publice,</a:t>
            </a:r>
            <a:r>
              <a:rPr lang="ro-MD" sz="2400" dirty="0">
                <a:latin typeface="Arial" panose="020B0604020202020204" pitchFamily="34" charset="0"/>
                <a:ea typeface="Calibri" panose="020F0502020204030204" pitchFamily="34" charset="0"/>
                <a:cs typeface="Arial" panose="020B0604020202020204" pitchFamily="34" charset="0"/>
              </a:rPr>
              <a:t> </a:t>
            </a:r>
            <a:r>
              <a:rPr lang="it-IT" sz="2400" dirty="0">
                <a:latin typeface="Arial" panose="020B0604020202020204" pitchFamily="34" charset="0"/>
                <a:ea typeface="Calibri" panose="020F0502020204030204" pitchFamily="34" charset="0"/>
                <a:cs typeface="Arial" panose="020B0604020202020204" pitchFamily="34" charset="0"/>
              </a:rPr>
              <a:t>și nu trebuie să afecteze:</a:t>
            </a:r>
            <a:endParaRPr lang="en-US" sz="2400" dirty="0">
              <a:latin typeface="Arial" panose="020B0604020202020204" pitchFamily="34" charset="0"/>
              <a:ea typeface="Calibri" panose="020F0502020204030204" pitchFamily="34" charset="0"/>
              <a:cs typeface="Arial" panose="020B0604020202020204" pitchFamily="34" charset="0"/>
            </a:endParaRPr>
          </a:p>
          <a:p>
            <a:pPr marL="174625" marR="0" lvl="0" indent="-174625">
              <a:spcBef>
                <a:spcPts val="0"/>
              </a:spcBef>
              <a:spcAft>
                <a:spcPts val="0"/>
              </a:spcAft>
              <a:buSzPct val="49000"/>
              <a:tabLst>
                <a:tab pos="457200" algn="l"/>
              </a:tabLst>
            </a:pPr>
            <a:r>
              <a:rPr lang="it-IT" sz="2400" dirty="0">
                <a:latin typeface="Arial" panose="020B0604020202020204" pitchFamily="34" charset="0"/>
                <a:ea typeface="Calibri" panose="020F0502020204030204" pitchFamily="34" charset="0"/>
                <a:cs typeface="Arial" panose="020B0604020202020204" pitchFamily="34" charset="0"/>
              </a:rPr>
              <a:t>• drepturile altor persoane (ex: dacă datele includ informații despre alți clienți sau angajați).</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75999EFA-602B-41A6-8A73-2CF9E2A47636}"/>
              </a:ext>
            </a:extLst>
          </p:cNvPr>
          <p:cNvSpPr/>
          <p:nvPr/>
        </p:nvSpPr>
        <p:spPr>
          <a:xfrm>
            <a:off x="783772" y="7272754"/>
            <a:ext cx="13415998" cy="646331"/>
          </a:xfrm>
          <a:prstGeom prst="rect">
            <a:avLst/>
          </a:prstGeom>
        </p:spPr>
        <p:txBody>
          <a:bodyPr wrap="square">
            <a:spAutoFit/>
          </a:bodyPr>
          <a:lstStyle/>
          <a:p>
            <a:pPr marL="3832225" indent="-3832225"/>
            <a:r>
              <a:rPr lang="ro-MD" b="1" u="sng" dirty="0">
                <a:solidFill>
                  <a:schemeClr val="accent4"/>
                </a:solidFill>
                <a:latin typeface="Arial" panose="020B0604020202020204" pitchFamily="34" charset="0"/>
                <a:ea typeface="Calibri" panose="020F0502020204030204" pitchFamily="34" charset="0"/>
                <a:cs typeface="Arial" panose="020B0604020202020204" pitchFamily="34" charset="0"/>
              </a:rPr>
              <a:t>Recomandare pentru antreprenori:</a:t>
            </a:r>
            <a:r>
              <a:rPr lang="ro-MD" b="1" dirty="0">
                <a:solidFill>
                  <a:schemeClr val="accent4"/>
                </a:solidFill>
                <a:latin typeface="Arial" panose="020B0604020202020204" pitchFamily="34" charset="0"/>
                <a:ea typeface="Calibri" panose="020F0502020204030204" pitchFamily="34" charset="0"/>
                <a:cs typeface="Arial" panose="020B0604020202020204" pitchFamily="34" charset="0"/>
              </a:rPr>
              <a:t> </a:t>
            </a:r>
            <a:r>
              <a:rPr lang="ro-MD" b="1" dirty="0">
                <a:latin typeface="Arial" panose="020B0604020202020204" pitchFamily="34" charset="0"/>
                <a:ea typeface="Calibri" panose="020F0502020204030204" pitchFamily="34" charset="0"/>
                <a:cs typeface="Arial" panose="020B0604020202020204" pitchFamily="34" charset="0"/>
              </a:rPr>
              <a:t>Fiți pregătiți să exportați datele clientului într-un format clar, ușor de transmis (ex: nume, e-mail, istoric comenzi), mai ales dacă lucrați cu aplicații sau platforme online.</a:t>
            </a:r>
            <a:endParaRPr lang="ro-M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49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5278F1-B33C-4D54-A2D3-FE4FFE4DCFC2}"/>
              </a:ext>
            </a:extLst>
          </p:cNvPr>
          <p:cNvSpPr/>
          <p:nvPr/>
        </p:nvSpPr>
        <p:spPr>
          <a:xfrm>
            <a:off x="0" y="0"/>
            <a:ext cx="14630400" cy="822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B1C6979B-6011-4C93-8113-42D7FF41ECE0}"/>
              </a:ext>
            </a:extLst>
          </p:cNvPr>
          <p:cNvSpPr/>
          <p:nvPr/>
        </p:nvSpPr>
        <p:spPr>
          <a:xfrm>
            <a:off x="7571385" y="3593027"/>
            <a:ext cx="6054315" cy="3791184"/>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E3FF23E-6C59-4400-AEE9-58A0B307C0B9}"/>
              </a:ext>
            </a:extLst>
          </p:cNvPr>
          <p:cNvSpPr/>
          <p:nvPr/>
        </p:nvSpPr>
        <p:spPr>
          <a:xfrm>
            <a:off x="881012" y="3593027"/>
            <a:ext cx="6054315" cy="379118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EC5F361-E754-4F85-93D1-351991D3E44A}"/>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
        <p:nvSpPr>
          <p:cNvPr id="15" name="Shape 1">
            <a:extLst>
              <a:ext uri="{FF2B5EF4-FFF2-40B4-BE49-F238E27FC236}">
                <a16:creationId xmlns:a16="http://schemas.microsoft.com/office/drawing/2014/main" id="{F5C056A2-CCDD-424A-9E6D-5B4FCAC289C9}"/>
              </a:ext>
            </a:extLst>
          </p:cNvPr>
          <p:cNvSpPr/>
          <p:nvPr/>
        </p:nvSpPr>
        <p:spPr>
          <a:xfrm>
            <a:off x="430631" y="1128599"/>
            <a:ext cx="13417868" cy="22860"/>
          </a:xfrm>
          <a:prstGeom prst="roundRect">
            <a:avLst>
              <a:gd name="adj" fmla="val 318308"/>
            </a:avLst>
          </a:prstGeom>
          <a:solidFill>
            <a:schemeClr val="accent4"/>
          </a:solidFill>
          <a:ln>
            <a:solidFill>
              <a:schemeClr val="accent4"/>
            </a:solidFill>
          </a:ln>
        </p:spPr>
      </p:sp>
      <p:sp>
        <p:nvSpPr>
          <p:cNvPr id="21" name="Rectangle 20">
            <a:extLst>
              <a:ext uri="{FF2B5EF4-FFF2-40B4-BE49-F238E27FC236}">
                <a16:creationId xmlns:a16="http://schemas.microsoft.com/office/drawing/2014/main" id="{DA7ACDE7-DBE5-4192-893D-6DF4B3FEF359}"/>
              </a:ext>
            </a:extLst>
          </p:cNvPr>
          <p:cNvSpPr/>
          <p:nvPr/>
        </p:nvSpPr>
        <p:spPr>
          <a:xfrm>
            <a:off x="2517370" y="3798939"/>
            <a:ext cx="2542684" cy="461665"/>
          </a:xfrm>
          <a:prstGeom prst="rect">
            <a:avLst/>
          </a:prstGeom>
        </p:spPr>
        <p:txBody>
          <a:bodyPr wrap="none">
            <a:spAutoFit/>
          </a:bodyPr>
          <a:lstStyle/>
          <a:p>
            <a:r>
              <a:rPr lang="ro-RO" sz="2400" b="1" dirty="0">
                <a:latin typeface="Arial" panose="020B0604020202020204" pitchFamily="34" charset="0"/>
                <a:ea typeface="Calibri" panose="020F0502020204030204" pitchFamily="34" charset="0"/>
                <a:cs typeface="Arial" panose="020B0604020202020204" pitchFamily="34" charset="0"/>
              </a:rPr>
              <a:t>Pacient și Spital</a:t>
            </a:r>
            <a:endParaRPr lang="en-US" sz="24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E21F42D4-9A39-47A5-91BE-B4CD9D689336}"/>
              </a:ext>
            </a:extLst>
          </p:cNvPr>
          <p:cNvSpPr/>
          <p:nvPr/>
        </p:nvSpPr>
        <p:spPr>
          <a:xfrm>
            <a:off x="8065488" y="3848833"/>
            <a:ext cx="5066108" cy="461665"/>
          </a:xfrm>
          <a:prstGeom prst="rect">
            <a:avLst/>
          </a:prstGeom>
        </p:spPr>
        <p:txBody>
          <a:bodyPr wrap="square">
            <a:spAutoFit/>
          </a:bodyPr>
          <a:lstStyle/>
          <a:p>
            <a:pPr algn="ctr"/>
            <a:r>
              <a:rPr lang="ro-RO" sz="2400" b="1" dirty="0">
                <a:latin typeface="Arial" panose="020B0604020202020204" pitchFamily="34" charset="0"/>
                <a:ea typeface="Calibri" panose="020F0502020204030204" pitchFamily="34" charset="0"/>
                <a:cs typeface="Arial" panose="020B0604020202020204" pitchFamily="34" charset="0"/>
              </a:rPr>
              <a:t>Cetățean și Autoritate Publică</a:t>
            </a:r>
          </a:p>
        </p:txBody>
      </p:sp>
      <p:sp>
        <p:nvSpPr>
          <p:cNvPr id="28" name="Rectangle 27">
            <a:extLst>
              <a:ext uri="{FF2B5EF4-FFF2-40B4-BE49-F238E27FC236}">
                <a16:creationId xmlns:a16="http://schemas.microsoft.com/office/drawing/2014/main" id="{D3A97DA1-C6FD-42D1-8D0C-97BABFD44920}"/>
              </a:ext>
            </a:extLst>
          </p:cNvPr>
          <p:cNvSpPr/>
          <p:nvPr/>
        </p:nvSpPr>
        <p:spPr>
          <a:xfrm>
            <a:off x="1000470" y="4413222"/>
            <a:ext cx="5815397" cy="2554545"/>
          </a:xfrm>
          <a:prstGeom prst="rect">
            <a:avLst/>
          </a:prstGeom>
        </p:spPr>
        <p:txBody>
          <a:bodyPr wrap="square">
            <a:spAutoFit/>
          </a:bodyPr>
          <a:lstStyle/>
          <a:p>
            <a:pPr algn="ctr"/>
            <a:r>
              <a:rPr lang="ro-MD" sz="2000" dirty="0">
                <a:latin typeface="Arial" panose="020B0604020202020204" pitchFamily="34" charset="0"/>
                <a:cs typeface="Arial" panose="020B0604020202020204" pitchFamily="34" charset="0"/>
              </a:rPr>
              <a:t>Un </a:t>
            </a:r>
            <a:r>
              <a:rPr lang="ro-MD" sz="2000" b="1" dirty="0">
                <a:latin typeface="Arial" panose="020B0604020202020204" pitchFamily="34" charset="0"/>
                <a:cs typeface="Arial" panose="020B0604020202020204" pitchFamily="34" charset="0"/>
              </a:rPr>
              <a:t>Angajator</a:t>
            </a:r>
            <a:r>
              <a:rPr lang="ro-MD" sz="2000" dirty="0">
                <a:latin typeface="Arial" panose="020B0604020202020204" pitchFamily="34" charset="0"/>
                <a:cs typeface="Arial" panose="020B0604020202020204" pitchFamily="34" charset="0"/>
              </a:rPr>
              <a:t> cere </a:t>
            </a:r>
            <a:r>
              <a:rPr lang="ro-MD" sz="2000" b="1" dirty="0">
                <a:latin typeface="Arial" panose="020B0604020202020204" pitchFamily="34" charset="0"/>
                <a:cs typeface="Arial" panose="020B0604020202020204" pitchFamily="34" charset="0"/>
              </a:rPr>
              <a:t>Angajatului</a:t>
            </a:r>
            <a:r>
              <a:rPr lang="ro-MD" sz="2000" dirty="0">
                <a:latin typeface="Arial" panose="020B0604020202020204" pitchFamily="34" charset="0"/>
                <a:cs typeface="Arial" panose="020B0604020202020204" pitchFamily="34" charset="0"/>
              </a:rPr>
              <a:t> consimțământ pentru monitorizarea activității sale online la locul de muncă. Deoarece există un raport de putere (subordonare) între </a:t>
            </a:r>
            <a:r>
              <a:rPr lang="ro-MD" sz="2000" b="1" dirty="0">
                <a:latin typeface="Arial" panose="020B0604020202020204" pitchFamily="34" charset="0"/>
                <a:cs typeface="Arial" panose="020B0604020202020204" pitchFamily="34" charset="0"/>
              </a:rPr>
              <a:t>Angajat</a:t>
            </a:r>
            <a:r>
              <a:rPr lang="ro-MD" sz="2000" dirty="0">
                <a:latin typeface="Arial" panose="020B0604020202020204" pitchFamily="34" charset="0"/>
                <a:cs typeface="Arial" panose="020B0604020202020204" pitchFamily="34" charset="0"/>
              </a:rPr>
              <a:t> și </a:t>
            </a:r>
            <a:r>
              <a:rPr lang="ro-MD" sz="2000" b="1" dirty="0">
                <a:latin typeface="Arial" panose="020B0604020202020204" pitchFamily="34" charset="0"/>
                <a:cs typeface="Arial" panose="020B0604020202020204" pitchFamily="34" charset="0"/>
              </a:rPr>
              <a:t>Angajator</a:t>
            </a:r>
            <a:r>
              <a:rPr lang="ro-MD" sz="2000" dirty="0">
                <a:latin typeface="Arial" panose="020B0604020202020204" pitchFamily="34" charset="0"/>
                <a:cs typeface="Arial" panose="020B0604020202020204" pitchFamily="34" charset="0"/>
              </a:rPr>
              <a:t>, consimțământul nu poate fi considerat dat „în mod liber”. Temeiul legal potrivit ar putea fi interesul legitim (cu o evaluare DPIA solidă) sau o obligație legală, nu consimțământul.</a:t>
            </a:r>
          </a:p>
        </p:txBody>
      </p:sp>
      <p:sp>
        <p:nvSpPr>
          <p:cNvPr id="29" name="Rectangle 28">
            <a:extLst>
              <a:ext uri="{FF2B5EF4-FFF2-40B4-BE49-F238E27FC236}">
                <a16:creationId xmlns:a16="http://schemas.microsoft.com/office/drawing/2014/main" id="{B0C4029C-B4C8-4F79-81C3-0F40D8A33AFE}"/>
              </a:ext>
            </a:extLst>
          </p:cNvPr>
          <p:cNvSpPr/>
          <p:nvPr/>
        </p:nvSpPr>
        <p:spPr>
          <a:xfrm>
            <a:off x="7633228" y="4395969"/>
            <a:ext cx="5930627" cy="2862322"/>
          </a:xfrm>
          <a:prstGeom prst="rect">
            <a:avLst/>
          </a:prstGeom>
        </p:spPr>
        <p:txBody>
          <a:bodyPr wrap="square">
            <a:spAutoFit/>
          </a:bodyPr>
          <a:lstStyle/>
          <a:p>
            <a:pPr algn="ctr"/>
            <a:r>
              <a:rPr lang="ro-RO" sz="2000" dirty="0">
                <a:latin typeface="Arial" panose="020B0604020202020204" pitchFamily="34" charset="0"/>
                <a:ea typeface="Calibri" panose="020F0502020204030204" pitchFamily="34" charset="0"/>
                <a:cs typeface="Arial" panose="020B0604020202020204" pitchFamily="34" charset="0"/>
              </a:rPr>
              <a:t>O direcție de </a:t>
            </a:r>
            <a:r>
              <a:rPr lang="ro-RO" sz="2000" b="1" dirty="0">
                <a:latin typeface="Arial" panose="020B0604020202020204" pitchFamily="34" charset="0"/>
                <a:ea typeface="Calibri" panose="020F0502020204030204" pitchFamily="34" charset="0"/>
                <a:cs typeface="Arial" panose="020B0604020202020204" pitchFamily="34" charset="0"/>
              </a:rPr>
              <a:t>asistență socială </a:t>
            </a:r>
            <a:r>
              <a:rPr lang="ro-RO" sz="2000" dirty="0">
                <a:latin typeface="Arial" panose="020B0604020202020204" pitchFamily="34" charset="0"/>
                <a:ea typeface="Calibri" panose="020F0502020204030204" pitchFamily="34" charset="0"/>
                <a:cs typeface="Arial" panose="020B0604020202020204" pitchFamily="34" charset="0"/>
              </a:rPr>
              <a:t>solicită consimțământul persoanelor vulnerabile pentru a le fotografia în timp ce primesc ajutoare, în scop de publicare online. </a:t>
            </a:r>
            <a:r>
              <a:rPr lang="ro-RO" sz="2000" b="1" dirty="0">
                <a:latin typeface="Arial" panose="020B0604020202020204" pitchFamily="34" charset="0"/>
                <a:ea typeface="Calibri" panose="020F0502020204030204" pitchFamily="34" charset="0"/>
                <a:cs typeface="Arial" panose="020B0604020202020204" pitchFamily="34" charset="0"/>
              </a:rPr>
              <a:t>Beneficiarii</a:t>
            </a:r>
            <a:r>
              <a:rPr lang="ro-RO" sz="2000" dirty="0">
                <a:latin typeface="Arial" panose="020B0604020202020204" pitchFamily="34" charset="0"/>
                <a:ea typeface="Calibri" panose="020F0502020204030204" pitchFamily="34" charset="0"/>
                <a:cs typeface="Arial" panose="020B0604020202020204" pitchFamily="34" charset="0"/>
              </a:rPr>
              <a:t> pot simți presiunea de a accepta, de teamă că un refuz le-ar periclita accesul la ajutor. Prin urmare, consimțământul nu este liber exprimat, fiind viciat de dezechilibrul dintre autoritatea publică și beneficiari.</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C69A6D8-6861-4E71-8DAA-0FEC7A3F9BC1}"/>
              </a:ext>
            </a:extLst>
          </p:cNvPr>
          <p:cNvSpPr/>
          <p:nvPr/>
        </p:nvSpPr>
        <p:spPr>
          <a:xfrm>
            <a:off x="380686" y="501486"/>
            <a:ext cx="13627144" cy="646331"/>
          </a:xfrm>
          <a:prstGeom prst="rect">
            <a:avLst/>
          </a:prstGeom>
        </p:spPr>
        <p:txBody>
          <a:bodyPr wrap="square">
            <a:spAutoFit/>
          </a:bodyPr>
          <a:lstStyle/>
          <a:p>
            <a:pPr>
              <a:spcAft>
                <a:spcPts val="800"/>
              </a:spcAft>
            </a:pPr>
            <a:r>
              <a:rPr lang="it-IT" sz="3600" b="1" dirty="0">
                <a:latin typeface="Arial" panose="020B0604020202020204" pitchFamily="34" charset="0"/>
                <a:ea typeface="Ebrima" panose="02000000000000000000" pitchFamily="2" charset="0"/>
                <a:cs typeface="Arial" panose="020B0604020202020204" pitchFamily="34" charset="0"/>
              </a:rPr>
              <a:t>Dezechilibru între Persoana Vizată şi Operatorul de Date </a:t>
            </a:r>
            <a:endParaRPr lang="en-US" sz="3600" b="1" dirty="0">
              <a:latin typeface="Arial" panose="020B0604020202020204" pitchFamily="34" charset="0"/>
              <a:ea typeface="Ebrima" panose="02000000000000000000" pitchFamily="2" charset="0"/>
              <a:cs typeface="Arial" panose="020B0604020202020204" pitchFamily="34" charset="0"/>
            </a:endParaRPr>
          </a:p>
        </p:txBody>
      </p:sp>
      <p:sp>
        <p:nvSpPr>
          <p:cNvPr id="20" name="Rectangle 19">
            <a:extLst>
              <a:ext uri="{FF2B5EF4-FFF2-40B4-BE49-F238E27FC236}">
                <a16:creationId xmlns:a16="http://schemas.microsoft.com/office/drawing/2014/main" id="{CD6225C9-0643-4058-B7D7-E296F8A029F8}"/>
              </a:ext>
            </a:extLst>
          </p:cNvPr>
          <p:cNvSpPr/>
          <p:nvPr/>
        </p:nvSpPr>
        <p:spPr>
          <a:xfrm>
            <a:off x="380686" y="1568138"/>
            <a:ext cx="8401005" cy="1938992"/>
          </a:xfrm>
          <a:prstGeom prst="rect">
            <a:avLst/>
          </a:prstGeom>
        </p:spPr>
        <p:txBody>
          <a:bodyPr wrap="square">
            <a:spAutoFit/>
          </a:bodyPr>
          <a:lstStyle/>
          <a:p>
            <a:r>
              <a:rPr lang="ro-RO" sz="2000" u="sng" dirty="0">
                <a:latin typeface="Arial" panose="020B0604020202020204" pitchFamily="34" charset="0"/>
                <a:ea typeface="Calibri" panose="020F0502020204030204" pitchFamily="34" charset="0"/>
                <a:cs typeface="Arial" panose="020B0604020202020204" pitchFamily="34" charset="0"/>
              </a:rPr>
              <a:t>Regula consimțământului nu mai este regula generală de prelucrare:</a:t>
            </a:r>
            <a:r>
              <a:rPr lang="ro-RO" sz="2000" dirty="0">
                <a:latin typeface="Arial" panose="020B0604020202020204" pitchFamily="34" charset="0"/>
                <a:ea typeface="Calibri" panose="020F0502020204030204" pitchFamily="34" charset="0"/>
                <a:cs typeface="Arial" panose="020B0604020202020204" pitchFamily="34" charset="0"/>
              </a:rPr>
              <a:t> </a:t>
            </a:r>
          </a:p>
          <a:p>
            <a:endParaRPr lang="ro-RO" sz="2000" dirty="0">
              <a:latin typeface="Arial" panose="020B0604020202020204" pitchFamily="34" charset="0"/>
              <a:ea typeface="Calibri" panose="020F0502020204030204" pitchFamily="34" charset="0"/>
              <a:cs typeface="Arial" panose="020B0604020202020204" pitchFamily="34" charset="0"/>
            </a:endParaRPr>
          </a:p>
          <a:p>
            <a:r>
              <a:rPr lang="ro-RO" sz="2000" dirty="0">
                <a:latin typeface="Arial" panose="020B0604020202020204" pitchFamily="34" charset="0"/>
                <a:ea typeface="Calibri" panose="020F0502020204030204" pitchFamily="34" charset="0"/>
                <a:cs typeface="Arial" panose="020B0604020202020204" pitchFamily="34" charset="0"/>
              </a:rPr>
              <a:t>E</a:t>
            </a:r>
            <a:r>
              <a:rPr lang="ro-RO" sz="2000" dirty="0">
                <a:latin typeface="Arial" panose="020B0604020202020204" pitchFamily="34" charset="0"/>
                <a:cs typeface="Arial" panose="020B0604020202020204" pitchFamily="34" charset="0"/>
              </a:rPr>
              <a:t>xecutarea unui contract, inclusiv furnizarea unui serviciu, este condiționată de </a:t>
            </a:r>
            <a:r>
              <a:rPr lang="ro-RO" sz="2000" b="1" dirty="0">
                <a:latin typeface="Arial" panose="020B0604020202020204" pitchFamily="34" charset="0"/>
                <a:cs typeface="Arial" panose="020B0604020202020204" pitchFamily="34" charset="0"/>
              </a:rPr>
              <a:t>consimțământ</a:t>
            </a:r>
            <a:r>
              <a:rPr lang="ro-RO" sz="2000" dirty="0">
                <a:latin typeface="Arial" panose="020B0604020202020204" pitchFamily="34" charset="0"/>
                <a:cs typeface="Arial" panose="020B0604020202020204" pitchFamily="34" charset="0"/>
              </a:rPr>
              <a:t>, în ciuda faptului că consimțământul în cauză nu este necesar pentru executarea contractului.</a:t>
            </a:r>
            <a:endParaRPr lang="en-US" sz="2000" dirty="0">
              <a:latin typeface="Arial" panose="020B0604020202020204" pitchFamily="34" charset="0"/>
              <a:cs typeface="Arial" panose="020B0604020202020204" pitchFamily="34" charset="0"/>
            </a:endParaRPr>
          </a:p>
          <a:p>
            <a:pPr algn="just"/>
            <a:r>
              <a:rPr lang="ro-RO"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7276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a:extLst>
              <a:ext uri="{FF2B5EF4-FFF2-40B4-BE49-F238E27FC236}">
                <a16:creationId xmlns:a16="http://schemas.microsoft.com/office/drawing/2014/main" id="{22D3C662-BCA5-4D44-8ABB-88381A4166EF}"/>
              </a:ext>
            </a:extLst>
          </p:cNvPr>
          <p:cNvSpPr/>
          <p:nvPr/>
        </p:nvSpPr>
        <p:spPr>
          <a:xfrm>
            <a:off x="430631" y="1128599"/>
            <a:ext cx="13417868" cy="22860"/>
          </a:xfrm>
          <a:prstGeom prst="roundRect">
            <a:avLst>
              <a:gd name="adj" fmla="val 318308"/>
            </a:avLst>
          </a:prstGeom>
          <a:solidFill>
            <a:schemeClr val="accent4"/>
          </a:solidFill>
          <a:ln>
            <a:solidFill>
              <a:schemeClr val="accent4"/>
            </a:solidFill>
          </a:ln>
        </p:spPr>
      </p:sp>
      <p:sp>
        <p:nvSpPr>
          <p:cNvPr id="5" name="Rectangle 4">
            <a:extLst>
              <a:ext uri="{FF2B5EF4-FFF2-40B4-BE49-F238E27FC236}">
                <a16:creationId xmlns:a16="http://schemas.microsoft.com/office/drawing/2014/main" id="{03D82528-6342-4DB5-BC72-C4FC3A3FAD4B}"/>
              </a:ext>
            </a:extLst>
          </p:cNvPr>
          <p:cNvSpPr/>
          <p:nvPr/>
        </p:nvSpPr>
        <p:spPr>
          <a:xfrm>
            <a:off x="430631" y="605379"/>
            <a:ext cx="13398220" cy="538609"/>
          </a:xfrm>
          <a:prstGeom prst="rect">
            <a:avLst/>
          </a:prstGeom>
        </p:spPr>
        <p:txBody>
          <a:bodyPr wrap="none">
            <a:spAutoFit/>
          </a:bodyPr>
          <a:lstStyle/>
          <a:p>
            <a:r>
              <a:rPr lang="pt-BR" sz="2900" b="1" dirty="0">
                <a:latin typeface="Arial" panose="020B0604020202020204" pitchFamily="34" charset="0"/>
                <a:cs typeface="Arial" panose="020B0604020202020204" pitchFamily="34" charset="0"/>
              </a:rPr>
              <a:t>Consimțământul este cerut fără a fi esențial pentru Executarea Contractului</a:t>
            </a:r>
            <a:endParaRPr lang="en-US" sz="2900" b="1" dirty="0">
              <a:latin typeface="Arial" panose="020B0604020202020204" pitchFamily="34" charset="0"/>
              <a:cs typeface="Arial" panose="020B0604020202020204" pitchFamily="34" charset="0"/>
            </a:endParaRPr>
          </a:p>
        </p:txBody>
      </p:sp>
      <p:sp>
        <p:nvSpPr>
          <p:cNvPr id="6" name="Hexagon 5">
            <a:extLst>
              <a:ext uri="{FF2B5EF4-FFF2-40B4-BE49-F238E27FC236}">
                <a16:creationId xmlns:a16="http://schemas.microsoft.com/office/drawing/2014/main" id="{B188E060-1434-47AE-92A7-50802C23D621}"/>
              </a:ext>
            </a:extLst>
          </p:cNvPr>
          <p:cNvSpPr/>
          <p:nvPr/>
        </p:nvSpPr>
        <p:spPr>
          <a:xfrm>
            <a:off x="1646125" y="6176811"/>
            <a:ext cx="1380564" cy="1234440"/>
          </a:xfrm>
          <a:prstGeom prst="hexagon">
            <a:avLst/>
          </a:prstGeom>
          <a:solidFill>
            <a:schemeClr val="accent4"/>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241C93F1-5349-4C1C-97F8-5EBF28370E5F}"/>
              </a:ext>
            </a:extLst>
          </p:cNvPr>
          <p:cNvSpPr/>
          <p:nvPr/>
        </p:nvSpPr>
        <p:spPr>
          <a:xfrm>
            <a:off x="6391811" y="1483143"/>
            <a:ext cx="1380564" cy="1234440"/>
          </a:xfrm>
          <a:prstGeom prst="hexagon">
            <a:avLst/>
          </a:prstGeom>
          <a:solidFill>
            <a:schemeClr val="accent4"/>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064F8D27-4BB2-4BCD-B1A7-3C97D8E91922}"/>
              </a:ext>
            </a:extLst>
          </p:cNvPr>
          <p:cNvSpPr/>
          <p:nvPr/>
        </p:nvSpPr>
        <p:spPr>
          <a:xfrm>
            <a:off x="11573410" y="6194740"/>
            <a:ext cx="1380564" cy="1234440"/>
          </a:xfrm>
          <a:prstGeom prst="hexagon">
            <a:avLst/>
          </a:prstGeom>
          <a:solidFill>
            <a:schemeClr val="accent4"/>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448E387-1621-4902-AB7C-3244C1624BF1}"/>
              </a:ext>
            </a:extLst>
          </p:cNvPr>
          <p:cNvSpPr txBox="1"/>
          <p:nvPr/>
        </p:nvSpPr>
        <p:spPr>
          <a:xfrm>
            <a:off x="2010595" y="6501644"/>
            <a:ext cx="735105" cy="584775"/>
          </a:xfrm>
          <a:prstGeom prst="rect">
            <a:avLst/>
          </a:prstGeom>
          <a:noFill/>
        </p:spPr>
        <p:txBody>
          <a:bodyPr wrap="square" rtlCol="0">
            <a:spAutoFit/>
          </a:bodyPr>
          <a:lstStyle/>
          <a:p>
            <a:r>
              <a:rPr lang="ro-MD" sz="3200" b="1" dirty="0">
                <a:latin typeface="Arial Black" panose="020B0A04020102020204" pitchFamily="34" charset="0"/>
              </a:rPr>
              <a:t>01</a:t>
            </a:r>
            <a:endParaRPr lang="en-US" sz="3200" b="1" dirty="0">
              <a:latin typeface="Arial Black" panose="020B0A04020102020204" pitchFamily="34" charset="0"/>
            </a:endParaRPr>
          </a:p>
        </p:txBody>
      </p:sp>
      <p:sp>
        <p:nvSpPr>
          <p:cNvPr id="11" name="TextBox 10">
            <a:extLst>
              <a:ext uri="{FF2B5EF4-FFF2-40B4-BE49-F238E27FC236}">
                <a16:creationId xmlns:a16="http://schemas.microsoft.com/office/drawing/2014/main" id="{CC4B90F9-428D-4A17-9132-B6255F9E1AAB}"/>
              </a:ext>
            </a:extLst>
          </p:cNvPr>
          <p:cNvSpPr txBox="1"/>
          <p:nvPr/>
        </p:nvSpPr>
        <p:spPr>
          <a:xfrm>
            <a:off x="6716689" y="1807975"/>
            <a:ext cx="735105" cy="584775"/>
          </a:xfrm>
          <a:prstGeom prst="rect">
            <a:avLst/>
          </a:prstGeom>
          <a:noFill/>
        </p:spPr>
        <p:txBody>
          <a:bodyPr wrap="square" rtlCol="0">
            <a:spAutoFit/>
          </a:bodyPr>
          <a:lstStyle/>
          <a:p>
            <a:r>
              <a:rPr lang="ro-MD" sz="3200" b="1" dirty="0">
                <a:latin typeface="Arial Black" panose="020B0A04020102020204" pitchFamily="34" charset="0"/>
              </a:rPr>
              <a:t>02</a:t>
            </a:r>
            <a:endParaRPr lang="en-US" sz="3200" b="1" dirty="0">
              <a:latin typeface="Arial Black" panose="020B0A04020102020204" pitchFamily="34" charset="0"/>
            </a:endParaRPr>
          </a:p>
        </p:txBody>
      </p:sp>
      <p:sp>
        <p:nvSpPr>
          <p:cNvPr id="12" name="TextBox 11">
            <a:extLst>
              <a:ext uri="{FF2B5EF4-FFF2-40B4-BE49-F238E27FC236}">
                <a16:creationId xmlns:a16="http://schemas.microsoft.com/office/drawing/2014/main" id="{27B40414-2B0F-4452-ADC4-C93EC3481571}"/>
              </a:ext>
            </a:extLst>
          </p:cNvPr>
          <p:cNvSpPr txBox="1"/>
          <p:nvPr/>
        </p:nvSpPr>
        <p:spPr>
          <a:xfrm>
            <a:off x="11905091" y="6519573"/>
            <a:ext cx="735105" cy="584775"/>
          </a:xfrm>
          <a:prstGeom prst="rect">
            <a:avLst/>
          </a:prstGeom>
          <a:noFill/>
        </p:spPr>
        <p:txBody>
          <a:bodyPr wrap="square" rtlCol="0">
            <a:spAutoFit/>
          </a:bodyPr>
          <a:lstStyle/>
          <a:p>
            <a:r>
              <a:rPr lang="ro-MD" sz="3200" b="1" dirty="0">
                <a:latin typeface="Arial Black" panose="020B0A04020102020204" pitchFamily="34" charset="0"/>
              </a:rPr>
              <a:t>03</a:t>
            </a:r>
            <a:endParaRPr lang="en-US" sz="3200" b="1" dirty="0">
              <a:latin typeface="Arial Black" panose="020B0A04020102020204" pitchFamily="34" charset="0"/>
            </a:endParaRPr>
          </a:p>
        </p:txBody>
      </p:sp>
      <p:cxnSp>
        <p:nvCxnSpPr>
          <p:cNvPr id="14" name="Connector: Elbow 13">
            <a:extLst>
              <a:ext uri="{FF2B5EF4-FFF2-40B4-BE49-F238E27FC236}">
                <a16:creationId xmlns:a16="http://schemas.microsoft.com/office/drawing/2014/main" id="{7FC7F229-42B7-4D0D-9239-EECE31D47FC7}"/>
              </a:ext>
            </a:extLst>
          </p:cNvPr>
          <p:cNvCxnSpPr>
            <a:cxnSpLocks/>
            <a:stCxn id="6" idx="0"/>
            <a:endCxn id="7" idx="3"/>
          </p:cNvCxnSpPr>
          <p:nvPr/>
        </p:nvCxnSpPr>
        <p:spPr>
          <a:xfrm flipV="1">
            <a:off x="3026689" y="2100363"/>
            <a:ext cx="3365122" cy="4693668"/>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0294D37D-197D-49FA-A0EF-DA8359AABB77}"/>
              </a:ext>
            </a:extLst>
          </p:cNvPr>
          <p:cNvCxnSpPr>
            <a:cxnSpLocks/>
            <a:stCxn id="7" idx="0"/>
            <a:endCxn id="8" idx="3"/>
          </p:cNvCxnSpPr>
          <p:nvPr/>
        </p:nvCxnSpPr>
        <p:spPr>
          <a:xfrm>
            <a:off x="7772375" y="2100363"/>
            <a:ext cx="3801035" cy="4711597"/>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1" name="Graphic 20" descr="Internet">
            <a:extLst>
              <a:ext uri="{FF2B5EF4-FFF2-40B4-BE49-F238E27FC236}">
                <a16:creationId xmlns:a16="http://schemas.microsoft.com/office/drawing/2014/main" id="{68B481C7-8D26-4924-9A22-B4457FDDE0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08197" y="1301547"/>
            <a:ext cx="1734209" cy="1734209"/>
          </a:xfrm>
          <a:prstGeom prst="rect">
            <a:avLst/>
          </a:prstGeom>
        </p:spPr>
      </p:pic>
      <p:sp>
        <p:nvSpPr>
          <p:cNvPr id="32" name="Rectangle 31">
            <a:extLst>
              <a:ext uri="{FF2B5EF4-FFF2-40B4-BE49-F238E27FC236}">
                <a16:creationId xmlns:a16="http://schemas.microsoft.com/office/drawing/2014/main" id="{CBA5A0E4-0094-4E7B-A8BC-BD6B4C5C0571}"/>
              </a:ext>
            </a:extLst>
          </p:cNvPr>
          <p:cNvSpPr/>
          <p:nvPr/>
        </p:nvSpPr>
        <p:spPr>
          <a:xfrm>
            <a:off x="190462" y="3049267"/>
            <a:ext cx="4471849" cy="2893100"/>
          </a:xfrm>
          <a:prstGeom prst="rect">
            <a:avLst/>
          </a:prstGeom>
        </p:spPr>
        <p:txBody>
          <a:bodyPr wrap="square">
            <a:spAutoFit/>
          </a:bodyPr>
          <a:lstStyle/>
          <a:p>
            <a:pPr algn="ctr"/>
            <a:r>
              <a:rPr lang="ro-RO" b="1" dirty="0">
                <a:latin typeface="Arial" panose="020B0604020202020204" pitchFamily="34" charset="0"/>
                <a:ea typeface="Calibri" panose="020F0502020204030204" pitchFamily="34" charset="0"/>
                <a:cs typeface="Arial" panose="020B0604020202020204" pitchFamily="34" charset="0"/>
              </a:rPr>
              <a:t>Serviciu online care condiționează accesul de acceptarea </a:t>
            </a:r>
            <a:r>
              <a:rPr lang="ro-RO" b="1" dirty="0" err="1">
                <a:latin typeface="Arial" panose="020B0604020202020204" pitchFamily="34" charset="0"/>
                <a:ea typeface="Calibri" panose="020F0502020204030204" pitchFamily="34" charset="0"/>
                <a:cs typeface="Arial" panose="020B0604020202020204" pitchFamily="34" charset="0"/>
              </a:rPr>
              <a:t>tracking</a:t>
            </a:r>
            <a:r>
              <a:rPr lang="ro-RO" b="1" dirty="0">
                <a:latin typeface="Arial" panose="020B0604020202020204" pitchFamily="34" charset="0"/>
                <a:ea typeface="Calibri" panose="020F0502020204030204" pitchFamily="34" charset="0"/>
                <a:cs typeface="Arial" panose="020B0604020202020204" pitchFamily="34" charset="0"/>
              </a:rPr>
              <a:t>-ului</a:t>
            </a:r>
            <a:endParaRPr lang="en-US" dirty="0">
              <a:latin typeface="Arial" panose="020B0604020202020204" pitchFamily="34" charset="0"/>
              <a:cs typeface="Arial" panose="020B0604020202020204" pitchFamily="34" charset="0"/>
            </a:endParaRPr>
          </a:p>
          <a:p>
            <a:pPr algn="ctr"/>
            <a:endParaRPr lang="ro-RO" sz="2000" dirty="0">
              <a:latin typeface="Arial" panose="020B0604020202020204" pitchFamily="34" charset="0"/>
              <a:ea typeface="Calibri" panose="020F0502020204030204" pitchFamily="34" charset="0"/>
              <a:cs typeface="Arial" panose="020B0604020202020204" pitchFamily="34" charset="0"/>
            </a:endParaRPr>
          </a:p>
          <a:p>
            <a:pPr algn="ctr"/>
            <a:r>
              <a:rPr lang="ro-RO" dirty="0">
                <a:latin typeface="Arial" panose="020B0604020202020204" pitchFamily="34" charset="0"/>
                <a:ea typeface="Calibri" panose="020F0502020204030204" pitchFamily="34" charset="0"/>
                <a:cs typeface="Arial" panose="020B0604020202020204" pitchFamily="34" charset="0"/>
              </a:rPr>
              <a:t>Un website de e-</a:t>
            </a:r>
            <a:r>
              <a:rPr lang="ro-RO" dirty="0" err="1">
                <a:latin typeface="Arial" panose="020B0604020202020204" pitchFamily="34" charset="0"/>
                <a:ea typeface="Calibri" panose="020F0502020204030204" pitchFamily="34" charset="0"/>
                <a:cs typeface="Arial" panose="020B0604020202020204" pitchFamily="34" charset="0"/>
              </a:rPr>
              <a:t>commerce</a:t>
            </a:r>
            <a:r>
              <a:rPr lang="ro-RO" dirty="0">
                <a:latin typeface="Arial" panose="020B0604020202020204" pitchFamily="34" charset="0"/>
                <a:ea typeface="Calibri" panose="020F0502020204030204" pitchFamily="34" charset="0"/>
                <a:cs typeface="Arial" panose="020B0604020202020204" pitchFamily="34" charset="0"/>
              </a:rPr>
              <a:t> cere utilizatorului să accepte cookie-uri de marketing pentru a face o comandă. Întrucât cookie-urile nu sunt necesare pentru livrarea produsului, consimțământul nu poate fi condiție pentru executarea contractului de vânzare</a:t>
            </a:r>
            <a:endParaRPr lang="en-US" dirty="0">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5D167062-73A8-4AD4-963E-7B6BA3CC7E5F}"/>
              </a:ext>
            </a:extLst>
          </p:cNvPr>
          <p:cNvSpPr/>
          <p:nvPr/>
        </p:nvSpPr>
        <p:spPr>
          <a:xfrm>
            <a:off x="4982223" y="3036119"/>
            <a:ext cx="4464722" cy="3508653"/>
          </a:xfrm>
          <a:prstGeom prst="rect">
            <a:avLst/>
          </a:prstGeom>
        </p:spPr>
        <p:txBody>
          <a:bodyPr wrap="square">
            <a:spAutoFit/>
          </a:bodyPr>
          <a:lstStyle/>
          <a:p>
            <a:pPr algn="ctr"/>
            <a:r>
              <a:rPr lang="ro-RO" b="1" dirty="0">
                <a:latin typeface="Arial" panose="020B0604020202020204" pitchFamily="34" charset="0"/>
                <a:ea typeface="Calibri" panose="020F0502020204030204" pitchFamily="34" charset="0"/>
                <a:cs typeface="Arial" panose="020B0604020202020204" pitchFamily="34" charset="0"/>
              </a:rPr>
              <a:t>Aplicație mobilă care cere acces la locație pentru a funcționa</a:t>
            </a:r>
          </a:p>
          <a:p>
            <a:pPr algn="ctr"/>
            <a:endParaRPr lang="ro-RO" sz="2400" b="1" dirty="0">
              <a:latin typeface="Arial" panose="020B0604020202020204" pitchFamily="34" charset="0"/>
              <a:ea typeface="Calibri" panose="020F0502020204030204" pitchFamily="34" charset="0"/>
              <a:cs typeface="Arial" panose="020B0604020202020204" pitchFamily="34" charset="0"/>
            </a:endParaRPr>
          </a:p>
          <a:p>
            <a:pPr algn="ctr"/>
            <a:r>
              <a:rPr lang="ro-RO" dirty="0">
                <a:latin typeface="Arial" panose="020B0604020202020204" pitchFamily="34" charset="0"/>
                <a:cs typeface="Arial" panose="020B0604020202020204" pitchFamily="34" charset="0"/>
              </a:rPr>
              <a:t>O aplicație de știri cere consimțământ pentru a accesa locația utilizatorului, fără ca această informație să fie necesară pentru furnizarea serviciului. Condiționarea accesului la știri de consimțământul privind localizarea nu este legală.</a:t>
            </a:r>
            <a:endParaRPr lang="en-US" dirty="0">
              <a:latin typeface="Arial" panose="020B0604020202020204" pitchFamily="34" charset="0"/>
              <a:cs typeface="Arial" panose="020B0604020202020204" pitchFamily="34" charset="0"/>
            </a:endParaRPr>
          </a:p>
          <a:p>
            <a:pPr algn="ctr"/>
            <a:endParaRPr lang="ro-RO" b="1"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pic>
        <p:nvPicPr>
          <p:cNvPr id="45" name="Graphic 44" descr="Direction">
            <a:extLst>
              <a:ext uri="{FF2B5EF4-FFF2-40B4-BE49-F238E27FC236}">
                <a16:creationId xmlns:a16="http://schemas.microsoft.com/office/drawing/2014/main" id="{A8D212B1-58BF-4A22-9D1B-72A6E63BDF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67038" y="6223716"/>
            <a:ext cx="1725406" cy="1725406"/>
          </a:xfrm>
          <a:prstGeom prst="rect">
            <a:avLst/>
          </a:prstGeom>
        </p:spPr>
      </p:pic>
      <p:sp>
        <p:nvSpPr>
          <p:cNvPr id="46" name="Rectangle 45">
            <a:extLst>
              <a:ext uri="{FF2B5EF4-FFF2-40B4-BE49-F238E27FC236}">
                <a16:creationId xmlns:a16="http://schemas.microsoft.com/office/drawing/2014/main" id="{7F63318C-B015-4AE4-A39D-EF7326272647}"/>
              </a:ext>
            </a:extLst>
          </p:cNvPr>
          <p:cNvSpPr/>
          <p:nvPr/>
        </p:nvSpPr>
        <p:spPr>
          <a:xfrm>
            <a:off x="9995436" y="3035756"/>
            <a:ext cx="4127493" cy="3139321"/>
          </a:xfrm>
          <a:prstGeom prst="rect">
            <a:avLst/>
          </a:prstGeom>
        </p:spPr>
        <p:txBody>
          <a:bodyPr wrap="square">
            <a:spAutoFit/>
          </a:bodyPr>
          <a:lstStyle/>
          <a:p>
            <a:pPr marR="0" lvl="0" algn="ctr">
              <a:spcBef>
                <a:spcPts val="0"/>
              </a:spcBef>
              <a:spcAft>
                <a:spcPts val="0"/>
              </a:spcAft>
              <a:buSzPts val="1000"/>
              <a:tabLst>
                <a:tab pos="457200" algn="l"/>
              </a:tabLst>
            </a:pPr>
            <a:r>
              <a:rPr lang="ro-RO" b="1" dirty="0">
                <a:latin typeface="Arial" panose="020B0604020202020204" pitchFamily="34" charset="0"/>
                <a:ea typeface="Calibri" panose="020F0502020204030204" pitchFamily="34" charset="0"/>
                <a:cs typeface="Arial" panose="020B0604020202020204" pitchFamily="34" charset="0"/>
              </a:rPr>
              <a:t>Platformă de streaming care impune consimțământul pentru profilare</a:t>
            </a:r>
          </a:p>
          <a:p>
            <a:pPr marR="0" lvl="0" algn="ctr">
              <a:spcBef>
                <a:spcPts val="0"/>
              </a:spcBef>
              <a:spcAft>
                <a:spcPts val="0"/>
              </a:spcAft>
              <a:buSzPts val="1000"/>
              <a:tabLst>
                <a:tab pos="457200" algn="l"/>
              </a:tabLst>
            </a:pPr>
            <a:endParaRPr lang="ro-RO" sz="1050" b="1" dirty="0">
              <a:latin typeface="Arial" panose="020B0604020202020204" pitchFamily="34" charset="0"/>
              <a:ea typeface="Calibri" panose="020F0502020204030204" pitchFamily="34" charset="0"/>
              <a:cs typeface="Arial" panose="020B0604020202020204" pitchFamily="34" charset="0"/>
            </a:endParaRPr>
          </a:p>
          <a:p>
            <a:pPr marR="0" lvl="0" algn="ctr">
              <a:spcBef>
                <a:spcPts val="0"/>
              </a:spcBef>
              <a:spcAft>
                <a:spcPts val="0"/>
              </a:spcAft>
              <a:buSzPts val="1000"/>
              <a:tabLst>
                <a:tab pos="457200" algn="l"/>
              </a:tabLst>
            </a:pPr>
            <a:r>
              <a:rPr lang="ro-RO" dirty="0">
                <a:latin typeface="Arial" panose="020B0604020202020204" pitchFamily="34" charset="0"/>
                <a:ea typeface="Calibri" panose="020F0502020204030204" pitchFamily="34" charset="0"/>
                <a:cs typeface="Arial" panose="020B0604020202020204" pitchFamily="34" charset="0"/>
              </a:rPr>
              <a:t>O platformă de muzică oferă acces doar dacă utilizatorul acceptă să fie profilat pentru recomandări personalizate. Dacă personalizarea nu este esențială pentru funcționarea serviciului, consimțământul nu poate fi impus ca parte din contract.</a:t>
            </a:r>
            <a:endParaRPr lang="en-US" dirty="0">
              <a:latin typeface="Arial" panose="020B0604020202020204" pitchFamily="34" charset="0"/>
              <a:ea typeface="Calibri" panose="020F0502020204030204" pitchFamily="34" charset="0"/>
              <a:cs typeface="Arial" panose="020B0604020202020204" pitchFamily="34" charset="0"/>
            </a:endParaRPr>
          </a:p>
        </p:txBody>
      </p:sp>
      <p:pic>
        <p:nvPicPr>
          <p:cNvPr id="48" name="Graphic 47" descr="Users">
            <a:extLst>
              <a:ext uri="{FF2B5EF4-FFF2-40B4-BE49-F238E27FC236}">
                <a16:creationId xmlns:a16="http://schemas.microsoft.com/office/drawing/2014/main" id="{E3D33854-141E-4DD8-8B12-7DF4328CA9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98564" y="1210107"/>
            <a:ext cx="2108545" cy="2108545"/>
          </a:xfrm>
          <a:prstGeom prst="rect">
            <a:avLst/>
          </a:prstGeom>
        </p:spPr>
      </p:pic>
      <p:sp>
        <p:nvSpPr>
          <p:cNvPr id="18" name="TextBox 17">
            <a:extLst>
              <a:ext uri="{FF2B5EF4-FFF2-40B4-BE49-F238E27FC236}">
                <a16:creationId xmlns:a16="http://schemas.microsoft.com/office/drawing/2014/main" id="{8E885706-053D-4A51-B47A-16DCFC79C549}"/>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Tree>
    <p:extLst>
      <p:ext uri="{BB962C8B-B14F-4D97-AF65-F5344CB8AC3E}">
        <p14:creationId xmlns:p14="http://schemas.microsoft.com/office/powerpoint/2010/main" val="13721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a:extLst>
              <a:ext uri="{FF2B5EF4-FFF2-40B4-BE49-F238E27FC236}">
                <a16:creationId xmlns:a16="http://schemas.microsoft.com/office/drawing/2014/main" id="{22D3C662-BCA5-4D44-8ABB-88381A4166EF}"/>
              </a:ext>
            </a:extLst>
          </p:cNvPr>
          <p:cNvSpPr/>
          <p:nvPr/>
        </p:nvSpPr>
        <p:spPr>
          <a:xfrm>
            <a:off x="430631" y="1128599"/>
            <a:ext cx="13417868" cy="22860"/>
          </a:xfrm>
          <a:prstGeom prst="roundRect">
            <a:avLst>
              <a:gd name="adj" fmla="val 318308"/>
            </a:avLst>
          </a:prstGeom>
          <a:solidFill>
            <a:schemeClr val="accent4"/>
          </a:solidFill>
          <a:ln>
            <a:solidFill>
              <a:schemeClr val="accent4"/>
            </a:solidFill>
          </a:ln>
        </p:spPr>
      </p:sp>
      <p:sp>
        <p:nvSpPr>
          <p:cNvPr id="5" name="Rectangle 4">
            <a:extLst>
              <a:ext uri="{FF2B5EF4-FFF2-40B4-BE49-F238E27FC236}">
                <a16:creationId xmlns:a16="http://schemas.microsoft.com/office/drawing/2014/main" id="{03D82528-6342-4DB5-BC72-C4FC3A3FAD4B}"/>
              </a:ext>
            </a:extLst>
          </p:cNvPr>
          <p:cNvSpPr/>
          <p:nvPr/>
        </p:nvSpPr>
        <p:spPr>
          <a:xfrm>
            <a:off x="347175" y="452312"/>
            <a:ext cx="8247771" cy="707886"/>
          </a:xfrm>
          <a:prstGeom prst="rect">
            <a:avLst/>
          </a:prstGeom>
        </p:spPr>
        <p:txBody>
          <a:bodyPr wrap="none">
            <a:spAutoFit/>
          </a:bodyPr>
          <a:lstStyle/>
          <a:p>
            <a:r>
              <a:rPr lang="ro-RO" sz="4000" b="1" dirty="0">
                <a:latin typeface="Arial" panose="020B0604020202020204" pitchFamily="34" charset="0"/>
                <a:cs typeface="Arial" panose="020B0604020202020204" pitchFamily="34" charset="0"/>
              </a:rPr>
              <a:t>Condiții privind Consimțământul </a:t>
            </a:r>
            <a:endParaRPr lang="en-US" sz="5400" b="1" dirty="0">
              <a:latin typeface="Arial" panose="020B0604020202020204" pitchFamily="34" charset="0"/>
              <a:cs typeface="Arial" panose="020B0604020202020204" pitchFamily="34" charset="0"/>
            </a:endParaRPr>
          </a:p>
        </p:txBody>
      </p:sp>
      <p:sp>
        <p:nvSpPr>
          <p:cNvPr id="54" name="Hexagon 53">
            <a:extLst>
              <a:ext uri="{FF2B5EF4-FFF2-40B4-BE49-F238E27FC236}">
                <a16:creationId xmlns:a16="http://schemas.microsoft.com/office/drawing/2014/main" id="{BFC53DA6-3C70-4599-84BA-05CE7EF44165}"/>
              </a:ext>
            </a:extLst>
          </p:cNvPr>
          <p:cNvSpPr/>
          <p:nvPr/>
        </p:nvSpPr>
        <p:spPr>
          <a:xfrm>
            <a:off x="1827887" y="3968514"/>
            <a:ext cx="3895344" cy="3438144"/>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a:extLst>
              <a:ext uri="{FF2B5EF4-FFF2-40B4-BE49-F238E27FC236}">
                <a16:creationId xmlns:a16="http://schemas.microsoft.com/office/drawing/2014/main" id="{8815EE73-DAF4-4197-82D4-4B4E4CEBA505}"/>
              </a:ext>
            </a:extLst>
          </p:cNvPr>
          <p:cNvSpPr/>
          <p:nvPr/>
        </p:nvSpPr>
        <p:spPr>
          <a:xfrm>
            <a:off x="893145" y="4919631"/>
            <a:ext cx="1710893" cy="1533163"/>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descr="Doctor">
            <a:extLst>
              <a:ext uri="{FF2B5EF4-FFF2-40B4-BE49-F238E27FC236}">
                <a16:creationId xmlns:a16="http://schemas.microsoft.com/office/drawing/2014/main" id="{6EF3D716-9DDB-48F9-B469-45097A6A02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424" y="4930517"/>
            <a:ext cx="1432334" cy="1432334"/>
          </a:xfrm>
          <a:prstGeom prst="rect">
            <a:avLst/>
          </a:prstGeom>
        </p:spPr>
      </p:pic>
      <p:sp>
        <p:nvSpPr>
          <p:cNvPr id="63" name="Rectangle 62">
            <a:extLst>
              <a:ext uri="{FF2B5EF4-FFF2-40B4-BE49-F238E27FC236}">
                <a16:creationId xmlns:a16="http://schemas.microsoft.com/office/drawing/2014/main" id="{840A4CFF-B436-47E4-BBA4-5D1C49E34B30}"/>
              </a:ext>
            </a:extLst>
          </p:cNvPr>
          <p:cNvSpPr/>
          <p:nvPr/>
        </p:nvSpPr>
        <p:spPr>
          <a:xfrm>
            <a:off x="2269406" y="4124928"/>
            <a:ext cx="2874943" cy="3170099"/>
          </a:xfrm>
          <a:prstGeom prst="rect">
            <a:avLst/>
          </a:prstGeom>
        </p:spPr>
        <p:txBody>
          <a:bodyPr wrap="square">
            <a:spAutoFit/>
          </a:bodyPr>
          <a:lstStyle/>
          <a:p>
            <a:pPr marL="231775" indent="-231775" algn="ctr"/>
            <a:r>
              <a:rPr lang="ro-RO" sz="2000" dirty="0">
                <a:latin typeface="Arial" panose="020B0604020202020204" pitchFamily="34" charset="0"/>
                <a:ea typeface="Calibri" panose="020F0502020204030204" pitchFamily="34" charset="0"/>
                <a:cs typeface="Arial" panose="020B0604020202020204" pitchFamily="34" charset="0"/>
              </a:rPr>
              <a:t>O </a:t>
            </a:r>
            <a:r>
              <a:rPr lang="ro-RO" sz="2000" b="1" dirty="0">
                <a:latin typeface="Arial" panose="020B0604020202020204" pitchFamily="34" charset="0"/>
                <a:ea typeface="Times New Roman" panose="02020603050405020304" pitchFamily="18" charset="0"/>
                <a:cs typeface="Arial" panose="020B0604020202020204" pitchFamily="34" charset="0"/>
              </a:rPr>
              <a:t>clinică privată</a:t>
            </a:r>
            <a:r>
              <a:rPr lang="ro-RO" sz="2000" dirty="0">
                <a:latin typeface="Arial" panose="020B0604020202020204" pitchFamily="34" charset="0"/>
                <a:ea typeface="Calibri" panose="020F0502020204030204" pitchFamily="34" charset="0"/>
                <a:cs typeface="Arial" panose="020B0604020202020204" pitchFamily="34" charset="0"/>
              </a:rPr>
              <a:t> trebuie să păstreze dovada consimțământului pacientului pentru     prelucrarea datelor sale în scopuri de fidelizare (abonamente, carduri</a:t>
            </a:r>
          </a:p>
          <a:p>
            <a:pPr algn="ctr"/>
            <a:r>
              <a:rPr lang="ro-RO" sz="2000" dirty="0">
                <a:latin typeface="Arial" panose="020B0604020202020204" pitchFamily="34" charset="0"/>
                <a:ea typeface="Calibri" panose="020F0502020204030204" pitchFamily="34" charset="0"/>
                <a:cs typeface="Arial" panose="020B0604020202020204" pitchFamily="34" charset="0"/>
              </a:rPr>
              <a:t> de reducere).</a:t>
            </a:r>
            <a:endParaRPr lang="en-US" sz="2000" dirty="0">
              <a:latin typeface="Arial" panose="020B0604020202020204" pitchFamily="34" charset="0"/>
              <a:cs typeface="Arial" panose="020B0604020202020204" pitchFamily="34" charset="0"/>
            </a:endParaRPr>
          </a:p>
        </p:txBody>
      </p:sp>
      <p:sp>
        <p:nvSpPr>
          <p:cNvPr id="64" name="Hexagon 63">
            <a:extLst>
              <a:ext uri="{FF2B5EF4-FFF2-40B4-BE49-F238E27FC236}">
                <a16:creationId xmlns:a16="http://schemas.microsoft.com/office/drawing/2014/main" id="{E7116B0F-DA74-4E1C-BF63-4727608D8994}"/>
              </a:ext>
            </a:extLst>
          </p:cNvPr>
          <p:cNvSpPr/>
          <p:nvPr/>
        </p:nvSpPr>
        <p:spPr>
          <a:xfrm>
            <a:off x="5548050" y="1858273"/>
            <a:ext cx="3897252" cy="3383280"/>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a:extLst>
              <a:ext uri="{FF2B5EF4-FFF2-40B4-BE49-F238E27FC236}">
                <a16:creationId xmlns:a16="http://schemas.microsoft.com/office/drawing/2014/main" id="{86BADFA5-11EA-448E-90D6-FCB3F1EB5019}"/>
              </a:ext>
            </a:extLst>
          </p:cNvPr>
          <p:cNvSpPr/>
          <p:nvPr/>
        </p:nvSpPr>
        <p:spPr>
          <a:xfrm>
            <a:off x="9371738" y="3968514"/>
            <a:ext cx="3895344" cy="3435398"/>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a:extLst>
              <a:ext uri="{FF2B5EF4-FFF2-40B4-BE49-F238E27FC236}">
                <a16:creationId xmlns:a16="http://schemas.microsoft.com/office/drawing/2014/main" id="{E8D2F4A2-70CE-4799-BCF7-1A14A7A7E083}"/>
              </a:ext>
            </a:extLst>
          </p:cNvPr>
          <p:cNvSpPr/>
          <p:nvPr/>
        </p:nvSpPr>
        <p:spPr>
          <a:xfrm>
            <a:off x="12521827" y="4930517"/>
            <a:ext cx="1698174" cy="151139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a:extLst>
              <a:ext uri="{FF2B5EF4-FFF2-40B4-BE49-F238E27FC236}">
                <a16:creationId xmlns:a16="http://schemas.microsoft.com/office/drawing/2014/main" id="{B0ECD101-AEC3-4E48-900B-737079E6EFBF}"/>
              </a:ext>
            </a:extLst>
          </p:cNvPr>
          <p:cNvSpPr/>
          <p:nvPr/>
        </p:nvSpPr>
        <p:spPr>
          <a:xfrm>
            <a:off x="8682149" y="2754172"/>
            <a:ext cx="1698174" cy="151139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Graphic 66" descr="Box trolley">
            <a:extLst>
              <a:ext uri="{FF2B5EF4-FFF2-40B4-BE49-F238E27FC236}">
                <a16:creationId xmlns:a16="http://schemas.microsoft.com/office/drawing/2014/main" id="{7A8DF71C-9F96-4468-929D-330DFD720E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75374" y="2710425"/>
            <a:ext cx="1502651" cy="1502651"/>
          </a:xfrm>
          <a:prstGeom prst="rect">
            <a:avLst/>
          </a:prstGeom>
        </p:spPr>
      </p:pic>
      <p:sp>
        <p:nvSpPr>
          <p:cNvPr id="53" name="Rectangle 52">
            <a:extLst>
              <a:ext uri="{FF2B5EF4-FFF2-40B4-BE49-F238E27FC236}">
                <a16:creationId xmlns:a16="http://schemas.microsoft.com/office/drawing/2014/main" id="{72FDB929-AFDC-4D0E-BF23-347ED4976FC8}"/>
              </a:ext>
            </a:extLst>
          </p:cNvPr>
          <p:cNvSpPr/>
          <p:nvPr/>
        </p:nvSpPr>
        <p:spPr>
          <a:xfrm>
            <a:off x="430631" y="1645869"/>
            <a:ext cx="5238502" cy="1938992"/>
          </a:xfrm>
          <a:prstGeom prst="rect">
            <a:avLst/>
          </a:prstGeom>
        </p:spPr>
        <p:txBody>
          <a:bodyPr wrap="square">
            <a:spAutoFit/>
          </a:bodyPr>
          <a:lstStyle/>
          <a:p>
            <a:r>
              <a:rPr lang="ro-RO" sz="2000" b="1" dirty="0">
                <a:latin typeface="Arial" panose="020B0604020202020204" pitchFamily="34" charset="0"/>
                <a:ea typeface="Calibri" panose="020F0502020204030204" pitchFamily="34" charset="0"/>
                <a:cs typeface="Arial" panose="020B0604020202020204" pitchFamily="34" charset="0"/>
              </a:rPr>
              <a:t>Sarcina probei – pe seama Operatorului</a:t>
            </a:r>
          </a:p>
          <a:p>
            <a:r>
              <a:rPr lang="ro-RO" sz="2000" dirty="0">
                <a:latin typeface="Arial" panose="020B0604020202020204" pitchFamily="34" charset="0"/>
                <a:cs typeface="Arial" panose="020B0604020202020204" pitchFamily="34" charset="0"/>
              </a:rPr>
              <a:t>Operatorul (adică organizația care colectează datele) trebuie să poată dovedi, oricând, că persoana vizată și-a dat consimțământul în mod valabil</a:t>
            </a:r>
            <a:r>
              <a:rPr lang="ro-RO" sz="2000" dirty="0"/>
              <a:t>.</a:t>
            </a:r>
            <a:endParaRPr lang="en-US" sz="2000" dirty="0"/>
          </a:p>
          <a:p>
            <a:endParaRPr lang="en-US" sz="2000" dirty="0">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372EA739-DA89-4E55-998F-3CF1FC0F1D50}"/>
              </a:ext>
            </a:extLst>
          </p:cNvPr>
          <p:cNvSpPr/>
          <p:nvPr/>
        </p:nvSpPr>
        <p:spPr>
          <a:xfrm>
            <a:off x="6180199" y="2216348"/>
            <a:ext cx="2714352" cy="2554545"/>
          </a:xfrm>
          <a:prstGeom prst="rect">
            <a:avLst/>
          </a:prstGeom>
        </p:spPr>
        <p:txBody>
          <a:bodyPr wrap="square">
            <a:spAutoFit/>
          </a:bodyPr>
          <a:lstStyle/>
          <a:p>
            <a:pPr algn="ctr"/>
            <a:r>
              <a:rPr lang="ro-MD" sz="2000" dirty="0">
                <a:latin typeface="Arial" panose="020B0604020202020204" pitchFamily="34" charset="0"/>
                <a:cs typeface="Arial" panose="020B0604020202020204" pitchFamily="34" charset="0"/>
              </a:rPr>
              <a:t>O </a:t>
            </a:r>
            <a:r>
              <a:rPr lang="ro-MD" sz="2000" b="1" dirty="0">
                <a:latin typeface="Arial" panose="020B0604020202020204" pitchFamily="34" charset="0"/>
                <a:cs typeface="Arial" panose="020B0604020202020204" pitchFamily="34" charset="0"/>
              </a:rPr>
              <a:t>companie de livrare </a:t>
            </a:r>
            <a:r>
              <a:rPr lang="ro-MD" sz="2000" dirty="0">
                <a:latin typeface="Arial" panose="020B0604020202020204" pitchFamily="34" charset="0"/>
                <a:cs typeface="Arial" panose="020B0604020202020204" pitchFamily="34" charset="0"/>
              </a:rPr>
              <a:t>trebuie să demonstreze că clientul a acceptat </a:t>
            </a:r>
          </a:p>
          <a:p>
            <a:pPr algn="ctr"/>
            <a:r>
              <a:rPr lang="ro-MD" sz="2000" dirty="0">
                <a:latin typeface="Arial" panose="020B0604020202020204" pitchFamily="34" charset="0"/>
                <a:cs typeface="Arial" panose="020B0604020202020204" pitchFamily="34" charset="0"/>
              </a:rPr>
              <a:t>în mod expres să primească mesaje promoționale pe email sau SMS.</a:t>
            </a:r>
          </a:p>
        </p:txBody>
      </p:sp>
      <p:pic>
        <p:nvPicPr>
          <p:cNvPr id="70" name="Graphic 69" descr="Court">
            <a:extLst>
              <a:ext uri="{FF2B5EF4-FFF2-40B4-BE49-F238E27FC236}">
                <a16:creationId xmlns:a16="http://schemas.microsoft.com/office/drawing/2014/main" id="{3FA01DC9-FFDA-4F24-9049-4154A38EC2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33282" y="4961492"/>
            <a:ext cx="1297036" cy="1297036"/>
          </a:xfrm>
          <a:prstGeom prst="rect">
            <a:avLst/>
          </a:prstGeom>
        </p:spPr>
      </p:pic>
      <p:sp>
        <p:nvSpPr>
          <p:cNvPr id="71" name="Rectangle 70">
            <a:extLst>
              <a:ext uri="{FF2B5EF4-FFF2-40B4-BE49-F238E27FC236}">
                <a16:creationId xmlns:a16="http://schemas.microsoft.com/office/drawing/2014/main" id="{B2313941-D7FA-4408-B2AA-3C2B66CEAA5D}"/>
              </a:ext>
            </a:extLst>
          </p:cNvPr>
          <p:cNvSpPr/>
          <p:nvPr/>
        </p:nvSpPr>
        <p:spPr>
          <a:xfrm>
            <a:off x="9964942" y="4267987"/>
            <a:ext cx="2786469" cy="3093154"/>
          </a:xfrm>
          <a:prstGeom prst="rect">
            <a:avLst/>
          </a:prstGeom>
        </p:spPr>
        <p:txBody>
          <a:bodyPr wrap="square">
            <a:spAutoFit/>
          </a:bodyPr>
          <a:lstStyle/>
          <a:p>
            <a:pPr algn="ctr"/>
            <a:r>
              <a:rPr lang="ro-MD" sz="1950" dirty="0">
                <a:latin typeface="Arial" panose="020B0604020202020204" pitchFamily="34" charset="0"/>
                <a:cs typeface="Arial" panose="020B0604020202020204" pitchFamily="34" charset="0"/>
              </a:rPr>
              <a:t>Un </a:t>
            </a:r>
            <a:r>
              <a:rPr lang="ro-MD" sz="1950" b="1" dirty="0">
                <a:latin typeface="Arial" panose="020B0604020202020204" pitchFamily="34" charset="0"/>
                <a:cs typeface="Arial" panose="020B0604020202020204" pitchFamily="34" charset="0"/>
              </a:rPr>
              <a:t>organ public </a:t>
            </a:r>
            <a:r>
              <a:rPr lang="ro-MD" sz="1950" dirty="0">
                <a:latin typeface="Arial" panose="020B0604020202020204" pitchFamily="34" charset="0"/>
                <a:cs typeface="Arial" panose="020B0604020202020204" pitchFamily="34" charset="0"/>
              </a:rPr>
              <a:t>care colectează date în afara unei obligații legale (de ex., pentru un sondaj de satisfacție) trebuie să poată proba că persoana și-a dat acordul în mod liber și informat.</a:t>
            </a:r>
          </a:p>
        </p:txBody>
      </p:sp>
      <p:sp>
        <p:nvSpPr>
          <p:cNvPr id="72" name="TextBox 71">
            <a:extLst>
              <a:ext uri="{FF2B5EF4-FFF2-40B4-BE49-F238E27FC236}">
                <a16:creationId xmlns:a16="http://schemas.microsoft.com/office/drawing/2014/main" id="{D2A418D3-C18B-4C00-9C16-6FCE35A0B123}"/>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Tree>
    <p:extLst>
      <p:ext uri="{BB962C8B-B14F-4D97-AF65-F5344CB8AC3E}">
        <p14:creationId xmlns:p14="http://schemas.microsoft.com/office/powerpoint/2010/main" val="198227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FE576EC5-3FB6-4290-BC85-3E26661C55AE}"/>
              </a:ext>
            </a:extLst>
          </p:cNvPr>
          <p:cNvSpPr/>
          <p:nvPr/>
        </p:nvSpPr>
        <p:spPr>
          <a:xfrm>
            <a:off x="1353958" y="5670979"/>
            <a:ext cx="5478881" cy="1475042"/>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D5944C8-9E0A-4B1A-9128-B8FA7DB9DB73}"/>
              </a:ext>
            </a:extLst>
          </p:cNvPr>
          <p:cNvSpPr/>
          <p:nvPr/>
        </p:nvSpPr>
        <p:spPr>
          <a:xfrm>
            <a:off x="7788027" y="3929745"/>
            <a:ext cx="5516245" cy="211953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7F50F065-3EDC-4334-A05D-A2F8F423E244}"/>
              </a:ext>
            </a:extLst>
          </p:cNvPr>
          <p:cNvSpPr/>
          <p:nvPr/>
        </p:nvSpPr>
        <p:spPr>
          <a:xfrm>
            <a:off x="7812075" y="2300628"/>
            <a:ext cx="5492197" cy="1352270"/>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E2F2F392-4D1F-4AB9-9665-B1B4860F8DC2}"/>
              </a:ext>
            </a:extLst>
          </p:cNvPr>
          <p:cNvSpPr/>
          <p:nvPr/>
        </p:nvSpPr>
        <p:spPr>
          <a:xfrm>
            <a:off x="1297448" y="3919752"/>
            <a:ext cx="5478881" cy="1475042"/>
          </a:xfrm>
          <a:prstGeom prst="roundRect">
            <a:avLst>
              <a:gd name="adj" fmla="val 5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E326F08-C3B7-45B4-8477-9555C18E363D}"/>
              </a:ext>
            </a:extLst>
          </p:cNvPr>
          <p:cNvSpPr/>
          <p:nvPr/>
        </p:nvSpPr>
        <p:spPr>
          <a:xfrm>
            <a:off x="1326128" y="2276120"/>
            <a:ext cx="5492198" cy="135244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hape 1">
            <a:extLst>
              <a:ext uri="{FF2B5EF4-FFF2-40B4-BE49-F238E27FC236}">
                <a16:creationId xmlns:a16="http://schemas.microsoft.com/office/drawing/2014/main" id="{C0E2A20D-5079-4770-9485-5E4CBFD58F9A}"/>
              </a:ext>
            </a:extLst>
          </p:cNvPr>
          <p:cNvSpPr/>
          <p:nvPr/>
        </p:nvSpPr>
        <p:spPr>
          <a:xfrm>
            <a:off x="430631" y="1128599"/>
            <a:ext cx="13417868" cy="22860"/>
          </a:xfrm>
          <a:prstGeom prst="roundRect">
            <a:avLst>
              <a:gd name="adj" fmla="val 318308"/>
            </a:avLst>
          </a:prstGeom>
          <a:solidFill>
            <a:schemeClr val="accent4"/>
          </a:solidFill>
          <a:ln>
            <a:solidFill>
              <a:schemeClr val="accent4"/>
            </a:solidFill>
          </a:ln>
        </p:spPr>
      </p:sp>
      <p:sp>
        <p:nvSpPr>
          <p:cNvPr id="3" name="Rectangle 2">
            <a:extLst>
              <a:ext uri="{FF2B5EF4-FFF2-40B4-BE49-F238E27FC236}">
                <a16:creationId xmlns:a16="http://schemas.microsoft.com/office/drawing/2014/main" id="{BF14FC52-256F-4729-8C78-B6943D76924F}"/>
              </a:ext>
            </a:extLst>
          </p:cNvPr>
          <p:cNvSpPr/>
          <p:nvPr/>
        </p:nvSpPr>
        <p:spPr>
          <a:xfrm>
            <a:off x="430631" y="478706"/>
            <a:ext cx="6369051" cy="707886"/>
          </a:xfrm>
          <a:prstGeom prst="rect">
            <a:avLst/>
          </a:prstGeom>
        </p:spPr>
        <p:txBody>
          <a:bodyPr wrap="none">
            <a:spAutoFit/>
          </a:bodyPr>
          <a:lstStyle/>
          <a:p>
            <a:r>
              <a:rPr lang="pt-BR" sz="4000" b="1" dirty="0">
                <a:latin typeface="Arial" panose="020B0604020202020204" pitchFamily="34" charset="0"/>
                <a:cs typeface="Arial" panose="020B0604020202020204" pitchFamily="34" charset="0"/>
              </a:rPr>
              <a:t>Forma </a:t>
            </a:r>
            <a:r>
              <a:rPr lang="ro-MD" sz="4000" b="1" dirty="0">
                <a:latin typeface="Arial" panose="020B0604020202020204" pitchFamily="34" charset="0"/>
                <a:cs typeface="Arial" panose="020B0604020202020204" pitchFamily="34" charset="0"/>
              </a:rPr>
              <a:t>C</a:t>
            </a:r>
            <a:r>
              <a:rPr lang="pt-BR" sz="4000" b="1" dirty="0">
                <a:latin typeface="Arial" panose="020B0604020202020204" pitchFamily="34" charset="0"/>
                <a:cs typeface="Arial" panose="020B0604020202020204" pitchFamily="34" charset="0"/>
              </a:rPr>
              <a:t>onsimțământului</a:t>
            </a:r>
            <a:endParaRPr lang="en-US" sz="40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94B25E6-4853-493C-908E-CD440A6E1ADC}"/>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
        <p:nvSpPr>
          <p:cNvPr id="11" name="Rectangle 10">
            <a:extLst>
              <a:ext uri="{FF2B5EF4-FFF2-40B4-BE49-F238E27FC236}">
                <a16:creationId xmlns:a16="http://schemas.microsoft.com/office/drawing/2014/main" id="{2C773E2D-7344-478D-A14C-02C2BA824C4A}"/>
              </a:ext>
            </a:extLst>
          </p:cNvPr>
          <p:cNvSpPr/>
          <p:nvPr/>
        </p:nvSpPr>
        <p:spPr>
          <a:xfrm>
            <a:off x="1535127" y="2594018"/>
            <a:ext cx="5003525" cy="923330"/>
          </a:xfrm>
          <a:prstGeom prst="rect">
            <a:avLst/>
          </a:prstGeom>
        </p:spPr>
        <p:txBody>
          <a:bodyPr wrap="square">
            <a:spAutoFit/>
          </a:bodyPr>
          <a:lstStyle/>
          <a:p>
            <a:pPr algn="ctr" defTabSz="711200"/>
            <a:r>
              <a:rPr lang="ro-MD" dirty="0">
                <a:latin typeface="Arial" panose="020B0604020202020204" pitchFamily="34" charset="0"/>
                <a:ea typeface="Times New Roman" panose="02020603050405020304" pitchFamily="18" charset="0"/>
                <a:cs typeface="Arial" panose="020B0604020202020204" pitchFamily="34" charset="0"/>
              </a:rPr>
              <a:t>Textul consimțământului trebuie să fie </a:t>
            </a:r>
            <a:r>
              <a:rPr lang="ro-MD" b="1" dirty="0">
                <a:latin typeface="Arial" panose="020B0604020202020204" pitchFamily="34" charset="0"/>
                <a:ea typeface="Times New Roman" panose="02020603050405020304" pitchFamily="18" charset="0"/>
                <a:cs typeface="Arial" panose="020B0604020202020204" pitchFamily="34" charset="0"/>
              </a:rPr>
              <a:t>clar, fără termeni tehnici sau juridici complicați</a:t>
            </a:r>
            <a:r>
              <a:rPr lang="ro-MD" dirty="0">
                <a:latin typeface="Arial" panose="020B0604020202020204" pitchFamily="34" charset="0"/>
                <a:ea typeface="Times New Roman" panose="02020603050405020304" pitchFamily="18" charset="0"/>
                <a:cs typeface="Arial" panose="020B0604020202020204" pitchFamily="34" charset="0"/>
              </a:rPr>
              <a:t>, și ușor de găsit.</a:t>
            </a:r>
          </a:p>
        </p:txBody>
      </p:sp>
      <p:sp>
        <p:nvSpPr>
          <p:cNvPr id="12" name="Rectangle 11">
            <a:extLst>
              <a:ext uri="{FF2B5EF4-FFF2-40B4-BE49-F238E27FC236}">
                <a16:creationId xmlns:a16="http://schemas.microsoft.com/office/drawing/2014/main" id="{7311E889-4339-4991-9DFE-D20EB39BB622}"/>
              </a:ext>
            </a:extLst>
          </p:cNvPr>
          <p:cNvSpPr/>
          <p:nvPr/>
        </p:nvSpPr>
        <p:spPr>
          <a:xfrm>
            <a:off x="1510504" y="4102033"/>
            <a:ext cx="5110128" cy="1200329"/>
          </a:xfrm>
          <a:prstGeom prst="rect">
            <a:avLst/>
          </a:prstGeom>
        </p:spPr>
        <p:txBody>
          <a:bodyPr wrap="square">
            <a:spAutoFit/>
          </a:bodyPr>
          <a:lstStyle/>
          <a:p>
            <a:pPr algn="ctr"/>
            <a:r>
              <a:rPr lang="ro-MD" dirty="0">
                <a:latin typeface="Arial" panose="020B0604020202020204" pitchFamily="34" charset="0"/>
                <a:cs typeface="Arial" panose="020B0604020202020204" pitchFamily="34" charset="0"/>
              </a:rPr>
              <a:t>Un site de comerț electronic trebuie să afișeze politicile de consimțământ într-o secțiune vizibilă, nu „ascunsă” în note de subsol sau în termeni generali lungi.</a:t>
            </a:r>
          </a:p>
        </p:txBody>
      </p:sp>
      <p:sp>
        <p:nvSpPr>
          <p:cNvPr id="15" name="Rectangle 14">
            <a:extLst>
              <a:ext uri="{FF2B5EF4-FFF2-40B4-BE49-F238E27FC236}">
                <a16:creationId xmlns:a16="http://schemas.microsoft.com/office/drawing/2014/main" id="{E8152C84-EF40-4471-93BB-656211EEDD4E}"/>
              </a:ext>
            </a:extLst>
          </p:cNvPr>
          <p:cNvSpPr/>
          <p:nvPr/>
        </p:nvSpPr>
        <p:spPr>
          <a:xfrm>
            <a:off x="7996880" y="2542394"/>
            <a:ext cx="5203920" cy="923330"/>
          </a:xfrm>
          <a:prstGeom prst="rect">
            <a:avLst/>
          </a:prstGeom>
        </p:spPr>
        <p:txBody>
          <a:bodyPr wrap="square">
            <a:spAutoFit/>
          </a:bodyPr>
          <a:lstStyle/>
          <a:p>
            <a:pPr algn="ctr"/>
            <a:r>
              <a:rPr lang="ro-MD" dirty="0">
                <a:latin typeface="Arial" panose="020B0604020202020204" pitchFamily="34" charset="0"/>
                <a:ea typeface="Calibri" panose="020F0502020204030204" pitchFamily="34" charset="0"/>
                <a:cs typeface="Arial" panose="020B0604020202020204" pitchFamily="34" charset="0"/>
              </a:rPr>
              <a:t>Consimțământul </a:t>
            </a:r>
            <a:r>
              <a:rPr lang="ro-MD" b="1" dirty="0">
                <a:latin typeface="Arial" panose="020B0604020202020204" pitchFamily="34" charset="0"/>
                <a:ea typeface="Calibri" panose="020F0502020204030204" pitchFamily="34" charset="0"/>
                <a:cs typeface="Arial" panose="020B0604020202020204" pitchFamily="34" charset="0"/>
              </a:rPr>
              <a:t>nu trebuie „ascuns” într-un text lung</a:t>
            </a:r>
            <a:r>
              <a:rPr lang="ro-MD" dirty="0">
                <a:latin typeface="Arial" panose="020B0604020202020204" pitchFamily="34" charset="0"/>
                <a:ea typeface="Calibri" panose="020F0502020204030204" pitchFamily="34" charset="0"/>
                <a:cs typeface="Arial" panose="020B0604020202020204" pitchFamily="34" charset="0"/>
              </a:rPr>
              <a:t>, cum ar fi un contract – el trebuie să fie prezentat distinct și ușor de identificat.</a:t>
            </a:r>
            <a:endParaRPr lang="ro-MD"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64A487B-0051-4982-936B-A9CA68E5B1C2}"/>
              </a:ext>
            </a:extLst>
          </p:cNvPr>
          <p:cNvSpPr/>
          <p:nvPr/>
        </p:nvSpPr>
        <p:spPr>
          <a:xfrm>
            <a:off x="7949984" y="4146432"/>
            <a:ext cx="5115070" cy="1754326"/>
          </a:xfrm>
          <a:prstGeom prst="rect">
            <a:avLst/>
          </a:prstGeom>
        </p:spPr>
        <p:txBody>
          <a:bodyPr wrap="square">
            <a:spAutoFit/>
          </a:bodyPr>
          <a:lstStyle/>
          <a:p>
            <a:pPr algn="ctr"/>
            <a:r>
              <a:rPr lang="ro-MD" dirty="0">
                <a:latin typeface="Arial" panose="020B0604020202020204" pitchFamily="34" charset="0"/>
                <a:ea typeface="Calibri" panose="020F0502020204030204" pitchFamily="34" charset="0"/>
                <a:cs typeface="Arial" panose="020B0604020202020204" pitchFamily="34" charset="0"/>
              </a:rPr>
              <a:t>Un </a:t>
            </a:r>
            <a:r>
              <a:rPr lang="ro-MD" dirty="0">
                <a:latin typeface="Arial" panose="020B0604020202020204" pitchFamily="34" charset="0"/>
                <a:ea typeface="Times New Roman" panose="02020603050405020304" pitchFamily="18" charset="0"/>
                <a:cs typeface="Arial" panose="020B0604020202020204" pitchFamily="34" charset="0"/>
              </a:rPr>
              <a:t>formular de înscriere</a:t>
            </a:r>
            <a:r>
              <a:rPr lang="ro-MD" dirty="0">
                <a:latin typeface="Arial" panose="020B0604020202020204" pitchFamily="34" charset="0"/>
                <a:ea typeface="Calibri" panose="020F0502020204030204" pitchFamily="34" charset="0"/>
                <a:cs typeface="Arial" panose="020B0604020202020204" pitchFamily="34" charset="0"/>
              </a:rPr>
              <a:t> la un </a:t>
            </a:r>
            <a:r>
              <a:rPr lang="ro-MD" dirty="0" err="1">
                <a:latin typeface="Arial" panose="020B0604020202020204" pitchFamily="34" charset="0"/>
                <a:ea typeface="Calibri" panose="020F0502020204030204" pitchFamily="34" charset="0"/>
                <a:cs typeface="Arial" panose="020B0604020202020204" pitchFamily="34" charset="0"/>
              </a:rPr>
              <a:t>webinar</a:t>
            </a:r>
            <a:r>
              <a:rPr lang="ro-MD" dirty="0">
                <a:latin typeface="Arial" panose="020B0604020202020204" pitchFamily="34" charset="0"/>
                <a:ea typeface="Calibri" panose="020F0502020204030204" pitchFamily="34" charset="0"/>
                <a:cs typeface="Arial" panose="020B0604020202020204" pitchFamily="34" charset="0"/>
              </a:rPr>
              <a:t> nu trebuie să conțină consimțământul pentru marketing în același paragraf cu termenii de participare. Trebuie bifă separată și text clar:</a:t>
            </a:r>
          </a:p>
          <a:p>
            <a:pPr algn="ctr"/>
            <a:r>
              <a:rPr lang="ro-MD" dirty="0">
                <a:latin typeface="Arial" panose="020B0604020202020204" pitchFamily="34" charset="0"/>
                <a:ea typeface="Calibri" panose="020F0502020204030204" pitchFamily="34" charset="0"/>
                <a:cs typeface="Arial" panose="020B0604020202020204" pitchFamily="34" charset="0"/>
              </a:rPr>
              <a:t> „Sunt de acord să primesc materiale promoționale”.</a:t>
            </a:r>
            <a:endParaRPr lang="ro-MD"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8DD7A253-23DD-44B2-9F27-A5B1E015BD4B}"/>
              </a:ext>
            </a:extLst>
          </p:cNvPr>
          <p:cNvSpPr/>
          <p:nvPr/>
        </p:nvSpPr>
        <p:spPr>
          <a:xfrm>
            <a:off x="1388032" y="5838697"/>
            <a:ext cx="5297712" cy="1200329"/>
          </a:xfrm>
          <a:prstGeom prst="rect">
            <a:avLst/>
          </a:prstGeom>
        </p:spPr>
        <p:txBody>
          <a:bodyPr wrap="square">
            <a:spAutoFit/>
          </a:bodyPr>
          <a:lstStyle/>
          <a:p>
            <a:pPr algn="ctr"/>
            <a:r>
              <a:rPr lang="ro-MD" dirty="0">
                <a:latin typeface="Arial" panose="020B0604020202020204" pitchFamily="34" charset="0"/>
                <a:cs typeface="Arial" panose="020B0604020202020204" pitchFamily="34" charset="0"/>
              </a:rPr>
              <a:t>Un medic care cere consimțământ pentru utilizarea datelor în cercetare trebuie să ofere explicația pe înțelesul pacientului, nu în limbaj academic</a:t>
            </a:r>
            <a:r>
              <a:rPr lang="en-US" dirty="0"/>
              <a:t>.</a:t>
            </a:r>
          </a:p>
        </p:txBody>
      </p:sp>
      <p:sp>
        <p:nvSpPr>
          <p:cNvPr id="31" name="Oval 30">
            <a:extLst>
              <a:ext uri="{FF2B5EF4-FFF2-40B4-BE49-F238E27FC236}">
                <a16:creationId xmlns:a16="http://schemas.microsoft.com/office/drawing/2014/main" id="{07D8E435-BD14-4EAB-A2A4-903FC2B4DF1D}"/>
              </a:ext>
            </a:extLst>
          </p:cNvPr>
          <p:cNvSpPr/>
          <p:nvPr/>
        </p:nvSpPr>
        <p:spPr>
          <a:xfrm>
            <a:off x="3433861" y="1606466"/>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9AE875B-0683-440A-931E-31AA429EC055}"/>
              </a:ext>
            </a:extLst>
          </p:cNvPr>
          <p:cNvSpPr txBox="1"/>
          <p:nvPr/>
        </p:nvSpPr>
        <p:spPr>
          <a:xfrm>
            <a:off x="3485188" y="1522084"/>
            <a:ext cx="811745" cy="1200329"/>
          </a:xfrm>
          <a:prstGeom prst="rect">
            <a:avLst/>
          </a:prstGeom>
          <a:noFill/>
        </p:spPr>
        <p:txBody>
          <a:bodyPr wrap="square" rtlCol="0">
            <a:spAutoFit/>
          </a:bodyPr>
          <a:lstStyle/>
          <a:p>
            <a:r>
              <a:rPr lang="ro-MD" sz="7200" b="1" dirty="0">
                <a:solidFill>
                  <a:schemeClr val="bg1"/>
                </a:solidFill>
                <a:latin typeface="Arial Black" panose="020B0A04020102020204" pitchFamily="34" charset="0"/>
              </a:rPr>
              <a:t>1</a:t>
            </a:r>
            <a:endParaRPr lang="en-US" sz="8800" b="1" dirty="0">
              <a:solidFill>
                <a:schemeClr val="bg1"/>
              </a:solidFill>
              <a:latin typeface="Arial Black" panose="020B0A04020102020204" pitchFamily="34" charset="0"/>
            </a:endParaRPr>
          </a:p>
        </p:txBody>
      </p:sp>
      <p:sp>
        <p:nvSpPr>
          <p:cNvPr id="33" name="Oval 32">
            <a:extLst>
              <a:ext uri="{FF2B5EF4-FFF2-40B4-BE49-F238E27FC236}">
                <a16:creationId xmlns:a16="http://schemas.microsoft.com/office/drawing/2014/main" id="{709F67F8-7AF6-485C-8762-97124494E188}"/>
              </a:ext>
            </a:extLst>
          </p:cNvPr>
          <p:cNvSpPr/>
          <p:nvPr/>
        </p:nvSpPr>
        <p:spPr>
          <a:xfrm>
            <a:off x="10100973" y="1653665"/>
            <a:ext cx="914400" cy="9144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77E21A7-8597-4C2E-A47A-168290F4FD61}"/>
              </a:ext>
            </a:extLst>
          </p:cNvPr>
          <p:cNvSpPr txBox="1"/>
          <p:nvPr/>
        </p:nvSpPr>
        <p:spPr>
          <a:xfrm>
            <a:off x="10162722" y="1576948"/>
            <a:ext cx="811745" cy="1200329"/>
          </a:xfrm>
          <a:prstGeom prst="rect">
            <a:avLst/>
          </a:prstGeom>
          <a:noFill/>
        </p:spPr>
        <p:txBody>
          <a:bodyPr wrap="square" rtlCol="0">
            <a:spAutoFit/>
          </a:bodyPr>
          <a:lstStyle/>
          <a:p>
            <a:r>
              <a:rPr lang="ro-MD" sz="7200" b="1" dirty="0">
                <a:solidFill>
                  <a:schemeClr val="bg1"/>
                </a:solidFill>
                <a:latin typeface="Arial Black" panose="020B0A04020102020204" pitchFamily="34" charset="0"/>
              </a:rPr>
              <a:t>2</a:t>
            </a:r>
            <a:endParaRPr lang="en-US" sz="72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566595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a:extLst>
              <a:ext uri="{FF2B5EF4-FFF2-40B4-BE49-F238E27FC236}">
                <a16:creationId xmlns:a16="http://schemas.microsoft.com/office/drawing/2014/main" id="{748A0CBD-F977-4F03-B108-C9F5FCB94ED3}"/>
              </a:ext>
            </a:extLst>
          </p:cNvPr>
          <p:cNvSpPr/>
          <p:nvPr/>
        </p:nvSpPr>
        <p:spPr>
          <a:xfrm>
            <a:off x="430631" y="1128599"/>
            <a:ext cx="13417868" cy="22860"/>
          </a:xfrm>
          <a:prstGeom prst="roundRect">
            <a:avLst>
              <a:gd name="adj" fmla="val 318308"/>
            </a:avLst>
          </a:prstGeom>
          <a:solidFill>
            <a:schemeClr val="accent4"/>
          </a:solidFill>
          <a:ln>
            <a:solidFill>
              <a:schemeClr val="accent4"/>
            </a:solidFill>
          </a:ln>
        </p:spPr>
      </p:sp>
      <p:sp>
        <p:nvSpPr>
          <p:cNvPr id="4" name="Rectangle 3">
            <a:extLst>
              <a:ext uri="{FF2B5EF4-FFF2-40B4-BE49-F238E27FC236}">
                <a16:creationId xmlns:a16="http://schemas.microsoft.com/office/drawing/2014/main" id="{A2C5F13D-801F-48C5-920D-9261A594726C}"/>
              </a:ext>
            </a:extLst>
          </p:cNvPr>
          <p:cNvSpPr/>
          <p:nvPr/>
        </p:nvSpPr>
        <p:spPr>
          <a:xfrm>
            <a:off x="347175" y="452312"/>
            <a:ext cx="9305753" cy="707886"/>
          </a:xfrm>
          <a:prstGeom prst="rect">
            <a:avLst/>
          </a:prstGeom>
        </p:spPr>
        <p:txBody>
          <a:bodyPr wrap="none">
            <a:spAutoFit/>
          </a:bodyPr>
          <a:lstStyle/>
          <a:p>
            <a:r>
              <a:rPr lang="ro-RO" sz="4000" b="1" dirty="0">
                <a:latin typeface="Arial" panose="020B0604020202020204" pitchFamily="34" charset="0"/>
                <a:cs typeface="Arial" panose="020B0604020202020204" pitchFamily="34" charset="0"/>
              </a:rPr>
              <a:t>Informarea privind Consimțământului</a:t>
            </a:r>
          </a:p>
        </p:txBody>
      </p:sp>
      <p:cxnSp>
        <p:nvCxnSpPr>
          <p:cNvPr id="10" name="Connector: Elbow 9">
            <a:extLst>
              <a:ext uri="{FF2B5EF4-FFF2-40B4-BE49-F238E27FC236}">
                <a16:creationId xmlns:a16="http://schemas.microsoft.com/office/drawing/2014/main" id="{F26E60F7-4E12-4C8D-B71C-61BFE30FB91E}"/>
              </a:ext>
            </a:extLst>
          </p:cNvPr>
          <p:cNvCxnSpPr>
            <a:cxnSpLocks/>
          </p:cNvCxnSpPr>
          <p:nvPr/>
        </p:nvCxnSpPr>
        <p:spPr>
          <a:xfrm>
            <a:off x="943936" y="3508483"/>
            <a:ext cx="5029200" cy="1182914"/>
          </a:xfrm>
          <a:prstGeom prst="bentConnector3">
            <a:avLst>
              <a:gd name="adj1" fmla="val 506"/>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E3435687-5F7B-45E2-96A7-72AD21D05947}"/>
              </a:ext>
            </a:extLst>
          </p:cNvPr>
          <p:cNvCxnSpPr>
            <a:cxnSpLocks/>
          </p:cNvCxnSpPr>
          <p:nvPr/>
        </p:nvCxnSpPr>
        <p:spPr>
          <a:xfrm>
            <a:off x="7559780" y="3504238"/>
            <a:ext cx="5303520" cy="1182914"/>
          </a:xfrm>
          <a:prstGeom prst="bentConnector3">
            <a:avLst>
              <a:gd name="adj1" fmla="val 506"/>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45172DC6-6524-439D-98A5-55EC4A9F898C}"/>
              </a:ext>
            </a:extLst>
          </p:cNvPr>
          <p:cNvSpPr/>
          <p:nvPr/>
        </p:nvSpPr>
        <p:spPr>
          <a:xfrm>
            <a:off x="5969479" y="4566382"/>
            <a:ext cx="241540" cy="24154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C235357-704E-4F8E-A5C1-34580844F11B}"/>
              </a:ext>
            </a:extLst>
          </p:cNvPr>
          <p:cNvSpPr/>
          <p:nvPr/>
        </p:nvSpPr>
        <p:spPr>
          <a:xfrm>
            <a:off x="12746968" y="4566382"/>
            <a:ext cx="241540" cy="24154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E23D034-F97F-46D6-B019-8A507E675A15}"/>
              </a:ext>
            </a:extLst>
          </p:cNvPr>
          <p:cNvSpPr/>
          <p:nvPr/>
        </p:nvSpPr>
        <p:spPr>
          <a:xfrm>
            <a:off x="13143860" y="4570627"/>
            <a:ext cx="241540" cy="24154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4E4C7E-7AB4-40B7-BDE8-29048CC8AF5B}"/>
              </a:ext>
            </a:extLst>
          </p:cNvPr>
          <p:cNvSpPr txBox="1"/>
          <p:nvPr/>
        </p:nvSpPr>
        <p:spPr>
          <a:xfrm>
            <a:off x="1085059" y="3675230"/>
            <a:ext cx="4180156" cy="954107"/>
          </a:xfrm>
          <a:prstGeom prst="rect">
            <a:avLst/>
          </a:prstGeom>
          <a:noFill/>
        </p:spPr>
        <p:txBody>
          <a:bodyPr wrap="square" rtlCol="0">
            <a:spAutoFit/>
          </a:bodyPr>
          <a:lstStyle/>
          <a:p>
            <a:r>
              <a:rPr lang="ro-MD" sz="2800" b="1" dirty="0">
                <a:latin typeface="Arial" panose="020B0604020202020204" pitchFamily="34" charset="0"/>
                <a:cs typeface="Arial" panose="020B0604020202020204" pitchFamily="34" charset="0"/>
              </a:rPr>
              <a:t>Utilizarea unui Limbaj Clar și Simplu</a:t>
            </a:r>
            <a:endParaRPr lang="en-US" sz="2800" b="1"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A991122-DAB6-4702-B7B3-0BB5E6735FE9}"/>
              </a:ext>
            </a:extLst>
          </p:cNvPr>
          <p:cNvSpPr/>
          <p:nvPr/>
        </p:nvSpPr>
        <p:spPr>
          <a:xfrm>
            <a:off x="874923" y="4971855"/>
            <a:ext cx="6058620" cy="984885"/>
          </a:xfrm>
          <a:prstGeom prst="rect">
            <a:avLst/>
          </a:prstGeom>
        </p:spPr>
        <p:txBody>
          <a:bodyPr wrap="square">
            <a:spAutoFit/>
          </a:bodyPr>
          <a:lstStyle/>
          <a:p>
            <a:r>
              <a:rPr lang="ro-MD" sz="2000" dirty="0">
                <a:latin typeface="Arial" panose="020B0604020202020204" pitchFamily="34" charset="0"/>
                <a:ea typeface="Calibri" panose="020F0502020204030204" pitchFamily="34" charset="0"/>
                <a:cs typeface="Arial" panose="020B0604020202020204" pitchFamily="34" charset="0"/>
              </a:rPr>
              <a:t>Consimțământul trebuie să fie formulat într-un mod pe care un om obișnuit îl înțelege fără interpretări.</a:t>
            </a:r>
          </a:p>
          <a:p>
            <a:endParaRPr lang="en-US" dirty="0"/>
          </a:p>
        </p:txBody>
      </p:sp>
      <p:sp>
        <p:nvSpPr>
          <p:cNvPr id="27" name="TextBox 26">
            <a:extLst>
              <a:ext uri="{FF2B5EF4-FFF2-40B4-BE49-F238E27FC236}">
                <a16:creationId xmlns:a16="http://schemas.microsoft.com/office/drawing/2014/main" id="{CB6E847A-5339-4AFE-BDDA-83E2F1BC7B08}"/>
              </a:ext>
            </a:extLst>
          </p:cNvPr>
          <p:cNvSpPr txBox="1"/>
          <p:nvPr/>
        </p:nvSpPr>
        <p:spPr>
          <a:xfrm>
            <a:off x="943936" y="5934888"/>
            <a:ext cx="5698404" cy="1754326"/>
          </a:xfrm>
          <a:prstGeom prst="rect">
            <a:avLst/>
          </a:prstGeom>
          <a:noFill/>
          <a:ln w="19050">
            <a:solidFill>
              <a:schemeClr val="bg1">
                <a:lumMod val="65000"/>
              </a:schemeClr>
            </a:solidFill>
          </a:ln>
        </p:spPr>
        <p:txBody>
          <a:bodyPr wrap="square" rtlCol="0">
            <a:spAutoFit/>
          </a:bodyPr>
          <a:lstStyle/>
          <a:p>
            <a:r>
              <a:rPr lang="ro-MD" b="1" dirty="0">
                <a:latin typeface="Arial" panose="020B0604020202020204" pitchFamily="34" charset="0"/>
                <a:cs typeface="Arial" panose="020B0604020202020204" pitchFamily="34" charset="0"/>
              </a:rPr>
              <a:t>În loc de</a:t>
            </a:r>
            <a:r>
              <a:rPr lang="ro-MD" dirty="0">
                <a:latin typeface="Arial" panose="020B0604020202020204" pitchFamily="34" charset="0"/>
                <a:cs typeface="Arial" panose="020B0604020202020204" pitchFamily="34" charset="0"/>
              </a:rPr>
              <a:t>: „</a:t>
            </a:r>
            <a:r>
              <a:rPr lang="ro-MD" i="1" dirty="0">
                <a:latin typeface="Arial" panose="020B0604020202020204" pitchFamily="34" charset="0"/>
                <a:cs typeface="Arial" panose="020B0604020202020204" pitchFamily="34" charset="0"/>
              </a:rPr>
              <a:t>Subsemnatul îmi exprim acordul expres și neechivoc privind prelucrarea datelor cu caracter personal în conformitate cu dispozițiile legale în vigoare…”</a:t>
            </a:r>
          </a:p>
          <a:p>
            <a:r>
              <a:rPr lang="ro-MD" b="1" dirty="0">
                <a:latin typeface="Arial" panose="020B0604020202020204" pitchFamily="34" charset="0"/>
                <a:cs typeface="Arial" panose="020B0604020202020204" pitchFamily="34" charset="0"/>
              </a:rPr>
              <a:t>Mai bine: </a:t>
            </a:r>
            <a:r>
              <a:rPr lang="ro-MD" i="1" dirty="0">
                <a:latin typeface="Arial" panose="020B0604020202020204" pitchFamily="34" charset="0"/>
                <a:cs typeface="Arial" panose="020B0604020202020204" pitchFamily="34" charset="0"/>
              </a:rPr>
              <a:t>„Sunt de acord ca datele mele să fie prelucrate pentru acest scop și în modul explicat aici”.</a:t>
            </a:r>
          </a:p>
        </p:txBody>
      </p:sp>
      <p:sp>
        <p:nvSpPr>
          <p:cNvPr id="28" name="Rectangle 27">
            <a:extLst>
              <a:ext uri="{FF2B5EF4-FFF2-40B4-BE49-F238E27FC236}">
                <a16:creationId xmlns:a16="http://schemas.microsoft.com/office/drawing/2014/main" id="{C4AE9A6F-3861-448F-867E-653710FF76F2}"/>
              </a:ext>
            </a:extLst>
          </p:cNvPr>
          <p:cNvSpPr/>
          <p:nvPr/>
        </p:nvSpPr>
        <p:spPr>
          <a:xfrm>
            <a:off x="7745538" y="3251117"/>
            <a:ext cx="4790894" cy="1384995"/>
          </a:xfrm>
          <a:prstGeom prst="rect">
            <a:avLst/>
          </a:prstGeom>
        </p:spPr>
        <p:txBody>
          <a:bodyPr wrap="square">
            <a:spAutoFit/>
          </a:bodyPr>
          <a:lstStyle/>
          <a:p>
            <a:r>
              <a:rPr lang="ro-RO" sz="2800" b="1" dirty="0">
                <a:latin typeface="Arial" panose="020B0604020202020204" pitchFamily="34" charset="0"/>
                <a:ea typeface="Calibri" panose="020F0502020204030204" pitchFamily="34" charset="0"/>
                <a:cs typeface="Arial" panose="020B0604020202020204" pitchFamily="34" charset="0"/>
              </a:rPr>
              <a:t>Informare Obligatorie Privind Retragerea Consimțământului</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32E7346A-D373-4D10-8111-BB7BC011D7AE}"/>
              </a:ext>
            </a:extLst>
          </p:cNvPr>
          <p:cNvSpPr/>
          <p:nvPr/>
        </p:nvSpPr>
        <p:spPr>
          <a:xfrm>
            <a:off x="7479882" y="4825175"/>
            <a:ext cx="6149854" cy="1015663"/>
          </a:xfrm>
          <a:prstGeom prst="rect">
            <a:avLst/>
          </a:prstGeom>
        </p:spPr>
        <p:txBody>
          <a:bodyPr wrap="square">
            <a:spAutoFit/>
          </a:bodyPr>
          <a:lstStyle/>
          <a:p>
            <a:r>
              <a:rPr lang="ro-MD" sz="2000" dirty="0">
                <a:latin typeface="Arial" panose="020B0604020202020204" pitchFamily="34" charset="0"/>
                <a:ea typeface="Calibri" panose="020F0502020204030204" pitchFamily="34" charset="0"/>
                <a:cs typeface="Arial" panose="020B0604020202020204" pitchFamily="34" charset="0"/>
              </a:rPr>
              <a:t>Persoana trebuie să fie informată, de la început, că își poate retrage consimțământul oricând și la fel de ușor cum l-a acordat.</a:t>
            </a:r>
            <a:endParaRPr lang="ro-MD" sz="20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FC953CFC-115D-41D2-AA04-DED2BE708BCA}"/>
              </a:ext>
            </a:extLst>
          </p:cNvPr>
          <p:cNvSpPr txBox="1"/>
          <p:nvPr/>
        </p:nvSpPr>
        <p:spPr>
          <a:xfrm>
            <a:off x="7571116" y="5934888"/>
            <a:ext cx="5772545" cy="2031325"/>
          </a:xfrm>
          <a:prstGeom prst="rect">
            <a:avLst/>
          </a:prstGeom>
          <a:noFill/>
          <a:ln w="19050">
            <a:solidFill>
              <a:schemeClr val="bg1">
                <a:lumMod val="65000"/>
              </a:schemeClr>
            </a:solidFill>
          </a:ln>
        </p:spPr>
        <p:txBody>
          <a:bodyPr wrap="square" rtlCol="0">
            <a:spAutoFit/>
          </a:bodyPr>
          <a:lstStyle/>
          <a:p>
            <a:r>
              <a:rPr lang="ro-MD" dirty="0">
                <a:latin typeface="Arial" panose="020B0604020202020204" pitchFamily="34" charset="0"/>
                <a:cs typeface="Arial" panose="020B0604020202020204" pitchFamily="34" charset="0"/>
              </a:rPr>
              <a:t>Un </a:t>
            </a:r>
            <a:r>
              <a:rPr lang="ro-MD" b="1" dirty="0">
                <a:latin typeface="Arial" panose="020B0604020202020204" pitchFamily="34" charset="0"/>
                <a:cs typeface="Arial" panose="020B0604020202020204" pitchFamily="34" charset="0"/>
              </a:rPr>
              <a:t>abonat la newsletter</a:t>
            </a:r>
            <a:r>
              <a:rPr lang="ro-MD" dirty="0">
                <a:latin typeface="Arial" panose="020B0604020202020204" pitchFamily="34" charset="0"/>
                <a:cs typeface="Arial" panose="020B0604020202020204" pitchFamily="34" charset="0"/>
              </a:rPr>
              <a:t> trebuie să poată apăsa pe un link „Dezabonare” în orice email.</a:t>
            </a:r>
          </a:p>
          <a:p>
            <a:r>
              <a:rPr lang="ro-MD" dirty="0">
                <a:latin typeface="Arial" panose="020B0604020202020204" pitchFamily="34" charset="0"/>
                <a:cs typeface="Arial" panose="020B0604020202020204" pitchFamily="34" charset="0"/>
              </a:rPr>
              <a:t>Un </a:t>
            </a:r>
            <a:r>
              <a:rPr lang="ro-MD" b="1" dirty="0">
                <a:latin typeface="Arial" panose="020B0604020202020204" pitchFamily="34" charset="0"/>
                <a:cs typeface="Arial" panose="020B0604020202020204" pitchFamily="34" charset="0"/>
              </a:rPr>
              <a:t>pacient</a:t>
            </a:r>
            <a:r>
              <a:rPr lang="ro-MD" dirty="0">
                <a:latin typeface="Arial" panose="020B0604020202020204" pitchFamily="34" charset="0"/>
                <a:cs typeface="Arial" panose="020B0604020202020204" pitchFamily="34" charset="0"/>
              </a:rPr>
              <a:t> care a consimțit ca datele sale medicale să fie folosite într-un studiu poate retrage consimțământul oricând, iar clinica este obligată să respecte această decizie fără a-i afecta accesul la servicii.</a:t>
            </a:r>
          </a:p>
          <a:p>
            <a:endParaRPr lang="en-US" dirty="0"/>
          </a:p>
        </p:txBody>
      </p:sp>
      <p:pic>
        <p:nvPicPr>
          <p:cNvPr id="17" name="Graphic 16" descr="Flag">
            <a:extLst>
              <a:ext uri="{FF2B5EF4-FFF2-40B4-BE49-F238E27FC236}">
                <a16:creationId xmlns:a16="http://schemas.microsoft.com/office/drawing/2014/main" id="{BE307B6E-2743-402B-BE2E-9C1E65016D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7351" y="1495694"/>
            <a:ext cx="2220686" cy="2220686"/>
          </a:xfrm>
          <a:prstGeom prst="rect">
            <a:avLst/>
          </a:prstGeom>
        </p:spPr>
      </p:pic>
      <p:pic>
        <p:nvPicPr>
          <p:cNvPr id="8" name="Graphic 7" descr="Flag">
            <a:extLst>
              <a:ext uri="{FF2B5EF4-FFF2-40B4-BE49-F238E27FC236}">
                <a16:creationId xmlns:a16="http://schemas.microsoft.com/office/drawing/2014/main" id="{5C875723-C91C-41B4-B76F-C82E22A073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2393" y="1482686"/>
            <a:ext cx="2220686" cy="2220686"/>
          </a:xfrm>
          <a:prstGeom prst="rect">
            <a:avLst/>
          </a:prstGeom>
        </p:spPr>
      </p:pic>
      <p:sp>
        <p:nvSpPr>
          <p:cNvPr id="25" name="Oval 24">
            <a:extLst>
              <a:ext uri="{FF2B5EF4-FFF2-40B4-BE49-F238E27FC236}">
                <a16:creationId xmlns:a16="http://schemas.microsoft.com/office/drawing/2014/main" id="{670F7415-49AC-4C82-B3D5-356789C91CBC}"/>
              </a:ext>
            </a:extLst>
          </p:cNvPr>
          <p:cNvSpPr/>
          <p:nvPr/>
        </p:nvSpPr>
        <p:spPr>
          <a:xfrm>
            <a:off x="6350485" y="4566384"/>
            <a:ext cx="241540" cy="24154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36C3029-100C-48AA-A4D1-52E11773B14C}"/>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Tree>
    <p:extLst>
      <p:ext uri="{BB962C8B-B14F-4D97-AF65-F5344CB8AC3E}">
        <p14:creationId xmlns:p14="http://schemas.microsoft.com/office/powerpoint/2010/main" val="3090562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ED83EA8-DC8D-4F96-AAAD-429DD2856BE4}"/>
              </a:ext>
            </a:extLst>
          </p:cNvPr>
          <p:cNvSpPr/>
          <p:nvPr/>
        </p:nvSpPr>
        <p:spPr>
          <a:xfrm>
            <a:off x="7961116" y="1810341"/>
            <a:ext cx="5463144" cy="348349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40E73788-7117-490A-AF0C-6973FFC01451}"/>
              </a:ext>
            </a:extLst>
          </p:cNvPr>
          <p:cNvSpPr/>
          <p:nvPr/>
        </p:nvSpPr>
        <p:spPr>
          <a:xfrm>
            <a:off x="1133855" y="1810341"/>
            <a:ext cx="6429317" cy="348349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hape 1">
            <a:extLst>
              <a:ext uri="{FF2B5EF4-FFF2-40B4-BE49-F238E27FC236}">
                <a16:creationId xmlns:a16="http://schemas.microsoft.com/office/drawing/2014/main" id="{4269EA55-BCA4-417D-9B06-A0D137FB8ACA}"/>
              </a:ext>
            </a:extLst>
          </p:cNvPr>
          <p:cNvSpPr/>
          <p:nvPr/>
        </p:nvSpPr>
        <p:spPr>
          <a:xfrm>
            <a:off x="422350" y="1506670"/>
            <a:ext cx="13417868" cy="22860"/>
          </a:xfrm>
          <a:prstGeom prst="roundRect">
            <a:avLst>
              <a:gd name="adj" fmla="val 318308"/>
            </a:avLst>
          </a:prstGeom>
          <a:solidFill>
            <a:schemeClr val="accent4"/>
          </a:solidFill>
          <a:ln>
            <a:solidFill>
              <a:schemeClr val="accent4"/>
            </a:solidFill>
          </a:ln>
        </p:spPr>
      </p:sp>
      <p:sp>
        <p:nvSpPr>
          <p:cNvPr id="3" name="Rectangle 2">
            <a:extLst>
              <a:ext uri="{FF2B5EF4-FFF2-40B4-BE49-F238E27FC236}">
                <a16:creationId xmlns:a16="http://schemas.microsoft.com/office/drawing/2014/main" id="{38EC3786-08F9-4D89-B0BB-CAFA20650C8D}"/>
              </a:ext>
            </a:extLst>
          </p:cNvPr>
          <p:cNvSpPr/>
          <p:nvPr/>
        </p:nvSpPr>
        <p:spPr>
          <a:xfrm>
            <a:off x="328887" y="387988"/>
            <a:ext cx="13698009" cy="1077218"/>
          </a:xfrm>
          <a:prstGeom prst="rect">
            <a:avLst/>
          </a:prstGeom>
        </p:spPr>
        <p:txBody>
          <a:bodyPr wrap="square">
            <a:spAutoFit/>
          </a:bodyPr>
          <a:lstStyle/>
          <a:p>
            <a:r>
              <a:rPr lang="it-IT" sz="3200" b="1" dirty="0">
                <a:latin typeface="Arial" panose="020B0604020202020204" pitchFamily="34" charset="0"/>
                <a:cs typeface="Arial" panose="020B0604020202020204" pitchFamily="34" charset="0"/>
              </a:rPr>
              <a:t>Prelucrarea necesară pentru executarea unui contract sau pentru măsuri precontractuale la cererea persoanei vizate</a:t>
            </a:r>
            <a:endParaRPr lang="ro-RO" sz="32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66F0C06-3B49-4AEF-898E-223B8D6AD643}"/>
              </a:ext>
            </a:extLst>
          </p:cNvPr>
          <p:cNvSpPr/>
          <p:nvPr/>
        </p:nvSpPr>
        <p:spPr>
          <a:xfrm>
            <a:off x="1206140" y="2124271"/>
            <a:ext cx="6284745" cy="2862322"/>
          </a:xfrm>
          <a:prstGeom prst="rect">
            <a:avLst/>
          </a:prstGeom>
        </p:spPr>
        <p:txBody>
          <a:bodyPr wrap="square">
            <a:spAutoFit/>
          </a:bodyPr>
          <a:lstStyle/>
          <a:p>
            <a:pPr algn="ctr"/>
            <a:r>
              <a:rPr lang="ro-MD" sz="2000" dirty="0">
                <a:latin typeface="Arial" panose="020B0604020202020204" pitchFamily="34" charset="0"/>
                <a:ea typeface="Times New Roman" panose="02020603050405020304" pitchFamily="18" charset="0"/>
                <a:cs typeface="Arial" panose="020B0604020202020204" pitchFamily="34" charset="0"/>
              </a:rPr>
              <a:t>Acest temei permite prelucrarea datelor cu caracter personal </a:t>
            </a:r>
            <a:r>
              <a:rPr lang="ro-MD" sz="2000" b="1" dirty="0">
                <a:latin typeface="Arial" panose="020B0604020202020204" pitchFamily="34" charset="0"/>
                <a:ea typeface="Times New Roman" panose="02020603050405020304" pitchFamily="18" charset="0"/>
                <a:cs typeface="Arial" panose="020B0604020202020204" pitchFamily="34" charset="0"/>
              </a:rPr>
              <a:t>fără consimțământ</a:t>
            </a:r>
            <a:r>
              <a:rPr lang="ro-MD" sz="2000" dirty="0">
                <a:latin typeface="Arial" panose="020B0604020202020204" pitchFamily="34" charset="0"/>
                <a:ea typeface="Times New Roman" panose="02020603050405020304" pitchFamily="18" charset="0"/>
                <a:cs typeface="Arial" panose="020B0604020202020204" pitchFamily="34" charset="0"/>
              </a:rPr>
              <a:t>, atunci când:</a:t>
            </a:r>
          </a:p>
          <a:p>
            <a:pPr algn="ctr"/>
            <a:endParaRPr lang="ro-MD" sz="2000" dirty="0">
              <a:latin typeface="Arial" panose="020B0604020202020204" pitchFamily="34" charset="0"/>
              <a:ea typeface="Times New Roman" panose="02020603050405020304" pitchFamily="18" charset="0"/>
              <a:cs typeface="Arial" panose="020B0604020202020204" pitchFamily="34" charset="0"/>
            </a:endParaRPr>
          </a:p>
          <a:p>
            <a:pPr algn="ctr"/>
            <a:r>
              <a:rPr lang="ro-MD" sz="2000" dirty="0">
                <a:latin typeface="Arial" panose="020B0604020202020204" pitchFamily="34" charset="0"/>
                <a:ea typeface="Times New Roman" panose="02020603050405020304" pitchFamily="18" charset="0"/>
                <a:cs typeface="Arial" panose="020B0604020202020204" pitchFamily="34" charset="0"/>
              </a:rPr>
              <a:t>• este </a:t>
            </a:r>
            <a:r>
              <a:rPr lang="ro-MD" sz="2000" b="1" dirty="0">
                <a:latin typeface="Arial" panose="020B0604020202020204" pitchFamily="34" charset="0"/>
                <a:ea typeface="Times New Roman" panose="02020603050405020304" pitchFamily="18" charset="0"/>
                <a:cs typeface="Arial" panose="020B0604020202020204" pitchFamily="34" charset="0"/>
              </a:rPr>
              <a:t>necesară</a:t>
            </a:r>
            <a:r>
              <a:rPr lang="ro-MD" sz="2000" dirty="0">
                <a:latin typeface="Arial" panose="020B0604020202020204" pitchFamily="34" charset="0"/>
                <a:ea typeface="Times New Roman" panose="02020603050405020304" pitchFamily="18" charset="0"/>
                <a:cs typeface="Arial" panose="020B0604020202020204" pitchFamily="34" charset="0"/>
              </a:rPr>
              <a:t> pentru a îndeplini un </a:t>
            </a:r>
            <a:r>
              <a:rPr lang="ro-MD" sz="2000" b="1" dirty="0">
                <a:latin typeface="Arial" panose="020B0604020202020204" pitchFamily="34" charset="0"/>
                <a:ea typeface="Times New Roman" panose="02020603050405020304" pitchFamily="18" charset="0"/>
                <a:cs typeface="Arial" panose="020B0604020202020204" pitchFamily="34" charset="0"/>
              </a:rPr>
              <a:t>contract</a:t>
            </a:r>
            <a:r>
              <a:rPr lang="ro-MD" sz="2000" dirty="0">
                <a:latin typeface="Arial" panose="020B0604020202020204" pitchFamily="34" charset="0"/>
                <a:ea typeface="Times New Roman" panose="02020603050405020304" pitchFamily="18" charset="0"/>
                <a:cs typeface="Arial" panose="020B0604020202020204" pitchFamily="34" charset="0"/>
              </a:rPr>
              <a:t> (ex.: vânzare, prestare de servicii, angajare); </a:t>
            </a:r>
          </a:p>
          <a:p>
            <a:pPr algn="ctr"/>
            <a:endParaRPr lang="ro-MD" sz="2000" dirty="0">
              <a:latin typeface="Arial" panose="020B0604020202020204" pitchFamily="34" charset="0"/>
              <a:ea typeface="Times New Roman" panose="02020603050405020304" pitchFamily="18" charset="0"/>
              <a:cs typeface="Arial" panose="020B0604020202020204" pitchFamily="34" charset="0"/>
            </a:endParaRPr>
          </a:p>
          <a:p>
            <a:pPr algn="ctr"/>
            <a:r>
              <a:rPr lang="ro-MD" sz="2000" dirty="0">
                <a:latin typeface="Arial" panose="020B0604020202020204" pitchFamily="34" charset="0"/>
                <a:ea typeface="Times New Roman" panose="02020603050405020304" pitchFamily="18" charset="0"/>
                <a:cs typeface="Arial" panose="020B0604020202020204" pitchFamily="34" charset="0"/>
              </a:rPr>
              <a:t>• este necesară pentru a face demersuri </a:t>
            </a:r>
            <a:r>
              <a:rPr lang="ro-MD" sz="2000" b="1" dirty="0">
                <a:latin typeface="Arial" panose="020B0604020202020204" pitchFamily="34" charset="0"/>
                <a:ea typeface="Times New Roman" panose="02020603050405020304" pitchFamily="18" charset="0"/>
                <a:cs typeface="Arial" panose="020B0604020202020204" pitchFamily="34" charset="0"/>
              </a:rPr>
              <a:t>la cererea persoanei</a:t>
            </a:r>
            <a:r>
              <a:rPr lang="ro-MD" sz="2000" dirty="0">
                <a:latin typeface="Arial" panose="020B0604020202020204" pitchFamily="34" charset="0"/>
                <a:ea typeface="Times New Roman" panose="02020603050405020304" pitchFamily="18" charset="0"/>
                <a:cs typeface="Arial" panose="020B0604020202020204" pitchFamily="34" charset="0"/>
              </a:rPr>
              <a:t> înainte de semnarea unui contract (ex.: transmiterea unei oferte, rezervare, negociere).</a:t>
            </a:r>
          </a:p>
        </p:txBody>
      </p:sp>
      <p:sp>
        <p:nvSpPr>
          <p:cNvPr id="5" name="Rectangle 4">
            <a:extLst>
              <a:ext uri="{FF2B5EF4-FFF2-40B4-BE49-F238E27FC236}">
                <a16:creationId xmlns:a16="http://schemas.microsoft.com/office/drawing/2014/main" id="{A7E48153-A8C6-49D9-BFBF-ED768310E1EF}"/>
              </a:ext>
            </a:extLst>
          </p:cNvPr>
          <p:cNvSpPr/>
          <p:nvPr/>
        </p:nvSpPr>
        <p:spPr>
          <a:xfrm>
            <a:off x="8066017" y="2582591"/>
            <a:ext cx="5253341" cy="1938992"/>
          </a:xfrm>
          <a:prstGeom prst="rect">
            <a:avLst/>
          </a:prstGeom>
        </p:spPr>
        <p:txBody>
          <a:bodyPr wrap="square">
            <a:spAutoFit/>
          </a:bodyPr>
          <a:lstStyle/>
          <a:p>
            <a:pPr algn="ctr"/>
            <a:r>
              <a:rPr lang="ro-MD" sz="2000" dirty="0">
                <a:latin typeface="Arial" panose="020B0604020202020204" pitchFamily="34" charset="0"/>
                <a:ea typeface="Times New Roman" panose="02020603050405020304" pitchFamily="18" charset="0"/>
                <a:cs typeface="Arial" panose="020B0604020202020204" pitchFamily="34" charset="0"/>
              </a:rPr>
              <a:t>Temeiul se aplică </a:t>
            </a:r>
            <a:r>
              <a:rPr lang="ro-MD" sz="2000" b="1" dirty="0">
                <a:latin typeface="Arial" panose="020B0604020202020204" pitchFamily="34" charset="0"/>
                <a:ea typeface="Times New Roman" panose="02020603050405020304" pitchFamily="18" charset="0"/>
                <a:cs typeface="Arial" panose="020B0604020202020204" pitchFamily="34" charset="0"/>
              </a:rPr>
              <a:t>doar dacă prelucrarea este cu adevărat legată de contract</a:t>
            </a:r>
            <a:r>
              <a:rPr lang="ro-MD" sz="2000" dirty="0">
                <a:latin typeface="Arial" panose="020B0604020202020204" pitchFamily="34" charset="0"/>
                <a:ea typeface="Times New Roman" panose="02020603050405020304" pitchFamily="18" charset="0"/>
                <a:cs typeface="Arial" panose="020B0604020202020204" pitchFamily="34" charset="0"/>
              </a:rPr>
              <a:t>.</a:t>
            </a:r>
          </a:p>
          <a:p>
            <a:endParaRPr lang="ro-MD" sz="2000" dirty="0">
              <a:latin typeface="Arial" panose="020B0604020202020204" pitchFamily="34" charset="0"/>
              <a:ea typeface="Times New Roman" panose="02020603050405020304" pitchFamily="18" charset="0"/>
              <a:cs typeface="Arial" panose="020B0604020202020204" pitchFamily="34" charset="0"/>
            </a:endParaRPr>
          </a:p>
          <a:p>
            <a:pPr algn="ctr"/>
            <a:r>
              <a:rPr lang="ro-MD" sz="2000" dirty="0">
                <a:latin typeface="Arial" panose="020B0604020202020204" pitchFamily="34" charset="0"/>
                <a:ea typeface="Times New Roman" panose="02020603050405020304" pitchFamily="18" charset="0"/>
                <a:cs typeface="Arial" panose="020B0604020202020204" pitchFamily="34" charset="0"/>
              </a:rPr>
              <a:t>Nu poți folosi acest temei pentru scopuri adiționale (ex.: marketing sau profilare), chiar dacă există un contract.</a:t>
            </a:r>
          </a:p>
        </p:txBody>
      </p:sp>
      <p:sp>
        <p:nvSpPr>
          <p:cNvPr id="8" name="TextBox 7">
            <a:extLst>
              <a:ext uri="{FF2B5EF4-FFF2-40B4-BE49-F238E27FC236}">
                <a16:creationId xmlns:a16="http://schemas.microsoft.com/office/drawing/2014/main" id="{245CB90B-ED0F-41A0-9B47-0AA09F21BE3E}"/>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
        <p:nvSpPr>
          <p:cNvPr id="12" name="Rectangle 11">
            <a:extLst>
              <a:ext uri="{FF2B5EF4-FFF2-40B4-BE49-F238E27FC236}">
                <a16:creationId xmlns:a16="http://schemas.microsoft.com/office/drawing/2014/main" id="{42F2A70E-D852-4E3A-AA1B-3E4AB9692903}"/>
              </a:ext>
            </a:extLst>
          </p:cNvPr>
          <p:cNvSpPr/>
          <p:nvPr/>
        </p:nvSpPr>
        <p:spPr>
          <a:xfrm>
            <a:off x="2513461" y="5909608"/>
            <a:ext cx="10895308" cy="1200329"/>
          </a:xfrm>
          <a:prstGeom prst="rect">
            <a:avLst/>
          </a:prstGeom>
        </p:spPr>
        <p:txBody>
          <a:bodyPr wrap="square">
            <a:spAutoFit/>
          </a:bodyPr>
          <a:lstStyle/>
          <a:p>
            <a:r>
              <a:rPr lang="ro-MD" dirty="0">
                <a:latin typeface="Arial" panose="020B0604020202020204" pitchFamily="34" charset="0"/>
                <a:ea typeface="Times New Roman" panose="02020603050405020304" pitchFamily="18" charset="0"/>
                <a:cs typeface="Arial" panose="020B0604020202020204" pitchFamily="34" charset="0"/>
              </a:rPr>
              <a:t>Acest temei </a:t>
            </a:r>
            <a:r>
              <a:rPr lang="ro-MD" b="1" dirty="0">
                <a:latin typeface="Arial" panose="020B0604020202020204" pitchFamily="34" charset="0"/>
                <a:ea typeface="Times New Roman" panose="02020603050405020304" pitchFamily="18" charset="0"/>
                <a:cs typeface="Arial" panose="020B0604020202020204" pitchFamily="34" charset="0"/>
              </a:rPr>
              <a:t>nu justifică prelucrarea automată a tuturor datelor personale</a:t>
            </a:r>
            <a:r>
              <a:rPr lang="ro-MD" dirty="0">
                <a:latin typeface="Arial" panose="020B0604020202020204" pitchFamily="34" charset="0"/>
                <a:ea typeface="Times New Roman" panose="02020603050405020304" pitchFamily="18" charset="0"/>
                <a:cs typeface="Arial" panose="020B0604020202020204" pitchFamily="34" charset="0"/>
              </a:rPr>
              <a:t>. Datele trebuie să fie:</a:t>
            </a:r>
          </a:p>
          <a:p>
            <a:r>
              <a:rPr lang="ro-MD" dirty="0">
                <a:latin typeface="Arial" panose="020B0604020202020204" pitchFamily="34" charset="0"/>
                <a:ea typeface="Times New Roman" panose="02020603050405020304" pitchFamily="18" charset="0"/>
                <a:cs typeface="Arial" panose="020B0604020202020204" pitchFamily="34" charset="0"/>
              </a:rPr>
              <a:t>• strict necesare pentru executarea sau pregătirea contractului;</a:t>
            </a:r>
          </a:p>
          <a:p>
            <a:r>
              <a:rPr lang="ro-MD" dirty="0">
                <a:latin typeface="Arial" panose="020B0604020202020204" pitchFamily="34" charset="0"/>
                <a:ea typeface="Times New Roman" panose="02020603050405020304" pitchFamily="18" charset="0"/>
                <a:cs typeface="Arial" panose="020B0604020202020204" pitchFamily="34" charset="0"/>
              </a:rPr>
              <a:t>• prelucrate doar în scopul legat de acel contract;</a:t>
            </a:r>
          </a:p>
          <a:p>
            <a:r>
              <a:rPr lang="ro-MD" dirty="0">
                <a:latin typeface="Arial" panose="020B0604020202020204" pitchFamily="34" charset="0"/>
                <a:ea typeface="Times New Roman" panose="02020603050405020304" pitchFamily="18" charset="0"/>
                <a:cs typeface="Arial" panose="020B0604020202020204" pitchFamily="34" charset="0"/>
              </a:rPr>
              <a:t>• protejate corespunzător, chiar și fără consimțământ.</a:t>
            </a:r>
          </a:p>
        </p:txBody>
      </p:sp>
      <p:pic>
        <p:nvPicPr>
          <p:cNvPr id="14" name="Graphic 13" descr="Warning">
            <a:extLst>
              <a:ext uri="{FF2B5EF4-FFF2-40B4-BE49-F238E27FC236}">
                <a16:creationId xmlns:a16="http://schemas.microsoft.com/office/drawing/2014/main" id="{A2C66068-DAE9-42AB-A493-2BDEEB0978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6140" y="5893287"/>
            <a:ext cx="1221257" cy="1221257"/>
          </a:xfrm>
          <a:prstGeom prst="rect">
            <a:avLst/>
          </a:prstGeom>
        </p:spPr>
      </p:pic>
    </p:spTree>
    <p:extLst>
      <p:ext uri="{BB962C8B-B14F-4D97-AF65-F5344CB8AC3E}">
        <p14:creationId xmlns:p14="http://schemas.microsoft.com/office/powerpoint/2010/main" val="705873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Connector 36">
            <a:extLst>
              <a:ext uri="{FF2B5EF4-FFF2-40B4-BE49-F238E27FC236}">
                <a16:creationId xmlns:a16="http://schemas.microsoft.com/office/drawing/2014/main" id="{0A698AE6-4DE7-4C35-A857-1F093FE9CED5}"/>
              </a:ext>
            </a:extLst>
          </p:cNvPr>
          <p:cNvSpPr>
            <a:spLocks noChangeAspect="1"/>
          </p:cNvSpPr>
          <p:nvPr/>
        </p:nvSpPr>
        <p:spPr>
          <a:xfrm>
            <a:off x="126339" y="1498092"/>
            <a:ext cx="5219700" cy="5219700"/>
          </a:xfrm>
          <a:prstGeom prst="flowChartConnector">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259EBA1-C766-4EE7-BE9A-D83DE4154E5C}"/>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
        <p:nvSpPr>
          <p:cNvPr id="13" name="TextBox 12">
            <a:extLst>
              <a:ext uri="{FF2B5EF4-FFF2-40B4-BE49-F238E27FC236}">
                <a16:creationId xmlns:a16="http://schemas.microsoft.com/office/drawing/2014/main" id="{D2161072-70BD-40E5-9BB9-4DED8B38687B}"/>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sp>
        <p:nvSpPr>
          <p:cNvPr id="21" name="Flowchart: Connector 20">
            <a:extLst>
              <a:ext uri="{FF2B5EF4-FFF2-40B4-BE49-F238E27FC236}">
                <a16:creationId xmlns:a16="http://schemas.microsoft.com/office/drawing/2014/main" id="{79FB9ECD-A955-4BC0-87E3-2A43E6CCF428}"/>
              </a:ext>
            </a:extLst>
          </p:cNvPr>
          <p:cNvSpPr>
            <a:spLocks noChangeAspect="1"/>
          </p:cNvSpPr>
          <p:nvPr/>
        </p:nvSpPr>
        <p:spPr>
          <a:xfrm>
            <a:off x="560832" y="1927860"/>
            <a:ext cx="4373880" cy="4373880"/>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8B95A2D7-786D-4E74-99F2-CDEA2FC17A6C}"/>
              </a:ext>
            </a:extLst>
          </p:cNvPr>
          <p:cNvSpPr>
            <a:spLocks noChangeAspect="1"/>
          </p:cNvSpPr>
          <p:nvPr/>
        </p:nvSpPr>
        <p:spPr>
          <a:xfrm>
            <a:off x="1201251" y="2572899"/>
            <a:ext cx="3083801" cy="3083801"/>
          </a:xfrm>
          <a:prstGeom prst="flowChartConnector">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Connector 22">
            <a:extLst>
              <a:ext uri="{FF2B5EF4-FFF2-40B4-BE49-F238E27FC236}">
                <a16:creationId xmlns:a16="http://schemas.microsoft.com/office/drawing/2014/main" id="{0872B0C8-D59C-48BF-9775-9EC9CD91C093}"/>
              </a:ext>
            </a:extLst>
          </p:cNvPr>
          <p:cNvSpPr>
            <a:spLocks noChangeAspect="1"/>
          </p:cNvSpPr>
          <p:nvPr/>
        </p:nvSpPr>
        <p:spPr>
          <a:xfrm>
            <a:off x="1719072" y="3063240"/>
            <a:ext cx="2066544" cy="2066544"/>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82BEF7F-F13C-4AF5-88C4-7A243C2F4ACE}"/>
              </a:ext>
            </a:extLst>
          </p:cNvPr>
          <p:cNvSpPr/>
          <p:nvPr/>
        </p:nvSpPr>
        <p:spPr>
          <a:xfrm rot="18690441">
            <a:off x="2225378" y="2621025"/>
            <a:ext cx="2926080" cy="182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246F226-4A62-4CFE-96D5-1EF747439378}"/>
              </a:ext>
            </a:extLst>
          </p:cNvPr>
          <p:cNvSpPr/>
          <p:nvPr/>
        </p:nvSpPr>
        <p:spPr>
          <a:xfrm rot="20853178">
            <a:off x="3826871" y="3620801"/>
            <a:ext cx="1828800" cy="18288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1B103F8-9CB7-4101-B087-8E6FBA4407F4}"/>
              </a:ext>
            </a:extLst>
          </p:cNvPr>
          <p:cNvSpPr/>
          <p:nvPr/>
        </p:nvSpPr>
        <p:spPr>
          <a:xfrm rot="1199506">
            <a:off x="4259048" y="5162256"/>
            <a:ext cx="1280160"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60B8B7C4-E6B9-4507-A2AE-695A54759FBD}"/>
              </a:ext>
            </a:extLst>
          </p:cNvPr>
          <p:cNvSpPr>
            <a:spLocks noChangeAspect="1"/>
          </p:cNvSpPr>
          <p:nvPr/>
        </p:nvSpPr>
        <p:spPr>
          <a:xfrm>
            <a:off x="4478467" y="512554"/>
            <a:ext cx="1200422" cy="1200422"/>
          </a:xfrm>
          <a:prstGeom prst="flowChartConnector">
            <a:avLst/>
          </a:prstGeom>
          <a:noFill/>
          <a:ln w="184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Connector 27">
            <a:extLst>
              <a:ext uri="{FF2B5EF4-FFF2-40B4-BE49-F238E27FC236}">
                <a16:creationId xmlns:a16="http://schemas.microsoft.com/office/drawing/2014/main" id="{3C498125-FA53-4A9D-9865-F81A9493B54E}"/>
              </a:ext>
            </a:extLst>
          </p:cNvPr>
          <p:cNvSpPr>
            <a:spLocks noChangeAspect="1"/>
          </p:cNvSpPr>
          <p:nvPr/>
        </p:nvSpPr>
        <p:spPr>
          <a:xfrm>
            <a:off x="5582589" y="2735001"/>
            <a:ext cx="1200422" cy="1200422"/>
          </a:xfrm>
          <a:prstGeom prst="flowChartConnector">
            <a:avLst/>
          </a:prstGeom>
          <a:noFill/>
          <a:ln w="1841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Connector 28">
            <a:extLst>
              <a:ext uri="{FF2B5EF4-FFF2-40B4-BE49-F238E27FC236}">
                <a16:creationId xmlns:a16="http://schemas.microsoft.com/office/drawing/2014/main" id="{57671C3B-ED0F-4B6A-84E6-06C2DEAE2CE0}"/>
              </a:ext>
            </a:extLst>
          </p:cNvPr>
          <p:cNvSpPr>
            <a:spLocks noChangeAspect="1"/>
          </p:cNvSpPr>
          <p:nvPr/>
        </p:nvSpPr>
        <p:spPr>
          <a:xfrm>
            <a:off x="5520514" y="4896411"/>
            <a:ext cx="1200422" cy="1200422"/>
          </a:xfrm>
          <a:prstGeom prst="flowChartConnector">
            <a:avLst/>
          </a:prstGeom>
          <a:noFill/>
          <a:ln w="184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E5EE686-3460-4163-818A-657F3CE83837}"/>
              </a:ext>
            </a:extLst>
          </p:cNvPr>
          <p:cNvSpPr txBox="1"/>
          <p:nvPr/>
        </p:nvSpPr>
        <p:spPr>
          <a:xfrm>
            <a:off x="430631" y="7837917"/>
            <a:ext cx="3460430" cy="276999"/>
          </a:xfrm>
          <a:prstGeom prst="rect">
            <a:avLst/>
          </a:prstGeom>
          <a:noFill/>
        </p:spPr>
        <p:txBody>
          <a:bodyPr wrap="square" rtlCol="0">
            <a:spAutoFit/>
          </a:bodyPr>
          <a:lstStyle/>
          <a:p>
            <a:r>
              <a:rPr lang="en-US" sz="1200" dirty="0"/>
              <a:t>©</a:t>
            </a:r>
            <a:r>
              <a:rPr lang="ro-MD" sz="1200" dirty="0"/>
              <a:t> 2025 Crowe Turcan Mikhailenko</a:t>
            </a:r>
            <a:endParaRPr lang="en-US" sz="1200" dirty="0"/>
          </a:p>
        </p:txBody>
      </p:sp>
      <p:pic>
        <p:nvPicPr>
          <p:cNvPr id="31" name="Graphic 30" descr="Handshake">
            <a:extLst>
              <a:ext uri="{FF2B5EF4-FFF2-40B4-BE49-F238E27FC236}">
                <a16:creationId xmlns:a16="http://schemas.microsoft.com/office/drawing/2014/main" id="{8845E83A-A27F-44EF-8811-F42980F4C0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43015" y="708775"/>
            <a:ext cx="914400" cy="914400"/>
          </a:xfrm>
          <a:prstGeom prst="rect">
            <a:avLst/>
          </a:prstGeom>
        </p:spPr>
      </p:pic>
      <p:pic>
        <p:nvPicPr>
          <p:cNvPr id="32" name="Graphic 31" descr="Medical">
            <a:extLst>
              <a:ext uri="{FF2B5EF4-FFF2-40B4-BE49-F238E27FC236}">
                <a16:creationId xmlns:a16="http://schemas.microsoft.com/office/drawing/2014/main" id="{45C651E5-4E1A-401E-9E03-8275CE16A0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25600" y="2872648"/>
            <a:ext cx="914400" cy="914400"/>
          </a:xfrm>
          <a:prstGeom prst="rect">
            <a:avLst/>
          </a:prstGeom>
        </p:spPr>
      </p:pic>
      <p:pic>
        <p:nvPicPr>
          <p:cNvPr id="33" name="Graphic 32" descr="Court">
            <a:extLst>
              <a:ext uri="{FF2B5EF4-FFF2-40B4-BE49-F238E27FC236}">
                <a16:creationId xmlns:a16="http://schemas.microsoft.com/office/drawing/2014/main" id="{090CC1FE-BBB0-4B67-987A-2CF2F37FAD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78889" y="4984125"/>
            <a:ext cx="914400" cy="914400"/>
          </a:xfrm>
          <a:prstGeom prst="rect">
            <a:avLst/>
          </a:prstGeom>
        </p:spPr>
      </p:pic>
      <p:sp>
        <p:nvSpPr>
          <p:cNvPr id="34" name="Rectangle 33">
            <a:extLst>
              <a:ext uri="{FF2B5EF4-FFF2-40B4-BE49-F238E27FC236}">
                <a16:creationId xmlns:a16="http://schemas.microsoft.com/office/drawing/2014/main" id="{B326867C-0A24-4159-9B42-719FB552DE02}"/>
              </a:ext>
            </a:extLst>
          </p:cNvPr>
          <p:cNvSpPr/>
          <p:nvPr/>
        </p:nvSpPr>
        <p:spPr>
          <a:xfrm rot="2060409">
            <a:off x="3586312" y="6569619"/>
            <a:ext cx="1645920" cy="18288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lowchart: Connector 34">
            <a:extLst>
              <a:ext uri="{FF2B5EF4-FFF2-40B4-BE49-F238E27FC236}">
                <a16:creationId xmlns:a16="http://schemas.microsoft.com/office/drawing/2014/main" id="{A43E2EF9-2187-46C3-A0BC-5DD8DD8C77E4}"/>
              </a:ext>
            </a:extLst>
          </p:cNvPr>
          <p:cNvSpPr>
            <a:spLocks noChangeAspect="1"/>
          </p:cNvSpPr>
          <p:nvPr/>
        </p:nvSpPr>
        <p:spPr>
          <a:xfrm>
            <a:off x="4970763" y="6717792"/>
            <a:ext cx="1200422" cy="1200422"/>
          </a:xfrm>
          <a:prstGeom prst="flowChartConnector">
            <a:avLst/>
          </a:prstGeom>
          <a:noFill/>
          <a:ln w="1841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User">
            <a:extLst>
              <a:ext uri="{FF2B5EF4-FFF2-40B4-BE49-F238E27FC236}">
                <a16:creationId xmlns:a16="http://schemas.microsoft.com/office/drawing/2014/main" id="{9359E1EF-39A7-4438-898D-40140521DD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00215" y="6807096"/>
            <a:ext cx="914400" cy="914400"/>
          </a:xfrm>
          <a:prstGeom prst="rect">
            <a:avLst/>
          </a:prstGeom>
        </p:spPr>
      </p:pic>
      <p:sp>
        <p:nvSpPr>
          <p:cNvPr id="38" name="Rectangle 37">
            <a:extLst>
              <a:ext uri="{FF2B5EF4-FFF2-40B4-BE49-F238E27FC236}">
                <a16:creationId xmlns:a16="http://schemas.microsoft.com/office/drawing/2014/main" id="{C4BE7AD0-5398-46DC-B4A6-F77995CABA38}"/>
              </a:ext>
            </a:extLst>
          </p:cNvPr>
          <p:cNvSpPr/>
          <p:nvPr/>
        </p:nvSpPr>
        <p:spPr>
          <a:xfrm>
            <a:off x="5843437" y="311386"/>
            <a:ext cx="3716082" cy="400110"/>
          </a:xfrm>
          <a:prstGeom prst="rect">
            <a:avLst/>
          </a:prstGeom>
        </p:spPr>
        <p:txBody>
          <a:bodyPr wrap="none">
            <a:spAutoFit/>
          </a:bodyPr>
          <a:lstStyle/>
          <a:p>
            <a:r>
              <a:rPr lang="ro-MD" sz="2000" b="1" dirty="0">
                <a:latin typeface="Arial" panose="020B0604020202020204" pitchFamily="34" charset="0"/>
                <a:ea typeface="Calibri" panose="020F0502020204030204" pitchFamily="34" charset="0"/>
                <a:cs typeface="Arial" panose="020B0604020202020204" pitchFamily="34" charset="0"/>
              </a:rPr>
              <a:t>Business / Comerț Electronic</a:t>
            </a:r>
            <a:endParaRPr lang="ro-MD" sz="2000" dirty="0">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9E414A35-026F-4B1F-932D-751A82F432D3}"/>
              </a:ext>
            </a:extLst>
          </p:cNvPr>
          <p:cNvSpPr/>
          <p:nvPr/>
        </p:nvSpPr>
        <p:spPr>
          <a:xfrm>
            <a:off x="5843436" y="705469"/>
            <a:ext cx="8476997" cy="1323439"/>
          </a:xfrm>
          <a:prstGeom prst="rect">
            <a:avLst/>
          </a:prstGeom>
        </p:spPr>
        <p:txBody>
          <a:bodyPr wrap="square">
            <a:spAutoFit/>
          </a:bodyPr>
          <a:lstStyle/>
          <a:p>
            <a:r>
              <a:rPr lang="ro-MD" sz="2000" dirty="0">
                <a:latin typeface="Arial" panose="020B0604020202020204" pitchFamily="34" charset="0"/>
                <a:cs typeface="Arial" panose="020B0604020202020204" pitchFamily="34" charset="0"/>
              </a:rPr>
              <a:t>Clientul comandă online - magazinul prelucrează datele (nume, adresă, contact) pentru livrare – temei: contract de vânzare.</a:t>
            </a:r>
            <a:br>
              <a:rPr lang="ro-MD" sz="2000" dirty="0">
                <a:latin typeface="Arial" panose="020B0604020202020204" pitchFamily="34" charset="0"/>
                <a:cs typeface="Arial" panose="020B0604020202020204" pitchFamily="34" charset="0"/>
              </a:rPr>
            </a:br>
            <a:r>
              <a:rPr lang="ro-MD" sz="2000" dirty="0">
                <a:latin typeface="Arial" panose="020B0604020202020204" pitchFamily="34" charset="0"/>
                <a:cs typeface="Arial" panose="020B0604020202020204" pitchFamily="34" charset="0"/>
              </a:rPr>
              <a:t>Clientul cere ofertă - firma prelucrează datele de contact pentru a răspunde – temei: măsură precontractuală.</a:t>
            </a:r>
          </a:p>
        </p:txBody>
      </p:sp>
      <p:sp>
        <p:nvSpPr>
          <p:cNvPr id="40" name="Rectangle 39">
            <a:extLst>
              <a:ext uri="{FF2B5EF4-FFF2-40B4-BE49-F238E27FC236}">
                <a16:creationId xmlns:a16="http://schemas.microsoft.com/office/drawing/2014/main" id="{C14AB009-2A8C-4BAB-A4F8-445C22FA1448}"/>
              </a:ext>
            </a:extLst>
          </p:cNvPr>
          <p:cNvSpPr/>
          <p:nvPr/>
        </p:nvSpPr>
        <p:spPr>
          <a:xfrm>
            <a:off x="6907814" y="2333524"/>
            <a:ext cx="2220480" cy="400110"/>
          </a:xfrm>
          <a:prstGeom prst="rect">
            <a:avLst/>
          </a:prstGeom>
        </p:spPr>
        <p:txBody>
          <a:bodyPr wrap="none">
            <a:spAutoFit/>
          </a:bodyPr>
          <a:lstStyle/>
          <a:p>
            <a:r>
              <a:rPr lang="ro-MD" sz="2000" b="1" dirty="0">
                <a:latin typeface="Arial" panose="020B0604020202020204" pitchFamily="34" charset="0"/>
                <a:ea typeface="Calibri" panose="020F0502020204030204" pitchFamily="34" charset="0"/>
                <a:cs typeface="Arial" panose="020B0604020202020204" pitchFamily="34" charset="0"/>
              </a:rPr>
              <a:t>Sectorul Medical</a:t>
            </a:r>
            <a:endParaRPr lang="ro-MD" sz="2000" dirty="0">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C83B099B-F39A-499D-9383-359944710F68}"/>
              </a:ext>
            </a:extLst>
          </p:cNvPr>
          <p:cNvSpPr/>
          <p:nvPr/>
        </p:nvSpPr>
        <p:spPr>
          <a:xfrm>
            <a:off x="6926021" y="2714720"/>
            <a:ext cx="7394412" cy="1938992"/>
          </a:xfrm>
          <a:prstGeom prst="rect">
            <a:avLst/>
          </a:prstGeom>
        </p:spPr>
        <p:txBody>
          <a:bodyPr wrap="square">
            <a:spAutoFit/>
          </a:bodyPr>
          <a:lstStyle/>
          <a:p>
            <a:r>
              <a:rPr lang="ro-MD" sz="2000" dirty="0">
                <a:latin typeface="Arial" panose="020B0604020202020204" pitchFamily="34" charset="0"/>
                <a:cs typeface="Arial" panose="020B0604020202020204" pitchFamily="34" charset="0"/>
              </a:rPr>
              <a:t>Un pacient semnează un contract cu o clinică pentru un set de analize - clinica poate prelucra datele </a:t>
            </a:r>
            <a:r>
              <a:rPr lang="ro-MD" sz="2000" b="1" dirty="0">
                <a:latin typeface="Arial" panose="020B0604020202020204" pitchFamily="34" charset="0"/>
                <a:cs typeface="Arial" panose="020B0604020202020204" pitchFamily="34" charset="0"/>
              </a:rPr>
              <a:t>pentru a furniza serviciile medicale prevăzute în contract</a:t>
            </a:r>
            <a:r>
              <a:rPr lang="ro-MD" sz="2000" dirty="0">
                <a:latin typeface="Arial" panose="020B0604020202020204" pitchFamily="34" charset="0"/>
                <a:cs typeface="Arial" panose="020B0604020202020204" pitchFamily="34" charset="0"/>
              </a:rPr>
              <a:t>.</a:t>
            </a:r>
          </a:p>
          <a:p>
            <a:r>
              <a:rPr lang="ro-MD" sz="2000" dirty="0">
                <a:latin typeface="Arial" panose="020B0604020202020204" pitchFamily="34" charset="0"/>
                <a:cs typeface="Arial" panose="020B0604020202020204" pitchFamily="34" charset="0"/>
              </a:rPr>
              <a:t>Pacientul solicită o estimare a costurilor pentru o procedură - clinica poate prelucra datele </a:t>
            </a:r>
            <a:r>
              <a:rPr lang="ro-MD" sz="2000" b="1" dirty="0">
                <a:latin typeface="Arial" panose="020B0604020202020204" pitchFamily="34" charset="0"/>
                <a:cs typeface="Arial" panose="020B0604020202020204" pitchFamily="34" charset="0"/>
              </a:rPr>
              <a:t>pentru a face o ofertă</a:t>
            </a:r>
            <a:r>
              <a:rPr lang="ro-MD" sz="2000" dirty="0">
                <a:latin typeface="Arial" panose="020B0604020202020204" pitchFamily="34" charset="0"/>
                <a:cs typeface="Arial" panose="020B0604020202020204" pitchFamily="34" charset="0"/>
              </a:rPr>
              <a:t>, fără consimțământ separat.</a:t>
            </a:r>
          </a:p>
        </p:txBody>
      </p:sp>
      <p:sp>
        <p:nvSpPr>
          <p:cNvPr id="42" name="Rectangle 41">
            <a:extLst>
              <a:ext uri="{FF2B5EF4-FFF2-40B4-BE49-F238E27FC236}">
                <a16:creationId xmlns:a16="http://schemas.microsoft.com/office/drawing/2014/main" id="{64DF541B-B05E-477C-89E2-35063021BBAA}"/>
              </a:ext>
            </a:extLst>
          </p:cNvPr>
          <p:cNvSpPr/>
          <p:nvPr/>
        </p:nvSpPr>
        <p:spPr>
          <a:xfrm>
            <a:off x="6881379" y="4771818"/>
            <a:ext cx="1822935" cy="400110"/>
          </a:xfrm>
          <a:prstGeom prst="rect">
            <a:avLst/>
          </a:prstGeom>
        </p:spPr>
        <p:txBody>
          <a:bodyPr wrap="none">
            <a:spAutoFit/>
          </a:bodyPr>
          <a:lstStyle/>
          <a:p>
            <a:r>
              <a:rPr lang="ro-MD" sz="2000" b="1" dirty="0">
                <a:latin typeface="Arial" panose="020B0604020202020204" pitchFamily="34" charset="0"/>
                <a:ea typeface="Calibri" panose="020F0502020204030204" pitchFamily="34" charset="0"/>
                <a:cs typeface="Arial" panose="020B0604020202020204" pitchFamily="34" charset="0"/>
              </a:rPr>
              <a:t>Sector Public</a:t>
            </a:r>
            <a:endParaRPr lang="ro-MD" sz="2000" dirty="0">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B5316309-C854-4A8D-B42F-422F2C0DA7A3}"/>
              </a:ext>
            </a:extLst>
          </p:cNvPr>
          <p:cNvSpPr/>
          <p:nvPr/>
        </p:nvSpPr>
        <p:spPr>
          <a:xfrm>
            <a:off x="6895411" y="5152476"/>
            <a:ext cx="7469712" cy="1323439"/>
          </a:xfrm>
          <a:prstGeom prst="rect">
            <a:avLst/>
          </a:prstGeom>
        </p:spPr>
        <p:txBody>
          <a:bodyPr wrap="square">
            <a:spAutoFit/>
          </a:bodyPr>
          <a:lstStyle/>
          <a:p>
            <a:r>
              <a:rPr lang="ro-MD" sz="2000" dirty="0">
                <a:latin typeface="Arial" panose="020B0604020202020204" pitchFamily="34" charset="0"/>
                <a:cs typeface="Arial" panose="020B0604020202020204" pitchFamily="34" charset="0"/>
              </a:rPr>
              <a:t>Cetățeanul solicită un serviciu (ex.: eliberare act, aplicare program guvernamental) - instituția poate prelucra datele pentru a încheia și executa actul administrativ, dacă acesta are natură contractuală (ex.: închiriere spațiu public, parteneriat).</a:t>
            </a:r>
          </a:p>
        </p:txBody>
      </p:sp>
      <p:sp>
        <p:nvSpPr>
          <p:cNvPr id="44" name="Rectangle 43">
            <a:extLst>
              <a:ext uri="{FF2B5EF4-FFF2-40B4-BE49-F238E27FC236}">
                <a16:creationId xmlns:a16="http://schemas.microsoft.com/office/drawing/2014/main" id="{3125EEA5-CE0E-420A-86D4-4813AED8BD5F}"/>
              </a:ext>
            </a:extLst>
          </p:cNvPr>
          <p:cNvSpPr/>
          <p:nvPr/>
        </p:nvSpPr>
        <p:spPr>
          <a:xfrm>
            <a:off x="6378483" y="6595597"/>
            <a:ext cx="2124299" cy="400110"/>
          </a:xfrm>
          <a:prstGeom prst="rect">
            <a:avLst/>
          </a:prstGeom>
        </p:spPr>
        <p:txBody>
          <a:bodyPr wrap="none">
            <a:spAutoFit/>
          </a:bodyPr>
          <a:lstStyle/>
          <a:p>
            <a:r>
              <a:rPr lang="ro-MD" sz="2000" b="1" dirty="0">
                <a:latin typeface="Arial" panose="020B0604020202020204" pitchFamily="34" charset="0"/>
                <a:ea typeface="Times New Roman" panose="02020603050405020304" pitchFamily="18" charset="0"/>
                <a:cs typeface="Arial" panose="020B0604020202020204" pitchFamily="34" charset="0"/>
              </a:rPr>
              <a:t>Resurse Umane</a:t>
            </a:r>
            <a:endParaRPr lang="ro-MD"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45" name="Rectangle 44">
            <a:extLst>
              <a:ext uri="{FF2B5EF4-FFF2-40B4-BE49-F238E27FC236}">
                <a16:creationId xmlns:a16="http://schemas.microsoft.com/office/drawing/2014/main" id="{144EF8F8-4C7E-4D9B-9ACC-4CE08EF673B6}"/>
              </a:ext>
            </a:extLst>
          </p:cNvPr>
          <p:cNvSpPr/>
          <p:nvPr/>
        </p:nvSpPr>
        <p:spPr>
          <a:xfrm>
            <a:off x="6376163" y="6977199"/>
            <a:ext cx="8121502" cy="923330"/>
          </a:xfrm>
          <a:prstGeom prst="rect">
            <a:avLst/>
          </a:prstGeom>
        </p:spPr>
        <p:txBody>
          <a:bodyPr wrap="square">
            <a:spAutoFit/>
          </a:bodyPr>
          <a:lstStyle/>
          <a:p>
            <a:r>
              <a:rPr lang="ro-MD" dirty="0">
                <a:latin typeface="Arial" panose="020B0604020202020204" pitchFamily="34" charset="0"/>
                <a:cs typeface="Arial" panose="020B0604020202020204" pitchFamily="34" charset="0"/>
              </a:rPr>
              <a:t>Persoana aplică pentru un post - angajatorul prelucrează datele ca măsură precontractuală (evaluare).</a:t>
            </a:r>
            <a:br>
              <a:rPr lang="ro-MD" dirty="0">
                <a:latin typeface="Arial" panose="020B0604020202020204" pitchFamily="34" charset="0"/>
                <a:cs typeface="Arial" panose="020B0604020202020204" pitchFamily="34" charset="0"/>
              </a:rPr>
            </a:br>
            <a:r>
              <a:rPr lang="ro-MD" dirty="0">
                <a:latin typeface="Arial" panose="020B0604020202020204" pitchFamily="34" charset="0"/>
                <a:cs typeface="Arial" panose="020B0604020202020204" pitchFamily="34" charset="0"/>
              </a:rPr>
              <a:t>După angajare - datele sunt prelucrate pentru executarea contractului</a:t>
            </a:r>
          </a:p>
        </p:txBody>
      </p:sp>
    </p:spTree>
    <p:extLst>
      <p:ext uri="{BB962C8B-B14F-4D97-AF65-F5344CB8AC3E}">
        <p14:creationId xmlns:p14="http://schemas.microsoft.com/office/powerpoint/2010/main" val="194024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4359</Words>
  <Application>Microsoft Office PowerPoint</Application>
  <PresentationFormat>Произвольный</PresentationFormat>
  <Paragraphs>328</Paragraphs>
  <Slides>25</Slides>
  <Notes>10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Symbol</vt:lpstr>
      <vt:lpstr>Arial Black</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Dumitru CAZAC</cp:lastModifiedBy>
  <cp:revision>149</cp:revision>
  <dcterms:created xsi:type="dcterms:W3CDTF">2024-12-16T11:19:11Z</dcterms:created>
  <dcterms:modified xsi:type="dcterms:W3CDTF">2025-04-15T08:19:36Z</dcterms:modified>
</cp:coreProperties>
</file>