
<file path=[Content_Types].xml><?xml version="1.0" encoding="utf-8"?>
<Types xmlns="http://schemas.openxmlformats.org/package/2006/content-types">
  <Default Extension="fntdata" ContentType="application/x-fontdata"/>
  <Default Extension="glb" ContentType="model/gltf.binary"/>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29"/>
  </p:notesMasterIdLst>
  <p:sldIdLst>
    <p:sldId id="256" r:id="rId2"/>
    <p:sldId id="257" r:id="rId3"/>
    <p:sldId id="285" r:id="rId4"/>
    <p:sldId id="265" r:id="rId5"/>
    <p:sldId id="259" r:id="rId6"/>
    <p:sldId id="261" r:id="rId7"/>
    <p:sldId id="262" r:id="rId8"/>
    <p:sldId id="263" r:id="rId9"/>
    <p:sldId id="264" r:id="rId10"/>
    <p:sldId id="266" r:id="rId11"/>
    <p:sldId id="271" r:id="rId12"/>
    <p:sldId id="267" r:id="rId13"/>
    <p:sldId id="268" r:id="rId14"/>
    <p:sldId id="269" r:id="rId15"/>
    <p:sldId id="270"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Lst>
  <p:sldSz cx="14630400" cy="8229600"/>
  <p:notesSz cx="8229600" cy="14630400"/>
  <p:embeddedFontLst>
    <p:embeddedFont>
      <p:font typeface="Roboto Slab" pitchFamily="2" charset="0"/>
      <p:regular r:id="rId30"/>
      <p:bold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7291A21-2948-400F-8085-E149EF853D44}">
          <p14:sldIdLst>
            <p14:sldId id="256"/>
            <p14:sldId id="257"/>
            <p14:sldId id="285"/>
            <p14:sldId id="265"/>
            <p14:sldId id="259"/>
            <p14:sldId id="261"/>
            <p14:sldId id="262"/>
            <p14:sldId id="263"/>
            <p14:sldId id="264"/>
            <p14:sldId id="266"/>
            <p14:sldId id="271"/>
            <p14:sldId id="267"/>
            <p14:sldId id="268"/>
            <p14:sldId id="269"/>
            <p14:sldId id="270"/>
            <p14:sldId id="272"/>
            <p14:sldId id="273"/>
            <p14:sldId id="274"/>
            <p14:sldId id="275"/>
            <p14:sldId id="276"/>
            <p14:sldId id="277"/>
            <p14:sldId id="278"/>
            <p14:sldId id="279"/>
            <p14:sldId id="280"/>
            <p14:sldId id="281"/>
            <p14:sldId id="282"/>
            <p14:sldId id="28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E808B"/>
    <a:srgbClr val="589280"/>
    <a:srgbClr val="AABCE8"/>
    <a:srgbClr val="E2F2F1"/>
    <a:srgbClr val="4CAEA6"/>
    <a:srgbClr val="4C96BD"/>
    <a:srgbClr val="5169A9"/>
    <a:srgbClr val="3257B8"/>
    <a:srgbClr val="CED8F2"/>
    <a:srgbClr val="FAF9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93" d="100"/>
          <a:sy n="93" d="100"/>
        </p:scale>
        <p:origin x="66" y="78"/>
      </p:cViewPr>
      <p:guideLst/>
    </p:cSldViewPr>
  </p:slideViewPr>
  <p:notesTextViewPr>
    <p:cViewPr>
      <p:scale>
        <a:sx n="1" d="1"/>
        <a:sy n="1" d="1"/>
      </p:scale>
      <p:origin x="0" y="0"/>
    </p:cViewPr>
  </p:notesTextViewPr>
  <p:gridSpacing cx="114300" cy="1143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tableStyles" Target="tableStyle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17D5150-1C76-4FE5-BD0F-E6B463954A84}"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ru-RU"/>
        </a:p>
      </dgm:t>
    </dgm:pt>
    <dgm:pt modelId="{0321E48A-10F0-4B7F-BBD7-B2F8396AB870}">
      <dgm:prSet phldrT="[Текст]" custT="1"/>
      <dgm:spPr>
        <a:solidFill>
          <a:srgbClr val="4CAEA6"/>
        </a:solidFill>
      </dgm:spPr>
      <dgm:t>
        <a:bodyPr/>
        <a:lstStyle/>
        <a:p>
          <a:r>
            <a:rPr lang="en-US" sz="1800" dirty="0" err="1">
              <a:latin typeface="Roboto Slab" pitchFamily="2" charset="0"/>
              <a:ea typeface="Roboto Slab" pitchFamily="2" charset="0"/>
              <a:cs typeface="Roboto Slab" pitchFamily="2" charset="0"/>
            </a:rPr>
            <a:t>Societatea</a:t>
          </a:r>
          <a:r>
            <a:rPr lang="en-US" sz="1800" dirty="0">
              <a:latin typeface="Roboto Slab" pitchFamily="2" charset="0"/>
              <a:ea typeface="Roboto Slab" pitchFamily="2" charset="0"/>
              <a:cs typeface="Roboto Slab" pitchFamily="2" charset="0"/>
            </a:rPr>
            <a:t> </a:t>
          </a:r>
          <a:r>
            <a:rPr lang="ro-MD" sz="1800" dirty="0">
              <a:latin typeface="Roboto Slab" pitchFamily="2" charset="0"/>
              <a:ea typeface="Roboto Slab" pitchFamily="2" charset="0"/>
              <a:cs typeface="Roboto Slab" pitchFamily="2" charset="0"/>
            </a:rPr>
            <a:t>în comun</a:t>
          </a:r>
          <a:endParaRPr lang="ru-RU" sz="1800" dirty="0">
            <a:latin typeface="Roboto Slab" pitchFamily="2" charset="0"/>
            <a:ea typeface="Roboto Slab" pitchFamily="2" charset="0"/>
            <a:cs typeface="Roboto Slab" pitchFamily="2" charset="0"/>
          </a:endParaRPr>
        </a:p>
      </dgm:t>
    </dgm:pt>
    <dgm:pt modelId="{FA4AD096-6626-4025-9FA6-0A8D40F68227}" type="parTrans" cxnId="{046511E5-EB52-4201-A57F-F8A48E9FE27B}">
      <dgm:prSet/>
      <dgm:spPr/>
      <dgm:t>
        <a:bodyPr/>
        <a:lstStyle/>
        <a:p>
          <a:endParaRPr lang="ru-RU"/>
        </a:p>
      </dgm:t>
    </dgm:pt>
    <dgm:pt modelId="{34115B81-669C-42A5-85C8-070B8F070291}" type="sibTrans" cxnId="{046511E5-EB52-4201-A57F-F8A48E9FE27B}">
      <dgm:prSet/>
      <dgm:spPr/>
      <dgm:t>
        <a:bodyPr/>
        <a:lstStyle/>
        <a:p>
          <a:endParaRPr lang="ru-RU"/>
        </a:p>
      </dgm:t>
    </dgm:pt>
    <dgm:pt modelId="{B7E695CA-446A-451E-B1C9-811C43E300D8}">
      <dgm:prSet phldrT="[Текст]" custT="1"/>
      <dgm:spPr>
        <a:solidFill>
          <a:srgbClr val="5E808B"/>
        </a:solidFill>
      </dgm:spPr>
      <dgm:t>
        <a:bodyPr/>
        <a:lstStyle/>
        <a:p>
          <a:r>
            <a:rPr lang="ro-MD" sz="1800" dirty="0">
              <a:latin typeface="Roboto Slab" pitchFamily="2" charset="0"/>
              <a:ea typeface="Roboto Slab" pitchFamily="2" charset="0"/>
              <a:cs typeface="Roboto Slab" pitchFamily="2" charset="0"/>
            </a:rPr>
            <a:t>Întreprinderea A</a:t>
          </a:r>
          <a:endParaRPr lang="ru-RU" sz="1800" dirty="0">
            <a:latin typeface="Roboto Slab" pitchFamily="2" charset="0"/>
            <a:ea typeface="Roboto Slab" pitchFamily="2" charset="0"/>
            <a:cs typeface="Roboto Slab" pitchFamily="2" charset="0"/>
          </a:endParaRPr>
        </a:p>
      </dgm:t>
    </dgm:pt>
    <dgm:pt modelId="{601A04C0-F68D-4CE8-BC2C-EB88F0CC0F6D}" type="parTrans" cxnId="{A63FC395-16A2-4845-963E-62276A236AA2}">
      <dgm:prSet>
        <dgm:style>
          <a:lnRef idx="2">
            <a:schemeClr val="dk1"/>
          </a:lnRef>
          <a:fillRef idx="0">
            <a:schemeClr val="dk1"/>
          </a:fillRef>
          <a:effectRef idx="1">
            <a:schemeClr val="dk1"/>
          </a:effectRef>
          <a:fontRef idx="minor">
            <a:schemeClr val="tx1"/>
          </a:fontRef>
        </dgm:style>
      </dgm:prSet>
      <dgm:spPr/>
      <dgm:t>
        <a:bodyPr/>
        <a:lstStyle/>
        <a:p>
          <a:endParaRPr lang="ru-RU"/>
        </a:p>
      </dgm:t>
    </dgm:pt>
    <dgm:pt modelId="{CEC9B328-ABA3-4360-91B0-8A89DF19E655}" type="sibTrans" cxnId="{A63FC395-16A2-4845-963E-62276A236AA2}">
      <dgm:prSet/>
      <dgm:spPr/>
      <dgm:t>
        <a:bodyPr/>
        <a:lstStyle/>
        <a:p>
          <a:endParaRPr lang="ru-RU"/>
        </a:p>
      </dgm:t>
    </dgm:pt>
    <dgm:pt modelId="{E2A5B7A0-0CAD-412F-81C4-414CD1CF6362}">
      <dgm:prSet phldrT="[Текст]" custT="1"/>
      <dgm:spPr>
        <a:solidFill>
          <a:srgbClr val="5E808B"/>
        </a:solidFill>
      </dgm:spPr>
      <dgm:t>
        <a:bodyPr/>
        <a:lstStyle/>
        <a:p>
          <a:r>
            <a:rPr lang="ro-MD" sz="1800" dirty="0">
              <a:latin typeface="Roboto Slab" pitchFamily="2" charset="0"/>
              <a:ea typeface="Roboto Slab" pitchFamily="2" charset="0"/>
              <a:cs typeface="Roboto Slab" pitchFamily="2" charset="0"/>
            </a:rPr>
            <a:t>Control asupra activelor X</a:t>
          </a:r>
          <a:endParaRPr lang="ru-RU" sz="1800" dirty="0">
            <a:latin typeface="Roboto Slab" pitchFamily="2" charset="0"/>
            <a:ea typeface="Roboto Slab" pitchFamily="2" charset="0"/>
            <a:cs typeface="Roboto Slab" pitchFamily="2" charset="0"/>
          </a:endParaRPr>
        </a:p>
      </dgm:t>
    </dgm:pt>
    <dgm:pt modelId="{DF11D5CB-5826-482E-81F4-4A59216BC7BF}" type="parTrans" cxnId="{B5150010-1FAC-4749-9C08-4E571916275A}">
      <dgm:prSet>
        <dgm:style>
          <a:lnRef idx="2">
            <a:schemeClr val="dk1"/>
          </a:lnRef>
          <a:fillRef idx="0">
            <a:schemeClr val="dk1"/>
          </a:fillRef>
          <a:effectRef idx="1">
            <a:schemeClr val="dk1"/>
          </a:effectRef>
          <a:fontRef idx="minor">
            <a:schemeClr val="tx1"/>
          </a:fontRef>
        </dgm:style>
      </dgm:prSet>
      <dgm:spPr/>
      <dgm:t>
        <a:bodyPr/>
        <a:lstStyle/>
        <a:p>
          <a:endParaRPr lang="ru-RU"/>
        </a:p>
      </dgm:t>
    </dgm:pt>
    <dgm:pt modelId="{538E6541-DA46-4E2E-8AC2-D7498F56C609}" type="sibTrans" cxnId="{B5150010-1FAC-4749-9C08-4E571916275A}">
      <dgm:prSet/>
      <dgm:spPr/>
      <dgm:t>
        <a:bodyPr/>
        <a:lstStyle/>
        <a:p>
          <a:endParaRPr lang="ru-RU"/>
        </a:p>
      </dgm:t>
    </dgm:pt>
    <dgm:pt modelId="{7E2E4C1A-2C37-4D08-BD82-8760D3E2A90A}">
      <dgm:prSet phldrT="[Текст]" custT="1"/>
      <dgm:spPr>
        <a:solidFill>
          <a:srgbClr val="5E808B"/>
        </a:solidFill>
      </dgm:spPr>
      <dgm:t>
        <a:bodyPr/>
        <a:lstStyle/>
        <a:p>
          <a:r>
            <a:rPr lang="ro-MD" sz="1800" dirty="0">
              <a:latin typeface="Roboto Slab" pitchFamily="2" charset="0"/>
              <a:ea typeface="Roboto Slab" pitchFamily="2" charset="0"/>
              <a:cs typeface="Roboto Slab" pitchFamily="2" charset="0"/>
            </a:rPr>
            <a:t>Întreprinderea B</a:t>
          </a:r>
          <a:endParaRPr lang="ru-RU" sz="1800" dirty="0">
            <a:latin typeface="Roboto Slab" pitchFamily="2" charset="0"/>
            <a:ea typeface="Roboto Slab" pitchFamily="2" charset="0"/>
            <a:cs typeface="Roboto Slab" pitchFamily="2" charset="0"/>
          </a:endParaRPr>
        </a:p>
      </dgm:t>
    </dgm:pt>
    <dgm:pt modelId="{088B19FC-86A8-4DE1-AFB3-E660CB636E9B}" type="parTrans" cxnId="{C90CF9DF-8E00-485A-AEC6-F4E9135CD76E}">
      <dgm:prSet>
        <dgm:style>
          <a:lnRef idx="2">
            <a:schemeClr val="dk1"/>
          </a:lnRef>
          <a:fillRef idx="0">
            <a:schemeClr val="dk1"/>
          </a:fillRef>
          <a:effectRef idx="1">
            <a:schemeClr val="dk1"/>
          </a:effectRef>
          <a:fontRef idx="minor">
            <a:schemeClr val="tx1"/>
          </a:fontRef>
        </dgm:style>
      </dgm:prSet>
      <dgm:spPr/>
      <dgm:t>
        <a:bodyPr/>
        <a:lstStyle/>
        <a:p>
          <a:endParaRPr lang="ru-RU"/>
        </a:p>
      </dgm:t>
    </dgm:pt>
    <dgm:pt modelId="{4C8ED4F5-DDFA-4CAD-99FC-62782AE3FFB2}" type="sibTrans" cxnId="{C90CF9DF-8E00-485A-AEC6-F4E9135CD76E}">
      <dgm:prSet/>
      <dgm:spPr/>
      <dgm:t>
        <a:bodyPr/>
        <a:lstStyle/>
        <a:p>
          <a:endParaRPr lang="ru-RU"/>
        </a:p>
      </dgm:t>
    </dgm:pt>
    <dgm:pt modelId="{078FA6B9-C0B9-449B-B49A-8B436D2806AC}">
      <dgm:prSet phldrT="[Текст]" custT="1"/>
      <dgm:spPr>
        <a:solidFill>
          <a:srgbClr val="5E808B"/>
        </a:solidFill>
      </dgm:spPr>
      <dgm:t>
        <a:bodyPr/>
        <a:lstStyle/>
        <a:p>
          <a:r>
            <a:rPr lang="ro-MD" sz="1800" dirty="0">
              <a:latin typeface="Roboto Slab" pitchFamily="2" charset="0"/>
              <a:ea typeface="Roboto Slab" pitchFamily="2" charset="0"/>
              <a:cs typeface="Roboto Slab" pitchFamily="2" charset="0"/>
            </a:rPr>
            <a:t>Control asupra activelor Y</a:t>
          </a:r>
          <a:endParaRPr lang="ru-RU" sz="1800" dirty="0">
            <a:latin typeface="Roboto Slab" pitchFamily="2" charset="0"/>
            <a:ea typeface="Roboto Slab" pitchFamily="2" charset="0"/>
            <a:cs typeface="Roboto Slab" pitchFamily="2" charset="0"/>
          </a:endParaRPr>
        </a:p>
      </dgm:t>
    </dgm:pt>
    <dgm:pt modelId="{9568162F-4963-4279-BB9A-FBA3679F84AE}" type="parTrans" cxnId="{80C7B995-E7D5-49B8-9F4A-79A549ADCEA0}">
      <dgm:prSet>
        <dgm:style>
          <a:lnRef idx="2">
            <a:schemeClr val="dk1"/>
          </a:lnRef>
          <a:fillRef idx="0">
            <a:schemeClr val="dk1"/>
          </a:fillRef>
          <a:effectRef idx="1">
            <a:schemeClr val="dk1"/>
          </a:effectRef>
          <a:fontRef idx="minor">
            <a:schemeClr val="tx1"/>
          </a:fontRef>
        </dgm:style>
      </dgm:prSet>
      <dgm:spPr/>
      <dgm:t>
        <a:bodyPr/>
        <a:lstStyle/>
        <a:p>
          <a:endParaRPr lang="ru-RU"/>
        </a:p>
      </dgm:t>
    </dgm:pt>
    <dgm:pt modelId="{A44D52B5-A1CC-402C-A1B2-5B9C34B49A1E}" type="sibTrans" cxnId="{80C7B995-E7D5-49B8-9F4A-79A549ADCEA0}">
      <dgm:prSet/>
      <dgm:spPr/>
      <dgm:t>
        <a:bodyPr/>
        <a:lstStyle/>
        <a:p>
          <a:endParaRPr lang="ru-RU"/>
        </a:p>
      </dgm:t>
    </dgm:pt>
    <dgm:pt modelId="{3AC2E83C-1AF2-4384-A778-066F684C5ADD}" type="pres">
      <dgm:prSet presAssocID="{617D5150-1C76-4FE5-BD0F-E6B463954A84}" presName="diagram" presStyleCnt="0">
        <dgm:presLayoutVars>
          <dgm:chPref val="1"/>
          <dgm:dir/>
          <dgm:animOne val="branch"/>
          <dgm:animLvl val="lvl"/>
          <dgm:resizeHandles val="exact"/>
        </dgm:presLayoutVars>
      </dgm:prSet>
      <dgm:spPr/>
    </dgm:pt>
    <dgm:pt modelId="{1B2CC615-EF96-4B44-9A28-5DAE920B296A}" type="pres">
      <dgm:prSet presAssocID="{0321E48A-10F0-4B7F-BBD7-B2F8396AB870}" presName="root1" presStyleCnt="0"/>
      <dgm:spPr/>
    </dgm:pt>
    <dgm:pt modelId="{AFF53975-9B90-4C50-A7A0-432D5B4164A6}" type="pres">
      <dgm:prSet presAssocID="{0321E48A-10F0-4B7F-BBD7-B2F8396AB870}" presName="LevelOneTextNode" presStyleLbl="node0" presStyleIdx="0" presStyleCnt="1">
        <dgm:presLayoutVars>
          <dgm:chPref val="3"/>
        </dgm:presLayoutVars>
      </dgm:prSet>
      <dgm:spPr/>
    </dgm:pt>
    <dgm:pt modelId="{084E32B1-25EC-4D88-B18D-7991012AF1BE}" type="pres">
      <dgm:prSet presAssocID="{0321E48A-10F0-4B7F-BBD7-B2F8396AB870}" presName="level2hierChild" presStyleCnt="0"/>
      <dgm:spPr/>
    </dgm:pt>
    <dgm:pt modelId="{D17217D8-D797-43EE-A8D2-183B4913F581}" type="pres">
      <dgm:prSet presAssocID="{601A04C0-F68D-4CE8-BC2C-EB88F0CC0F6D}" presName="conn2-1" presStyleLbl="parChTrans1D2" presStyleIdx="0" presStyleCnt="2"/>
      <dgm:spPr/>
    </dgm:pt>
    <dgm:pt modelId="{3BFC1138-11B0-43BD-9A59-39D2DD2BB96C}" type="pres">
      <dgm:prSet presAssocID="{601A04C0-F68D-4CE8-BC2C-EB88F0CC0F6D}" presName="connTx" presStyleLbl="parChTrans1D2" presStyleIdx="0" presStyleCnt="2"/>
      <dgm:spPr/>
    </dgm:pt>
    <dgm:pt modelId="{12D9C477-3049-4B1B-B968-E2467E089798}" type="pres">
      <dgm:prSet presAssocID="{B7E695CA-446A-451E-B1C9-811C43E300D8}" presName="root2" presStyleCnt="0"/>
      <dgm:spPr/>
    </dgm:pt>
    <dgm:pt modelId="{4C322194-3F1C-42E9-9A8F-FDC3E24460CB}" type="pres">
      <dgm:prSet presAssocID="{B7E695CA-446A-451E-B1C9-811C43E300D8}" presName="LevelTwoTextNode" presStyleLbl="node2" presStyleIdx="0" presStyleCnt="2">
        <dgm:presLayoutVars>
          <dgm:chPref val="3"/>
        </dgm:presLayoutVars>
      </dgm:prSet>
      <dgm:spPr/>
    </dgm:pt>
    <dgm:pt modelId="{EE68AAB3-D805-4C01-8780-1E5CB24BC77C}" type="pres">
      <dgm:prSet presAssocID="{B7E695CA-446A-451E-B1C9-811C43E300D8}" presName="level3hierChild" presStyleCnt="0"/>
      <dgm:spPr/>
    </dgm:pt>
    <dgm:pt modelId="{F2D3F5C1-4B5E-4AC6-B768-B810EF353456}" type="pres">
      <dgm:prSet presAssocID="{DF11D5CB-5826-482E-81F4-4A59216BC7BF}" presName="conn2-1" presStyleLbl="parChTrans1D3" presStyleIdx="0" presStyleCnt="2"/>
      <dgm:spPr/>
    </dgm:pt>
    <dgm:pt modelId="{57881759-8A1D-4DE3-9379-FC8C5C8267F8}" type="pres">
      <dgm:prSet presAssocID="{DF11D5CB-5826-482E-81F4-4A59216BC7BF}" presName="connTx" presStyleLbl="parChTrans1D3" presStyleIdx="0" presStyleCnt="2"/>
      <dgm:spPr/>
    </dgm:pt>
    <dgm:pt modelId="{4C44DB2E-5D7C-47A6-8258-BA061B003600}" type="pres">
      <dgm:prSet presAssocID="{E2A5B7A0-0CAD-412F-81C4-414CD1CF6362}" presName="root2" presStyleCnt="0"/>
      <dgm:spPr/>
    </dgm:pt>
    <dgm:pt modelId="{47BDD872-DD98-4619-A9EE-159D8EDD119C}" type="pres">
      <dgm:prSet presAssocID="{E2A5B7A0-0CAD-412F-81C4-414CD1CF6362}" presName="LevelTwoTextNode" presStyleLbl="node3" presStyleIdx="0" presStyleCnt="2" custLinFactNeighborX="105" custLinFactNeighborY="1117">
        <dgm:presLayoutVars>
          <dgm:chPref val="3"/>
        </dgm:presLayoutVars>
      </dgm:prSet>
      <dgm:spPr/>
    </dgm:pt>
    <dgm:pt modelId="{E6F2DAFA-51AA-4C3E-9B38-DE6F6E7127BA}" type="pres">
      <dgm:prSet presAssocID="{E2A5B7A0-0CAD-412F-81C4-414CD1CF6362}" presName="level3hierChild" presStyleCnt="0"/>
      <dgm:spPr/>
    </dgm:pt>
    <dgm:pt modelId="{C345B1CC-4019-4217-B3BC-B9E9C414BAD5}" type="pres">
      <dgm:prSet presAssocID="{088B19FC-86A8-4DE1-AFB3-E660CB636E9B}" presName="conn2-1" presStyleLbl="parChTrans1D2" presStyleIdx="1" presStyleCnt="2"/>
      <dgm:spPr/>
    </dgm:pt>
    <dgm:pt modelId="{A2ECBAF4-DADB-49C6-A6D9-1DFEFD4E606B}" type="pres">
      <dgm:prSet presAssocID="{088B19FC-86A8-4DE1-AFB3-E660CB636E9B}" presName="connTx" presStyleLbl="parChTrans1D2" presStyleIdx="1" presStyleCnt="2"/>
      <dgm:spPr/>
    </dgm:pt>
    <dgm:pt modelId="{92F2722E-7AAA-40E0-BB24-2EE55D534552}" type="pres">
      <dgm:prSet presAssocID="{7E2E4C1A-2C37-4D08-BD82-8760D3E2A90A}" presName="root2" presStyleCnt="0"/>
      <dgm:spPr/>
    </dgm:pt>
    <dgm:pt modelId="{ECFA2206-916A-44F0-AB86-200563A7ED67}" type="pres">
      <dgm:prSet presAssocID="{7E2E4C1A-2C37-4D08-BD82-8760D3E2A90A}" presName="LevelTwoTextNode" presStyleLbl="node2" presStyleIdx="1" presStyleCnt="2">
        <dgm:presLayoutVars>
          <dgm:chPref val="3"/>
        </dgm:presLayoutVars>
      </dgm:prSet>
      <dgm:spPr/>
    </dgm:pt>
    <dgm:pt modelId="{8AE20A84-479A-48FA-8A46-77604612F479}" type="pres">
      <dgm:prSet presAssocID="{7E2E4C1A-2C37-4D08-BD82-8760D3E2A90A}" presName="level3hierChild" presStyleCnt="0"/>
      <dgm:spPr/>
    </dgm:pt>
    <dgm:pt modelId="{FBDC335E-0F30-4405-9BC4-B793291948B1}" type="pres">
      <dgm:prSet presAssocID="{9568162F-4963-4279-BB9A-FBA3679F84AE}" presName="conn2-1" presStyleLbl="parChTrans1D3" presStyleIdx="1" presStyleCnt="2"/>
      <dgm:spPr/>
    </dgm:pt>
    <dgm:pt modelId="{6E7D3BCE-7D27-4361-AAC8-C0DBB96E6EF7}" type="pres">
      <dgm:prSet presAssocID="{9568162F-4963-4279-BB9A-FBA3679F84AE}" presName="connTx" presStyleLbl="parChTrans1D3" presStyleIdx="1" presStyleCnt="2"/>
      <dgm:spPr/>
    </dgm:pt>
    <dgm:pt modelId="{1581F8E8-BF50-4CB4-BFAD-8B0A24E10C64}" type="pres">
      <dgm:prSet presAssocID="{078FA6B9-C0B9-449B-B49A-8B436D2806AC}" presName="root2" presStyleCnt="0"/>
      <dgm:spPr/>
    </dgm:pt>
    <dgm:pt modelId="{1AD27797-C9BF-4A48-AD7E-2BF3D15366CA}" type="pres">
      <dgm:prSet presAssocID="{078FA6B9-C0B9-449B-B49A-8B436D2806AC}" presName="LevelTwoTextNode" presStyleLbl="node3" presStyleIdx="1" presStyleCnt="2">
        <dgm:presLayoutVars>
          <dgm:chPref val="3"/>
        </dgm:presLayoutVars>
      </dgm:prSet>
      <dgm:spPr/>
    </dgm:pt>
    <dgm:pt modelId="{857ECEF0-63CA-43E9-B637-A93D628BBDCF}" type="pres">
      <dgm:prSet presAssocID="{078FA6B9-C0B9-449B-B49A-8B436D2806AC}" presName="level3hierChild" presStyleCnt="0"/>
      <dgm:spPr/>
    </dgm:pt>
  </dgm:ptLst>
  <dgm:cxnLst>
    <dgm:cxn modelId="{B5150010-1FAC-4749-9C08-4E571916275A}" srcId="{B7E695CA-446A-451E-B1C9-811C43E300D8}" destId="{E2A5B7A0-0CAD-412F-81C4-414CD1CF6362}" srcOrd="0" destOrd="0" parTransId="{DF11D5CB-5826-482E-81F4-4A59216BC7BF}" sibTransId="{538E6541-DA46-4E2E-8AC2-D7498F56C609}"/>
    <dgm:cxn modelId="{62369910-2359-4458-8540-E8DA40E15251}" type="presOf" srcId="{E2A5B7A0-0CAD-412F-81C4-414CD1CF6362}" destId="{47BDD872-DD98-4619-A9EE-159D8EDD119C}" srcOrd="0" destOrd="0" presId="urn:microsoft.com/office/officeart/2005/8/layout/hierarchy2"/>
    <dgm:cxn modelId="{B7068F29-FB69-4C05-9A53-5DEFD95EEACD}" type="presOf" srcId="{078FA6B9-C0B9-449B-B49A-8B436D2806AC}" destId="{1AD27797-C9BF-4A48-AD7E-2BF3D15366CA}" srcOrd="0" destOrd="0" presId="urn:microsoft.com/office/officeart/2005/8/layout/hierarchy2"/>
    <dgm:cxn modelId="{518E9F34-28EC-4CCC-A700-7CF347461D53}" type="presOf" srcId="{9568162F-4963-4279-BB9A-FBA3679F84AE}" destId="{FBDC335E-0F30-4405-9BC4-B793291948B1}" srcOrd="0" destOrd="0" presId="urn:microsoft.com/office/officeart/2005/8/layout/hierarchy2"/>
    <dgm:cxn modelId="{9778FB3D-AD32-4E03-8E5C-E094ED3B7917}" type="presOf" srcId="{DF11D5CB-5826-482E-81F4-4A59216BC7BF}" destId="{F2D3F5C1-4B5E-4AC6-B768-B810EF353456}" srcOrd="0" destOrd="0" presId="urn:microsoft.com/office/officeart/2005/8/layout/hierarchy2"/>
    <dgm:cxn modelId="{D31CBB3E-57CA-4035-8670-5BC8A7C041CC}" type="presOf" srcId="{601A04C0-F68D-4CE8-BC2C-EB88F0CC0F6D}" destId="{D17217D8-D797-43EE-A8D2-183B4913F581}" srcOrd="0" destOrd="0" presId="urn:microsoft.com/office/officeart/2005/8/layout/hierarchy2"/>
    <dgm:cxn modelId="{30DDC069-750B-44E3-A24C-9BA034368E95}" type="presOf" srcId="{088B19FC-86A8-4DE1-AFB3-E660CB636E9B}" destId="{A2ECBAF4-DADB-49C6-A6D9-1DFEFD4E606B}" srcOrd="1" destOrd="0" presId="urn:microsoft.com/office/officeart/2005/8/layout/hierarchy2"/>
    <dgm:cxn modelId="{3891FA69-1A8D-4CCB-A2AD-23A36E896399}" type="presOf" srcId="{088B19FC-86A8-4DE1-AFB3-E660CB636E9B}" destId="{C345B1CC-4019-4217-B3BC-B9E9C414BAD5}" srcOrd="0" destOrd="0" presId="urn:microsoft.com/office/officeart/2005/8/layout/hierarchy2"/>
    <dgm:cxn modelId="{7447CD7D-50FE-4876-BB81-F07233475B86}" type="presOf" srcId="{9568162F-4963-4279-BB9A-FBA3679F84AE}" destId="{6E7D3BCE-7D27-4361-AAC8-C0DBB96E6EF7}" srcOrd="1" destOrd="0" presId="urn:microsoft.com/office/officeart/2005/8/layout/hierarchy2"/>
    <dgm:cxn modelId="{2C498B92-985D-4ABE-B1F4-8AAA038EBC4B}" type="presOf" srcId="{601A04C0-F68D-4CE8-BC2C-EB88F0CC0F6D}" destId="{3BFC1138-11B0-43BD-9A59-39D2DD2BB96C}" srcOrd="1" destOrd="0" presId="urn:microsoft.com/office/officeart/2005/8/layout/hierarchy2"/>
    <dgm:cxn modelId="{80C7B995-E7D5-49B8-9F4A-79A549ADCEA0}" srcId="{7E2E4C1A-2C37-4D08-BD82-8760D3E2A90A}" destId="{078FA6B9-C0B9-449B-B49A-8B436D2806AC}" srcOrd="0" destOrd="0" parTransId="{9568162F-4963-4279-BB9A-FBA3679F84AE}" sibTransId="{A44D52B5-A1CC-402C-A1B2-5B9C34B49A1E}"/>
    <dgm:cxn modelId="{A63FC395-16A2-4845-963E-62276A236AA2}" srcId="{0321E48A-10F0-4B7F-BBD7-B2F8396AB870}" destId="{B7E695CA-446A-451E-B1C9-811C43E300D8}" srcOrd="0" destOrd="0" parTransId="{601A04C0-F68D-4CE8-BC2C-EB88F0CC0F6D}" sibTransId="{CEC9B328-ABA3-4360-91B0-8A89DF19E655}"/>
    <dgm:cxn modelId="{454168A2-C234-4307-825D-994DF76C695E}" type="presOf" srcId="{B7E695CA-446A-451E-B1C9-811C43E300D8}" destId="{4C322194-3F1C-42E9-9A8F-FDC3E24460CB}" srcOrd="0" destOrd="0" presId="urn:microsoft.com/office/officeart/2005/8/layout/hierarchy2"/>
    <dgm:cxn modelId="{CE6107B9-CFD2-4D27-AD39-5FF417BB6431}" type="presOf" srcId="{0321E48A-10F0-4B7F-BBD7-B2F8396AB870}" destId="{AFF53975-9B90-4C50-A7A0-432D5B4164A6}" srcOrd="0" destOrd="0" presId="urn:microsoft.com/office/officeart/2005/8/layout/hierarchy2"/>
    <dgm:cxn modelId="{196AF7BB-A8F8-4F17-86A8-8530971ACC22}" type="presOf" srcId="{DF11D5CB-5826-482E-81F4-4A59216BC7BF}" destId="{57881759-8A1D-4DE3-9379-FC8C5C8267F8}" srcOrd="1" destOrd="0" presId="urn:microsoft.com/office/officeart/2005/8/layout/hierarchy2"/>
    <dgm:cxn modelId="{9F9D13C3-C4F2-4BDB-A2C9-12D107A64EFF}" type="presOf" srcId="{617D5150-1C76-4FE5-BD0F-E6B463954A84}" destId="{3AC2E83C-1AF2-4384-A778-066F684C5ADD}" srcOrd="0" destOrd="0" presId="urn:microsoft.com/office/officeart/2005/8/layout/hierarchy2"/>
    <dgm:cxn modelId="{C1E101D0-628F-4830-A668-E3C4E9E5B77A}" type="presOf" srcId="{7E2E4C1A-2C37-4D08-BD82-8760D3E2A90A}" destId="{ECFA2206-916A-44F0-AB86-200563A7ED67}" srcOrd="0" destOrd="0" presId="urn:microsoft.com/office/officeart/2005/8/layout/hierarchy2"/>
    <dgm:cxn modelId="{C90CF9DF-8E00-485A-AEC6-F4E9135CD76E}" srcId="{0321E48A-10F0-4B7F-BBD7-B2F8396AB870}" destId="{7E2E4C1A-2C37-4D08-BD82-8760D3E2A90A}" srcOrd="1" destOrd="0" parTransId="{088B19FC-86A8-4DE1-AFB3-E660CB636E9B}" sibTransId="{4C8ED4F5-DDFA-4CAD-99FC-62782AE3FFB2}"/>
    <dgm:cxn modelId="{046511E5-EB52-4201-A57F-F8A48E9FE27B}" srcId="{617D5150-1C76-4FE5-BD0F-E6B463954A84}" destId="{0321E48A-10F0-4B7F-BBD7-B2F8396AB870}" srcOrd="0" destOrd="0" parTransId="{FA4AD096-6626-4025-9FA6-0A8D40F68227}" sibTransId="{34115B81-669C-42A5-85C8-070B8F070291}"/>
    <dgm:cxn modelId="{CE95E8A6-F1F9-4722-ADA2-CB73F0E0E77C}" type="presParOf" srcId="{3AC2E83C-1AF2-4384-A778-066F684C5ADD}" destId="{1B2CC615-EF96-4B44-9A28-5DAE920B296A}" srcOrd="0" destOrd="0" presId="urn:microsoft.com/office/officeart/2005/8/layout/hierarchy2"/>
    <dgm:cxn modelId="{EBFF5451-6806-4A3B-B857-42C236F759B0}" type="presParOf" srcId="{1B2CC615-EF96-4B44-9A28-5DAE920B296A}" destId="{AFF53975-9B90-4C50-A7A0-432D5B4164A6}" srcOrd="0" destOrd="0" presId="urn:microsoft.com/office/officeart/2005/8/layout/hierarchy2"/>
    <dgm:cxn modelId="{5F3B760F-E641-4D6B-B46E-4D356632297A}" type="presParOf" srcId="{1B2CC615-EF96-4B44-9A28-5DAE920B296A}" destId="{084E32B1-25EC-4D88-B18D-7991012AF1BE}" srcOrd="1" destOrd="0" presId="urn:microsoft.com/office/officeart/2005/8/layout/hierarchy2"/>
    <dgm:cxn modelId="{EBDEED3E-C20C-42E5-8D97-6C5A61C4127B}" type="presParOf" srcId="{084E32B1-25EC-4D88-B18D-7991012AF1BE}" destId="{D17217D8-D797-43EE-A8D2-183B4913F581}" srcOrd="0" destOrd="0" presId="urn:microsoft.com/office/officeart/2005/8/layout/hierarchy2"/>
    <dgm:cxn modelId="{8998A275-2339-456F-9BB4-4065603512CB}" type="presParOf" srcId="{D17217D8-D797-43EE-A8D2-183B4913F581}" destId="{3BFC1138-11B0-43BD-9A59-39D2DD2BB96C}" srcOrd="0" destOrd="0" presId="urn:microsoft.com/office/officeart/2005/8/layout/hierarchy2"/>
    <dgm:cxn modelId="{C2DDD235-2338-44A9-9304-0C7C9722A725}" type="presParOf" srcId="{084E32B1-25EC-4D88-B18D-7991012AF1BE}" destId="{12D9C477-3049-4B1B-B968-E2467E089798}" srcOrd="1" destOrd="0" presId="urn:microsoft.com/office/officeart/2005/8/layout/hierarchy2"/>
    <dgm:cxn modelId="{836E2082-D74E-45F2-9CEF-4B3D95A60DDD}" type="presParOf" srcId="{12D9C477-3049-4B1B-B968-E2467E089798}" destId="{4C322194-3F1C-42E9-9A8F-FDC3E24460CB}" srcOrd="0" destOrd="0" presId="urn:microsoft.com/office/officeart/2005/8/layout/hierarchy2"/>
    <dgm:cxn modelId="{42C6BA87-8420-498B-B876-793FDCA2FAFE}" type="presParOf" srcId="{12D9C477-3049-4B1B-B968-E2467E089798}" destId="{EE68AAB3-D805-4C01-8780-1E5CB24BC77C}" srcOrd="1" destOrd="0" presId="urn:microsoft.com/office/officeart/2005/8/layout/hierarchy2"/>
    <dgm:cxn modelId="{6B11C4BE-3F93-4563-A332-E2518279F4FB}" type="presParOf" srcId="{EE68AAB3-D805-4C01-8780-1E5CB24BC77C}" destId="{F2D3F5C1-4B5E-4AC6-B768-B810EF353456}" srcOrd="0" destOrd="0" presId="urn:microsoft.com/office/officeart/2005/8/layout/hierarchy2"/>
    <dgm:cxn modelId="{9EE0B100-9DE6-4C81-874F-FC410B64AE62}" type="presParOf" srcId="{F2D3F5C1-4B5E-4AC6-B768-B810EF353456}" destId="{57881759-8A1D-4DE3-9379-FC8C5C8267F8}" srcOrd="0" destOrd="0" presId="urn:microsoft.com/office/officeart/2005/8/layout/hierarchy2"/>
    <dgm:cxn modelId="{A987B927-1145-4FB1-9BE6-E70EB741872C}" type="presParOf" srcId="{EE68AAB3-D805-4C01-8780-1E5CB24BC77C}" destId="{4C44DB2E-5D7C-47A6-8258-BA061B003600}" srcOrd="1" destOrd="0" presId="urn:microsoft.com/office/officeart/2005/8/layout/hierarchy2"/>
    <dgm:cxn modelId="{66641A8E-86DF-4D41-98C3-8087E1FDEC8F}" type="presParOf" srcId="{4C44DB2E-5D7C-47A6-8258-BA061B003600}" destId="{47BDD872-DD98-4619-A9EE-159D8EDD119C}" srcOrd="0" destOrd="0" presId="urn:microsoft.com/office/officeart/2005/8/layout/hierarchy2"/>
    <dgm:cxn modelId="{CA7E6E42-D0AB-4EC3-AB5B-7F2A0ACDA60B}" type="presParOf" srcId="{4C44DB2E-5D7C-47A6-8258-BA061B003600}" destId="{E6F2DAFA-51AA-4C3E-9B38-DE6F6E7127BA}" srcOrd="1" destOrd="0" presId="urn:microsoft.com/office/officeart/2005/8/layout/hierarchy2"/>
    <dgm:cxn modelId="{B3E613C8-CD70-4BDA-A44C-8C7682AD5963}" type="presParOf" srcId="{084E32B1-25EC-4D88-B18D-7991012AF1BE}" destId="{C345B1CC-4019-4217-B3BC-B9E9C414BAD5}" srcOrd="2" destOrd="0" presId="urn:microsoft.com/office/officeart/2005/8/layout/hierarchy2"/>
    <dgm:cxn modelId="{F2773F92-DCE0-42CC-B7ED-F420516BBB20}" type="presParOf" srcId="{C345B1CC-4019-4217-B3BC-B9E9C414BAD5}" destId="{A2ECBAF4-DADB-49C6-A6D9-1DFEFD4E606B}" srcOrd="0" destOrd="0" presId="urn:microsoft.com/office/officeart/2005/8/layout/hierarchy2"/>
    <dgm:cxn modelId="{4D2A037D-4CA3-45F0-8673-76AA9CCD352C}" type="presParOf" srcId="{084E32B1-25EC-4D88-B18D-7991012AF1BE}" destId="{92F2722E-7AAA-40E0-BB24-2EE55D534552}" srcOrd="3" destOrd="0" presId="urn:microsoft.com/office/officeart/2005/8/layout/hierarchy2"/>
    <dgm:cxn modelId="{54B8BAE9-9086-44B7-BB07-C8E5F8F515C3}" type="presParOf" srcId="{92F2722E-7AAA-40E0-BB24-2EE55D534552}" destId="{ECFA2206-916A-44F0-AB86-200563A7ED67}" srcOrd="0" destOrd="0" presId="urn:microsoft.com/office/officeart/2005/8/layout/hierarchy2"/>
    <dgm:cxn modelId="{C6241BA3-900D-47D2-AEEF-34C7A1FE0B07}" type="presParOf" srcId="{92F2722E-7AAA-40E0-BB24-2EE55D534552}" destId="{8AE20A84-479A-48FA-8A46-77604612F479}" srcOrd="1" destOrd="0" presId="urn:microsoft.com/office/officeart/2005/8/layout/hierarchy2"/>
    <dgm:cxn modelId="{C27D8750-3349-4CB0-8A29-0B237A62DCE4}" type="presParOf" srcId="{8AE20A84-479A-48FA-8A46-77604612F479}" destId="{FBDC335E-0F30-4405-9BC4-B793291948B1}" srcOrd="0" destOrd="0" presId="urn:microsoft.com/office/officeart/2005/8/layout/hierarchy2"/>
    <dgm:cxn modelId="{623B6A82-C0FD-4E43-982B-0CDAC0D1626F}" type="presParOf" srcId="{FBDC335E-0F30-4405-9BC4-B793291948B1}" destId="{6E7D3BCE-7D27-4361-AAC8-C0DBB96E6EF7}" srcOrd="0" destOrd="0" presId="urn:microsoft.com/office/officeart/2005/8/layout/hierarchy2"/>
    <dgm:cxn modelId="{A8AFB29F-13B2-4F8E-A869-5471E37FB624}" type="presParOf" srcId="{8AE20A84-479A-48FA-8A46-77604612F479}" destId="{1581F8E8-BF50-4CB4-BFAD-8B0A24E10C64}" srcOrd="1" destOrd="0" presId="urn:microsoft.com/office/officeart/2005/8/layout/hierarchy2"/>
    <dgm:cxn modelId="{F6DEFA70-6169-4FFD-B312-CE7A7351F03B}" type="presParOf" srcId="{1581F8E8-BF50-4CB4-BFAD-8B0A24E10C64}" destId="{1AD27797-C9BF-4A48-AD7E-2BF3D15366CA}" srcOrd="0" destOrd="0" presId="urn:microsoft.com/office/officeart/2005/8/layout/hierarchy2"/>
    <dgm:cxn modelId="{01DB6A6E-732C-4874-967E-7FC7C85072AB}" type="presParOf" srcId="{1581F8E8-BF50-4CB4-BFAD-8B0A24E10C64}" destId="{857ECEF0-63CA-43E9-B637-A93D628BBDCF}"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B0DAAC0-A5B2-45D6-AB87-D3DCED1014DC}" type="doc">
      <dgm:prSet loTypeId="urn:microsoft.com/office/officeart/2005/8/layout/gear1" loCatId="process" qsTypeId="urn:microsoft.com/office/officeart/2005/8/quickstyle/simple1" qsCatId="simple" csTypeId="urn:microsoft.com/office/officeart/2005/8/colors/accent1_2" csCatId="accent1" phldr="1"/>
      <dgm:spPr/>
      <dgm:t>
        <a:bodyPr/>
        <a:lstStyle/>
        <a:p>
          <a:endParaRPr lang="ru-RU"/>
        </a:p>
      </dgm:t>
    </dgm:pt>
    <dgm:pt modelId="{D51077F3-D5FD-4C9D-918F-4F273340EB33}">
      <dgm:prSet phldrT="[Текст]" custT="1"/>
      <dgm:spPr>
        <a:solidFill>
          <a:srgbClr val="4C96BD"/>
        </a:solidFill>
      </dgm:spPr>
      <dgm:t>
        <a:bodyPr/>
        <a:lstStyle/>
        <a:p>
          <a:r>
            <a:rPr lang="ro-MD" sz="1200" b="1" dirty="0">
              <a:latin typeface="Roboto Slab" pitchFamily="2" charset="0"/>
              <a:ea typeface="Roboto Slab" pitchFamily="2" charset="0"/>
              <a:cs typeface="Roboto Slab" pitchFamily="2" charset="0"/>
            </a:rPr>
            <a:t>Întreprinderea țintă</a:t>
          </a:r>
          <a:endParaRPr lang="ru-RU" sz="1200" b="1" dirty="0">
            <a:latin typeface="Roboto Slab" pitchFamily="2" charset="0"/>
            <a:ea typeface="Roboto Slab" pitchFamily="2" charset="0"/>
            <a:cs typeface="Roboto Slab" pitchFamily="2" charset="0"/>
          </a:endParaRPr>
        </a:p>
      </dgm:t>
    </dgm:pt>
    <dgm:pt modelId="{0C989FF7-7BA9-4379-999C-8DBCD52F8293}" type="parTrans" cxnId="{DC4C7C49-2D89-4051-A973-1DCC25EA8936}">
      <dgm:prSet/>
      <dgm:spPr/>
      <dgm:t>
        <a:bodyPr/>
        <a:lstStyle/>
        <a:p>
          <a:endParaRPr lang="ru-RU"/>
        </a:p>
      </dgm:t>
    </dgm:pt>
    <dgm:pt modelId="{1F775D0A-811F-4B9F-9650-BEE0E9937FF4}" type="sibTrans" cxnId="{DC4C7C49-2D89-4051-A973-1DCC25EA8936}">
      <dgm:prSet/>
      <dgm:spPr/>
      <dgm:t>
        <a:bodyPr/>
        <a:lstStyle/>
        <a:p>
          <a:endParaRPr lang="ru-RU"/>
        </a:p>
      </dgm:t>
    </dgm:pt>
    <dgm:pt modelId="{E02C57A5-EF19-4BD0-93D9-8E22470B846D}">
      <dgm:prSet phldrT="[Текст]" custT="1"/>
      <dgm:spPr>
        <a:solidFill>
          <a:srgbClr val="5E808B"/>
        </a:solidFill>
      </dgm:spPr>
      <dgm:t>
        <a:bodyPr/>
        <a:lstStyle/>
        <a:p>
          <a:r>
            <a:rPr lang="ro-MD" sz="1400" b="1" dirty="0">
              <a:latin typeface="Roboto Slab" pitchFamily="2" charset="0"/>
              <a:ea typeface="Roboto Slab" pitchFamily="2" charset="0"/>
              <a:cs typeface="Roboto Slab" pitchFamily="2" charset="0"/>
            </a:rPr>
            <a:t>Societatea-mamă B</a:t>
          </a:r>
          <a:endParaRPr lang="ru-RU" sz="1400" b="1" dirty="0">
            <a:latin typeface="Roboto Slab" pitchFamily="2" charset="0"/>
            <a:ea typeface="Roboto Slab" pitchFamily="2" charset="0"/>
            <a:cs typeface="Roboto Slab" pitchFamily="2" charset="0"/>
          </a:endParaRPr>
        </a:p>
      </dgm:t>
    </dgm:pt>
    <dgm:pt modelId="{65801A7D-F4B1-415D-91D2-0D149BFD0861}" type="parTrans" cxnId="{95164F2B-A6E4-41BF-AC9E-71D4F69D26E5}">
      <dgm:prSet/>
      <dgm:spPr/>
      <dgm:t>
        <a:bodyPr/>
        <a:lstStyle/>
        <a:p>
          <a:endParaRPr lang="ru-RU"/>
        </a:p>
      </dgm:t>
    </dgm:pt>
    <dgm:pt modelId="{CD69E688-4485-4B04-964E-9A2D23127A11}" type="sibTrans" cxnId="{95164F2B-A6E4-41BF-AC9E-71D4F69D26E5}">
      <dgm:prSet/>
      <dgm:spPr/>
      <dgm:t>
        <a:bodyPr/>
        <a:lstStyle/>
        <a:p>
          <a:endParaRPr lang="ru-RU"/>
        </a:p>
      </dgm:t>
    </dgm:pt>
    <dgm:pt modelId="{948956AD-3300-463F-AE20-8502FA12F836}">
      <dgm:prSet phldrT="[Текст]" custT="1"/>
      <dgm:spPr>
        <a:solidFill>
          <a:srgbClr val="5E808B"/>
        </a:solidFill>
      </dgm:spPr>
      <dgm:t>
        <a:bodyPr/>
        <a:lstStyle/>
        <a:p>
          <a:r>
            <a:rPr lang="ro-MD" sz="1400" b="1" dirty="0">
              <a:latin typeface="Roboto Slab" pitchFamily="2" charset="0"/>
              <a:ea typeface="Roboto Slab" pitchFamily="2" charset="0"/>
              <a:cs typeface="Roboto Slab" pitchFamily="2" charset="0"/>
            </a:rPr>
            <a:t>Societatea-mamă A</a:t>
          </a:r>
          <a:endParaRPr lang="ru-RU" sz="1400" b="1" dirty="0">
            <a:latin typeface="Roboto Slab" pitchFamily="2" charset="0"/>
            <a:ea typeface="Roboto Slab" pitchFamily="2" charset="0"/>
            <a:cs typeface="Roboto Slab" pitchFamily="2" charset="0"/>
          </a:endParaRPr>
        </a:p>
      </dgm:t>
    </dgm:pt>
    <dgm:pt modelId="{F122B650-EBB6-4EC3-909F-70C3AF7BBE58}" type="parTrans" cxnId="{41EB1B94-AA8F-4AFA-901D-A4ADC50C90F9}">
      <dgm:prSet/>
      <dgm:spPr/>
      <dgm:t>
        <a:bodyPr/>
        <a:lstStyle/>
        <a:p>
          <a:endParaRPr lang="ru-RU"/>
        </a:p>
      </dgm:t>
    </dgm:pt>
    <dgm:pt modelId="{9FB190FA-0142-498C-85E2-CF582830586A}" type="sibTrans" cxnId="{41EB1B94-AA8F-4AFA-901D-A4ADC50C90F9}">
      <dgm:prSet/>
      <dgm:spPr/>
      <dgm:t>
        <a:bodyPr/>
        <a:lstStyle/>
        <a:p>
          <a:endParaRPr lang="ru-RU"/>
        </a:p>
      </dgm:t>
    </dgm:pt>
    <dgm:pt modelId="{25C0B25D-C827-4F03-BCD6-A0BDBA71A0DE}">
      <dgm:prSet custLinFactNeighborX="381" custLinFactNeighborY="0"/>
      <dgm:spPr/>
      <dgm:t>
        <a:bodyPr/>
        <a:lstStyle/>
        <a:p>
          <a:endParaRPr lang="ru-RU"/>
        </a:p>
      </dgm:t>
    </dgm:pt>
    <dgm:pt modelId="{98F6EA58-674C-4650-A2C0-436FA207343A}" type="parTrans" cxnId="{65BDDACE-09B7-40A9-B3EB-B277A145A703}">
      <dgm:prSet/>
      <dgm:spPr/>
      <dgm:t>
        <a:bodyPr/>
        <a:lstStyle/>
        <a:p>
          <a:endParaRPr lang="ru-RU"/>
        </a:p>
      </dgm:t>
    </dgm:pt>
    <dgm:pt modelId="{C2645656-D5EC-42C5-8AAE-EBF1629FF228}" type="sibTrans" cxnId="{65BDDACE-09B7-40A9-B3EB-B277A145A703}">
      <dgm:prSet custAng="21252956" custScaleX="72966" custScaleY="57602" custLinFactNeighborX="10676" custLinFactNeighborY="-16245"/>
      <dgm:spPr/>
      <dgm:t>
        <a:bodyPr/>
        <a:lstStyle/>
        <a:p>
          <a:endParaRPr lang="ru-RU"/>
        </a:p>
      </dgm:t>
    </dgm:pt>
    <dgm:pt modelId="{47E5EF30-5027-49A8-BDBC-DFBE29897C23}">
      <dgm:prSet phldrT="[Текст]" custScaleX="107492" custScaleY="94263" custLinFactNeighborX="-3222" custLinFactNeighborY="-12438"/>
      <dgm:spPr>
        <a:solidFill>
          <a:srgbClr val="5E808B"/>
        </a:solidFill>
      </dgm:spPr>
    </dgm:pt>
    <dgm:pt modelId="{32EFAB5A-A5DA-49D9-B1E7-BCD4FB53BFC7}" type="parTrans" cxnId="{2FA0EE93-126C-443F-9E11-A14DF6BCC6B6}">
      <dgm:prSet/>
      <dgm:spPr/>
      <dgm:t>
        <a:bodyPr/>
        <a:lstStyle/>
        <a:p>
          <a:endParaRPr lang="ru-RU"/>
        </a:p>
      </dgm:t>
    </dgm:pt>
    <dgm:pt modelId="{48A7A972-21CF-4104-9474-BF3E887AB02C}" type="sibTrans" cxnId="{2FA0EE93-126C-443F-9E11-A14DF6BCC6B6}">
      <dgm:prSet custAng="12259480" custLinFactNeighborX="-818" custLinFactNeighborY="163"/>
      <dgm:spPr/>
      <dgm:t>
        <a:bodyPr/>
        <a:lstStyle/>
        <a:p>
          <a:endParaRPr lang="ru-RU"/>
        </a:p>
      </dgm:t>
    </dgm:pt>
    <dgm:pt modelId="{34D421D7-86AB-46ED-A5FC-9D34E8CFEBA1}" type="pres">
      <dgm:prSet presAssocID="{3B0DAAC0-A5B2-45D6-AB87-D3DCED1014DC}" presName="composite" presStyleCnt="0">
        <dgm:presLayoutVars>
          <dgm:chMax val="3"/>
          <dgm:animLvl val="lvl"/>
          <dgm:resizeHandles val="exact"/>
        </dgm:presLayoutVars>
      </dgm:prSet>
      <dgm:spPr/>
    </dgm:pt>
    <dgm:pt modelId="{7168D63E-0540-407C-B54C-93F8B496759F}" type="pres">
      <dgm:prSet presAssocID="{D51077F3-D5FD-4C9D-918F-4F273340EB33}" presName="gear1" presStyleLbl="node1" presStyleIdx="0" presStyleCnt="3" custScaleX="81386" custScaleY="60952" custLinFactNeighborX="-13467" custLinFactNeighborY="-5363">
        <dgm:presLayoutVars>
          <dgm:chMax val="1"/>
          <dgm:bulletEnabled val="1"/>
        </dgm:presLayoutVars>
      </dgm:prSet>
      <dgm:spPr/>
    </dgm:pt>
    <dgm:pt modelId="{8620D2DD-3E8D-4FC4-AE65-91AE2EF5EE86}" type="pres">
      <dgm:prSet presAssocID="{D51077F3-D5FD-4C9D-918F-4F273340EB33}" presName="gear1srcNode" presStyleLbl="node1" presStyleIdx="0" presStyleCnt="3"/>
      <dgm:spPr/>
    </dgm:pt>
    <dgm:pt modelId="{98B5E8E8-33DB-4D83-B5BE-DC3497C4F62C}" type="pres">
      <dgm:prSet presAssocID="{D51077F3-D5FD-4C9D-918F-4F273340EB33}" presName="gear1dstNode" presStyleLbl="node1" presStyleIdx="0" presStyleCnt="3"/>
      <dgm:spPr/>
    </dgm:pt>
    <dgm:pt modelId="{A0E3605F-5C89-4440-BF4C-AA59219AD8C8}" type="pres">
      <dgm:prSet presAssocID="{E02C57A5-EF19-4BD0-93D9-8E22470B846D}" presName="gear2" presStyleLbl="node1" presStyleIdx="1" presStyleCnt="3" custAng="21203514" custScaleX="87910" custScaleY="74524" custLinFactNeighborX="-45663" custLinFactNeighborY="-64645">
        <dgm:presLayoutVars>
          <dgm:chMax val="1"/>
          <dgm:bulletEnabled val="1"/>
        </dgm:presLayoutVars>
      </dgm:prSet>
      <dgm:spPr/>
    </dgm:pt>
    <dgm:pt modelId="{B719B8EF-4310-4886-B9F1-0626D2DF494C}" type="pres">
      <dgm:prSet presAssocID="{E02C57A5-EF19-4BD0-93D9-8E22470B846D}" presName="gear2srcNode" presStyleLbl="node1" presStyleIdx="1" presStyleCnt="3"/>
      <dgm:spPr/>
    </dgm:pt>
    <dgm:pt modelId="{A4142282-D899-48B7-9EB5-F8E8CB61ACB2}" type="pres">
      <dgm:prSet presAssocID="{E02C57A5-EF19-4BD0-93D9-8E22470B846D}" presName="gear2dstNode" presStyleLbl="node1" presStyleIdx="1" presStyleCnt="3"/>
      <dgm:spPr/>
    </dgm:pt>
    <dgm:pt modelId="{64EB4C95-27EA-4473-B320-29B2CAA87EE5}" type="pres">
      <dgm:prSet presAssocID="{948956AD-3300-463F-AE20-8502FA12F836}" presName="gear3" presStyleLbl="node1" presStyleIdx="2" presStyleCnt="3" custScaleX="87718" custScaleY="83325" custLinFactNeighborX="-1680" custLinFactNeighborY="-15418"/>
      <dgm:spPr/>
    </dgm:pt>
    <dgm:pt modelId="{732D0FD9-17B4-4E93-B336-4977CA49AE71}" type="pres">
      <dgm:prSet presAssocID="{948956AD-3300-463F-AE20-8502FA12F836}" presName="gear3tx" presStyleLbl="node1" presStyleIdx="2" presStyleCnt="3">
        <dgm:presLayoutVars>
          <dgm:chMax val="1"/>
          <dgm:bulletEnabled val="1"/>
        </dgm:presLayoutVars>
      </dgm:prSet>
      <dgm:spPr/>
    </dgm:pt>
    <dgm:pt modelId="{B35968D0-AD4A-4958-9DD8-F2559E1C25D2}" type="pres">
      <dgm:prSet presAssocID="{948956AD-3300-463F-AE20-8502FA12F836}" presName="gear3srcNode" presStyleLbl="node1" presStyleIdx="2" presStyleCnt="3"/>
      <dgm:spPr/>
    </dgm:pt>
    <dgm:pt modelId="{9CF2FA66-9FE9-4515-8A04-95F361E6E0EB}" type="pres">
      <dgm:prSet presAssocID="{948956AD-3300-463F-AE20-8502FA12F836}" presName="gear3dstNode" presStyleLbl="node1" presStyleIdx="2" presStyleCnt="3"/>
      <dgm:spPr/>
    </dgm:pt>
    <dgm:pt modelId="{17B26FE7-61D4-4369-BC51-68F0B1F06620}" type="pres">
      <dgm:prSet presAssocID="{1F775D0A-811F-4B9F-9650-BEE0E9937FF4}" presName="connector1" presStyleLbl="sibTrans2D1" presStyleIdx="0" presStyleCnt="3" custAng="21252956" custScaleX="72966" custScaleY="57602" custLinFactNeighborX="-12451" custLinFactNeighborY="-14425"/>
      <dgm:spPr/>
    </dgm:pt>
    <dgm:pt modelId="{64FA9C56-1EC6-4653-AE16-4AC98806E4DA}" type="pres">
      <dgm:prSet presAssocID="{CD69E688-4485-4B04-964E-9A2D23127A11}" presName="connector2" presStyleLbl="sibTrans2D1" presStyleIdx="1" presStyleCnt="3" custAng="17478430" custLinFactNeighborX="-1391" custLinFactNeighborY="-21552"/>
      <dgm:spPr/>
    </dgm:pt>
    <dgm:pt modelId="{BBC17498-BECA-47D0-9527-DFE512402606}" type="pres">
      <dgm:prSet presAssocID="{9FB190FA-0142-498C-85E2-CF582830586A}" presName="connector3" presStyleLbl="sibTrans2D1" presStyleIdx="2" presStyleCnt="3" custAng="12565042" custLinFactNeighborX="11036" custLinFactNeighborY="-22192"/>
      <dgm:spPr/>
    </dgm:pt>
  </dgm:ptLst>
  <dgm:cxnLst>
    <dgm:cxn modelId="{9D98AE01-745C-4E09-80B6-2C025C1A724D}" type="presOf" srcId="{D51077F3-D5FD-4C9D-918F-4F273340EB33}" destId="{7168D63E-0540-407C-B54C-93F8B496759F}" srcOrd="0" destOrd="0" presId="urn:microsoft.com/office/officeart/2005/8/layout/gear1"/>
    <dgm:cxn modelId="{F7AB5B06-B505-49B4-8088-95EED80D2820}" type="presOf" srcId="{948956AD-3300-463F-AE20-8502FA12F836}" destId="{B35968D0-AD4A-4958-9DD8-F2559E1C25D2}" srcOrd="2" destOrd="0" presId="urn:microsoft.com/office/officeart/2005/8/layout/gear1"/>
    <dgm:cxn modelId="{14992F14-FD36-4729-876A-E83CEE4DEBFC}" type="presOf" srcId="{1F775D0A-811F-4B9F-9650-BEE0E9937FF4}" destId="{17B26FE7-61D4-4369-BC51-68F0B1F06620}" srcOrd="0" destOrd="0" presId="urn:microsoft.com/office/officeart/2005/8/layout/gear1"/>
    <dgm:cxn modelId="{3149AD18-2627-496E-81D6-1B79C2AE6526}" type="presOf" srcId="{D51077F3-D5FD-4C9D-918F-4F273340EB33}" destId="{98B5E8E8-33DB-4D83-B5BE-DC3497C4F62C}" srcOrd="2" destOrd="0" presId="urn:microsoft.com/office/officeart/2005/8/layout/gear1"/>
    <dgm:cxn modelId="{891FD91A-E2DD-4A18-A9E6-74FE449CC8E8}" type="presOf" srcId="{E02C57A5-EF19-4BD0-93D9-8E22470B846D}" destId="{A0E3605F-5C89-4440-BF4C-AA59219AD8C8}" srcOrd="0" destOrd="0" presId="urn:microsoft.com/office/officeart/2005/8/layout/gear1"/>
    <dgm:cxn modelId="{95164F2B-A6E4-41BF-AC9E-71D4F69D26E5}" srcId="{3B0DAAC0-A5B2-45D6-AB87-D3DCED1014DC}" destId="{E02C57A5-EF19-4BD0-93D9-8E22470B846D}" srcOrd="1" destOrd="0" parTransId="{65801A7D-F4B1-415D-91D2-0D149BFD0861}" sibTransId="{CD69E688-4485-4B04-964E-9A2D23127A11}"/>
    <dgm:cxn modelId="{DDDC025D-5D5B-487D-AEF6-36916738CDE1}" type="presOf" srcId="{948956AD-3300-463F-AE20-8502FA12F836}" destId="{64EB4C95-27EA-4473-B320-29B2CAA87EE5}" srcOrd="0" destOrd="0" presId="urn:microsoft.com/office/officeart/2005/8/layout/gear1"/>
    <dgm:cxn modelId="{DC4C7C49-2D89-4051-A973-1DCC25EA8936}" srcId="{3B0DAAC0-A5B2-45D6-AB87-D3DCED1014DC}" destId="{D51077F3-D5FD-4C9D-918F-4F273340EB33}" srcOrd="0" destOrd="0" parTransId="{0C989FF7-7BA9-4379-999C-8DBCD52F8293}" sibTransId="{1F775D0A-811F-4B9F-9650-BEE0E9937FF4}"/>
    <dgm:cxn modelId="{2E211F6D-3863-47B3-830C-2E5AB625670D}" type="presOf" srcId="{E02C57A5-EF19-4BD0-93D9-8E22470B846D}" destId="{B719B8EF-4310-4886-B9F1-0626D2DF494C}" srcOrd="1" destOrd="0" presId="urn:microsoft.com/office/officeart/2005/8/layout/gear1"/>
    <dgm:cxn modelId="{E946A782-F303-4ABC-9D76-45FE8BDF5A9B}" type="presOf" srcId="{3B0DAAC0-A5B2-45D6-AB87-D3DCED1014DC}" destId="{34D421D7-86AB-46ED-A5FC-9D34E8CFEBA1}" srcOrd="0" destOrd="0" presId="urn:microsoft.com/office/officeart/2005/8/layout/gear1"/>
    <dgm:cxn modelId="{66CF6590-9491-4691-BAAF-B152110D4BF4}" type="presOf" srcId="{948956AD-3300-463F-AE20-8502FA12F836}" destId="{732D0FD9-17B4-4E93-B336-4977CA49AE71}" srcOrd="1" destOrd="0" presId="urn:microsoft.com/office/officeart/2005/8/layout/gear1"/>
    <dgm:cxn modelId="{2FA0EE93-126C-443F-9E11-A14DF6BCC6B6}" srcId="{3B0DAAC0-A5B2-45D6-AB87-D3DCED1014DC}" destId="{47E5EF30-5027-49A8-BDBC-DFBE29897C23}" srcOrd="4" destOrd="0" parTransId="{32EFAB5A-A5DA-49D9-B1E7-BCD4FB53BFC7}" sibTransId="{48A7A972-21CF-4104-9474-BF3E887AB02C}"/>
    <dgm:cxn modelId="{41EB1B94-AA8F-4AFA-901D-A4ADC50C90F9}" srcId="{3B0DAAC0-A5B2-45D6-AB87-D3DCED1014DC}" destId="{948956AD-3300-463F-AE20-8502FA12F836}" srcOrd="2" destOrd="0" parTransId="{F122B650-EBB6-4EC3-909F-70C3AF7BBE58}" sibTransId="{9FB190FA-0142-498C-85E2-CF582830586A}"/>
    <dgm:cxn modelId="{C03D0A9E-2F34-4AD2-BCBF-79530B77215A}" type="presOf" srcId="{D51077F3-D5FD-4C9D-918F-4F273340EB33}" destId="{8620D2DD-3E8D-4FC4-AE65-91AE2EF5EE86}" srcOrd="1" destOrd="0" presId="urn:microsoft.com/office/officeart/2005/8/layout/gear1"/>
    <dgm:cxn modelId="{9802AEB7-DE1D-4C07-B070-092036AB4639}" type="presOf" srcId="{948956AD-3300-463F-AE20-8502FA12F836}" destId="{9CF2FA66-9FE9-4515-8A04-95F361E6E0EB}" srcOrd="3" destOrd="0" presId="urn:microsoft.com/office/officeart/2005/8/layout/gear1"/>
    <dgm:cxn modelId="{7D206CBF-DCA9-4DE3-8F81-750E792CA1D5}" type="presOf" srcId="{9FB190FA-0142-498C-85E2-CF582830586A}" destId="{BBC17498-BECA-47D0-9527-DFE512402606}" srcOrd="0" destOrd="0" presId="urn:microsoft.com/office/officeart/2005/8/layout/gear1"/>
    <dgm:cxn modelId="{65BDDACE-09B7-40A9-B3EB-B277A145A703}" srcId="{3B0DAAC0-A5B2-45D6-AB87-D3DCED1014DC}" destId="{25C0B25D-C827-4F03-BCD6-A0BDBA71A0DE}" srcOrd="3" destOrd="0" parTransId="{98F6EA58-674C-4650-A2C0-436FA207343A}" sibTransId="{C2645656-D5EC-42C5-8AAE-EBF1629FF228}"/>
    <dgm:cxn modelId="{617338E6-C3BD-43E2-8D18-738CC90A2E06}" type="presOf" srcId="{E02C57A5-EF19-4BD0-93D9-8E22470B846D}" destId="{A4142282-D899-48B7-9EB5-F8E8CB61ACB2}" srcOrd="2" destOrd="0" presId="urn:microsoft.com/office/officeart/2005/8/layout/gear1"/>
    <dgm:cxn modelId="{74B6A5E9-CB9D-4705-91E3-19C40C7433E2}" type="presOf" srcId="{CD69E688-4485-4B04-964E-9A2D23127A11}" destId="{64FA9C56-1EC6-4653-AE16-4AC98806E4DA}" srcOrd="0" destOrd="0" presId="urn:microsoft.com/office/officeart/2005/8/layout/gear1"/>
    <dgm:cxn modelId="{25C63E16-F986-4979-88F4-05BCA683BA6B}" type="presParOf" srcId="{34D421D7-86AB-46ED-A5FC-9D34E8CFEBA1}" destId="{7168D63E-0540-407C-B54C-93F8B496759F}" srcOrd="0" destOrd="0" presId="urn:microsoft.com/office/officeart/2005/8/layout/gear1"/>
    <dgm:cxn modelId="{A0541D3D-698B-4EF4-B1F2-A35871B6CD83}" type="presParOf" srcId="{34D421D7-86AB-46ED-A5FC-9D34E8CFEBA1}" destId="{8620D2DD-3E8D-4FC4-AE65-91AE2EF5EE86}" srcOrd="1" destOrd="0" presId="urn:microsoft.com/office/officeart/2005/8/layout/gear1"/>
    <dgm:cxn modelId="{066C3A24-7A4F-42F3-8CC8-06F3AFA48B4C}" type="presParOf" srcId="{34D421D7-86AB-46ED-A5FC-9D34E8CFEBA1}" destId="{98B5E8E8-33DB-4D83-B5BE-DC3497C4F62C}" srcOrd="2" destOrd="0" presId="urn:microsoft.com/office/officeart/2005/8/layout/gear1"/>
    <dgm:cxn modelId="{A061F966-15D3-4BFC-B6A8-63079423EC4C}" type="presParOf" srcId="{34D421D7-86AB-46ED-A5FC-9D34E8CFEBA1}" destId="{A0E3605F-5C89-4440-BF4C-AA59219AD8C8}" srcOrd="3" destOrd="0" presId="urn:microsoft.com/office/officeart/2005/8/layout/gear1"/>
    <dgm:cxn modelId="{69556D04-E37D-4465-AADE-0A07A80B1280}" type="presParOf" srcId="{34D421D7-86AB-46ED-A5FC-9D34E8CFEBA1}" destId="{B719B8EF-4310-4886-B9F1-0626D2DF494C}" srcOrd="4" destOrd="0" presId="urn:microsoft.com/office/officeart/2005/8/layout/gear1"/>
    <dgm:cxn modelId="{F685D662-927B-442A-8376-DF0FB37010F4}" type="presParOf" srcId="{34D421D7-86AB-46ED-A5FC-9D34E8CFEBA1}" destId="{A4142282-D899-48B7-9EB5-F8E8CB61ACB2}" srcOrd="5" destOrd="0" presId="urn:microsoft.com/office/officeart/2005/8/layout/gear1"/>
    <dgm:cxn modelId="{AE55E933-6AE7-49D5-A58A-FD95AF13EF99}" type="presParOf" srcId="{34D421D7-86AB-46ED-A5FC-9D34E8CFEBA1}" destId="{64EB4C95-27EA-4473-B320-29B2CAA87EE5}" srcOrd="6" destOrd="0" presId="urn:microsoft.com/office/officeart/2005/8/layout/gear1"/>
    <dgm:cxn modelId="{4705D6AB-F040-477B-B4EF-D28601BB1846}" type="presParOf" srcId="{34D421D7-86AB-46ED-A5FC-9D34E8CFEBA1}" destId="{732D0FD9-17B4-4E93-B336-4977CA49AE71}" srcOrd="7" destOrd="0" presId="urn:microsoft.com/office/officeart/2005/8/layout/gear1"/>
    <dgm:cxn modelId="{F9FDC69D-E910-4766-941B-D330A4F085DC}" type="presParOf" srcId="{34D421D7-86AB-46ED-A5FC-9D34E8CFEBA1}" destId="{B35968D0-AD4A-4958-9DD8-F2559E1C25D2}" srcOrd="8" destOrd="0" presId="urn:microsoft.com/office/officeart/2005/8/layout/gear1"/>
    <dgm:cxn modelId="{C545386C-3037-4D93-876C-F5943AF35D16}" type="presParOf" srcId="{34D421D7-86AB-46ED-A5FC-9D34E8CFEBA1}" destId="{9CF2FA66-9FE9-4515-8A04-95F361E6E0EB}" srcOrd="9" destOrd="0" presId="urn:microsoft.com/office/officeart/2005/8/layout/gear1"/>
    <dgm:cxn modelId="{71F831DF-F8FE-459C-9BF3-BEE6232B76E9}" type="presParOf" srcId="{34D421D7-86AB-46ED-A5FC-9D34E8CFEBA1}" destId="{17B26FE7-61D4-4369-BC51-68F0B1F06620}" srcOrd="10" destOrd="0" presId="urn:microsoft.com/office/officeart/2005/8/layout/gear1"/>
    <dgm:cxn modelId="{01B17B84-1E2E-470B-8537-4DD601FED96A}" type="presParOf" srcId="{34D421D7-86AB-46ED-A5FC-9D34E8CFEBA1}" destId="{64FA9C56-1EC6-4653-AE16-4AC98806E4DA}" srcOrd="11" destOrd="0" presId="urn:microsoft.com/office/officeart/2005/8/layout/gear1"/>
    <dgm:cxn modelId="{81341739-FDC3-44A9-9A1A-C1591A43AF78}" type="presParOf" srcId="{34D421D7-86AB-46ED-A5FC-9D34E8CFEBA1}" destId="{BBC17498-BECA-47D0-9527-DFE512402606}"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F53975-9B90-4C50-A7A0-432D5B4164A6}">
      <dsp:nvSpPr>
        <dsp:cNvPr id="0" name=""/>
        <dsp:cNvSpPr/>
      </dsp:nvSpPr>
      <dsp:spPr>
        <a:xfrm>
          <a:off x="2149" y="1851954"/>
          <a:ext cx="2056443" cy="1028221"/>
        </a:xfrm>
        <a:prstGeom prst="roundRect">
          <a:avLst>
            <a:gd name="adj" fmla="val 10000"/>
          </a:avLst>
        </a:prstGeom>
        <a:solidFill>
          <a:srgbClr val="4CAEA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err="1">
              <a:latin typeface="Roboto Slab" pitchFamily="2" charset="0"/>
              <a:ea typeface="Roboto Slab" pitchFamily="2" charset="0"/>
              <a:cs typeface="Roboto Slab" pitchFamily="2" charset="0"/>
            </a:rPr>
            <a:t>Societatea</a:t>
          </a:r>
          <a:r>
            <a:rPr lang="en-US" sz="1800" kern="1200" dirty="0">
              <a:latin typeface="Roboto Slab" pitchFamily="2" charset="0"/>
              <a:ea typeface="Roboto Slab" pitchFamily="2" charset="0"/>
              <a:cs typeface="Roboto Slab" pitchFamily="2" charset="0"/>
            </a:rPr>
            <a:t> </a:t>
          </a:r>
          <a:r>
            <a:rPr lang="ro-MD" sz="1800" kern="1200" dirty="0">
              <a:latin typeface="Roboto Slab" pitchFamily="2" charset="0"/>
              <a:ea typeface="Roboto Slab" pitchFamily="2" charset="0"/>
              <a:cs typeface="Roboto Slab" pitchFamily="2" charset="0"/>
            </a:rPr>
            <a:t>în comun</a:t>
          </a:r>
          <a:endParaRPr lang="ru-RU" sz="1800" kern="1200" dirty="0">
            <a:latin typeface="Roboto Slab" pitchFamily="2" charset="0"/>
            <a:ea typeface="Roboto Slab" pitchFamily="2" charset="0"/>
            <a:cs typeface="Roboto Slab" pitchFamily="2" charset="0"/>
          </a:endParaRPr>
        </a:p>
      </dsp:txBody>
      <dsp:txXfrm>
        <a:off x="32265" y="1882070"/>
        <a:ext cx="1996211" cy="967989"/>
      </dsp:txXfrm>
    </dsp:sp>
    <dsp:sp modelId="{D17217D8-D797-43EE-A8D2-183B4913F581}">
      <dsp:nvSpPr>
        <dsp:cNvPr id="0" name=""/>
        <dsp:cNvSpPr/>
      </dsp:nvSpPr>
      <dsp:spPr>
        <a:xfrm rot="19457599">
          <a:off x="1963377" y="2050895"/>
          <a:ext cx="1013007" cy="39111"/>
        </a:xfrm>
        <a:custGeom>
          <a:avLst/>
          <a:gdLst/>
          <a:ahLst/>
          <a:cxnLst/>
          <a:rect l="0" t="0" r="0" b="0"/>
          <a:pathLst>
            <a:path>
              <a:moveTo>
                <a:pt x="0" y="19555"/>
              </a:moveTo>
              <a:lnTo>
                <a:pt x="1013007" y="19555"/>
              </a:lnTo>
            </a:path>
          </a:pathLst>
        </a:custGeom>
        <a:noFill/>
        <a:ln w="12700" cap="flat" cmpd="sng" algn="ctr">
          <a:solidFill>
            <a:schemeClr val="dk1"/>
          </a:solidFill>
          <a:prstDash val="solid"/>
          <a:miter lim="800000"/>
        </a:ln>
        <a:effectLst/>
      </dsp:spPr>
      <dsp:style>
        <a:lnRef idx="2">
          <a:schemeClr val="dk1"/>
        </a:lnRef>
        <a:fillRef idx="0">
          <a:schemeClr val="dk1"/>
        </a:fillRef>
        <a:effectRef idx="1">
          <a:schemeClr val="dk1"/>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ru-RU" sz="500" kern="1200"/>
        </a:p>
      </dsp:txBody>
      <dsp:txXfrm>
        <a:off x="2444556" y="2045126"/>
        <a:ext cx="50650" cy="50650"/>
      </dsp:txXfrm>
    </dsp:sp>
    <dsp:sp modelId="{4C322194-3F1C-42E9-9A8F-FDC3E24460CB}">
      <dsp:nvSpPr>
        <dsp:cNvPr id="0" name=""/>
        <dsp:cNvSpPr/>
      </dsp:nvSpPr>
      <dsp:spPr>
        <a:xfrm>
          <a:off x="2881169" y="1260726"/>
          <a:ext cx="2056443" cy="1028221"/>
        </a:xfrm>
        <a:prstGeom prst="roundRect">
          <a:avLst>
            <a:gd name="adj" fmla="val 10000"/>
          </a:avLst>
        </a:prstGeom>
        <a:solidFill>
          <a:srgbClr val="5E808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ro-MD" sz="1800" kern="1200" dirty="0">
              <a:latin typeface="Roboto Slab" pitchFamily="2" charset="0"/>
              <a:ea typeface="Roboto Slab" pitchFamily="2" charset="0"/>
              <a:cs typeface="Roboto Slab" pitchFamily="2" charset="0"/>
            </a:rPr>
            <a:t>Întreprinderea A</a:t>
          </a:r>
          <a:endParaRPr lang="ru-RU" sz="1800" kern="1200" dirty="0">
            <a:latin typeface="Roboto Slab" pitchFamily="2" charset="0"/>
            <a:ea typeface="Roboto Slab" pitchFamily="2" charset="0"/>
            <a:cs typeface="Roboto Slab" pitchFamily="2" charset="0"/>
          </a:endParaRPr>
        </a:p>
      </dsp:txBody>
      <dsp:txXfrm>
        <a:off x="2911285" y="1290842"/>
        <a:ext cx="1996211" cy="967989"/>
      </dsp:txXfrm>
    </dsp:sp>
    <dsp:sp modelId="{F2D3F5C1-4B5E-4AC6-B768-B810EF353456}">
      <dsp:nvSpPr>
        <dsp:cNvPr id="0" name=""/>
        <dsp:cNvSpPr/>
      </dsp:nvSpPr>
      <dsp:spPr>
        <a:xfrm rot="47871">
          <a:off x="4937573" y="1761024"/>
          <a:ext cx="824806" cy="39111"/>
        </a:xfrm>
        <a:custGeom>
          <a:avLst/>
          <a:gdLst/>
          <a:ahLst/>
          <a:cxnLst/>
          <a:rect l="0" t="0" r="0" b="0"/>
          <a:pathLst>
            <a:path>
              <a:moveTo>
                <a:pt x="0" y="19555"/>
              </a:moveTo>
              <a:lnTo>
                <a:pt x="824806" y="19555"/>
              </a:lnTo>
            </a:path>
          </a:pathLst>
        </a:custGeom>
        <a:noFill/>
        <a:ln w="12700" cap="flat" cmpd="sng" algn="ctr">
          <a:solidFill>
            <a:schemeClr val="dk1"/>
          </a:solidFill>
          <a:prstDash val="solid"/>
          <a:miter lim="800000"/>
        </a:ln>
        <a:effectLst/>
      </dsp:spPr>
      <dsp:style>
        <a:lnRef idx="2">
          <a:schemeClr val="dk1"/>
        </a:lnRef>
        <a:fillRef idx="0">
          <a:schemeClr val="dk1"/>
        </a:fillRef>
        <a:effectRef idx="1">
          <a:schemeClr val="dk1"/>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ru-RU" sz="500" kern="1200"/>
        </a:p>
      </dsp:txBody>
      <dsp:txXfrm>
        <a:off x="5329356" y="1759960"/>
        <a:ext cx="41240" cy="41240"/>
      </dsp:txXfrm>
    </dsp:sp>
    <dsp:sp modelId="{47BDD872-DD98-4619-A9EE-159D8EDD119C}">
      <dsp:nvSpPr>
        <dsp:cNvPr id="0" name=""/>
        <dsp:cNvSpPr/>
      </dsp:nvSpPr>
      <dsp:spPr>
        <a:xfrm>
          <a:off x="5762339" y="1272212"/>
          <a:ext cx="2056443" cy="1028221"/>
        </a:xfrm>
        <a:prstGeom prst="roundRect">
          <a:avLst>
            <a:gd name="adj" fmla="val 10000"/>
          </a:avLst>
        </a:prstGeom>
        <a:solidFill>
          <a:srgbClr val="5E808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ro-MD" sz="1800" kern="1200" dirty="0">
              <a:latin typeface="Roboto Slab" pitchFamily="2" charset="0"/>
              <a:ea typeface="Roboto Slab" pitchFamily="2" charset="0"/>
              <a:cs typeface="Roboto Slab" pitchFamily="2" charset="0"/>
            </a:rPr>
            <a:t>Control asupra activelor X</a:t>
          </a:r>
          <a:endParaRPr lang="ru-RU" sz="1800" kern="1200" dirty="0">
            <a:latin typeface="Roboto Slab" pitchFamily="2" charset="0"/>
            <a:ea typeface="Roboto Slab" pitchFamily="2" charset="0"/>
            <a:cs typeface="Roboto Slab" pitchFamily="2" charset="0"/>
          </a:endParaRPr>
        </a:p>
      </dsp:txBody>
      <dsp:txXfrm>
        <a:off x="5792455" y="1302328"/>
        <a:ext cx="1996211" cy="967989"/>
      </dsp:txXfrm>
    </dsp:sp>
    <dsp:sp modelId="{C345B1CC-4019-4217-B3BC-B9E9C414BAD5}">
      <dsp:nvSpPr>
        <dsp:cNvPr id="0" name=""/>
        <dsp:cNvSpPr/>
      </dsp:nvSpPr>
      <dsp:spPr>
        <a:xfrm rot="2142401">
          <a:off x="1963377" y="2642123"/>
          <a:ext cx="1013007" cy="39111"/>
        </a:xfrm>
        <a:custGeom>
          <a:avLst/>
          <a:gdLst/>
          <a:ahLst/>
          <a:cxnLst/>
          <a:rect l="0" t="0" r="0" b="0"/>
          <a:pathLst>
            <a:path>
              <a:moveTo>
                <a:pt x="0" y="19555"/>
              </a:moveTo>
              <a:lnTo>
                <a:pt x="1013007" y="19555"/>
              </a:lnTo>
            </a:path>
          </a:pathLst>
        </a:custGeom>
        <a:noFill/>
        <a:ln w="12700" cap="flat" cmpd="sng" algn="ctr">
          <a:solidFill>
            <a:schemeClr val="dk1"/>
          </a:solidFill>
          <a:prstDash val="solid"/>
          <a:miter lim="800000"/>
        </a:ln>
        <a:effectLst/>
      </dsp:spPr>
      <dsp:style>
        <a:lnRef idx="2">
          <a:schemeClr val="dk1"/>
        </a:lnRef>
        <a:fillRef idx="0">
          <a:schemeClr val="dk1"/>
        </a:fillRef>
        <a:effectRef idx="1">
          <a:schemeClr val="dk1"/>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ru-RU" sz="500" kern="1200"/>
        </a:p>
      </dsp:txBody>
      <dsp:txXfrm>
        <a:off x="2444556" y="2636353"/>
        <a:ext cx="50650" cy="50650"/>
      </dsp:txXfrm>
    </dsp:sp>
    <dsp:sp modelId="{ECFA2206-916A-44F0-AB86-200563A7ED67}">
      <dsp:nvSpPr>
        <dsp:cNvPr id="0" name=""/>
        <dsp:cNvSpPr/>
      </dsp:nvSpPr>
      <dsp:spPr>
        <a:xfrm>
          <a:off x="2881169" y="2443181"/>
          <a:ext cx="2056443" cy="1028221"/>
        </a:xfrm>
        <a:prstGeom prst="roundRect">
          <a:avLst>
            <a:gd name="adj" fmla="val 10000"/>
          </a:avLst>
        </a:prstGeom>
        <a:solidFill>
          <a:srgbClr val="5E808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ro-MD" sz="1800" kern="1200" dirty="0">
              <a:latin typeface="Roboto Slab" pitchFamily="2" charset="0"/>
              <a:ea typeface="Roboto Slab" pitchFamily="2" charset="0"/>
              <a:cs typeface="Roboto Slab" pitchFamily="2" charset="0"/>
            </a:rPr>
            <a:t>Întreprinderea B</a:t>
          </a:r>
          <a:endParaRPr lang="ru-RU" sz="1800" kern="1200" dirty="0">
            <a:latin typeface="Roboto Slab" pitchFamily="2" charset="0"/>
            <a:ea typeface="Roboto Slab" pitchFamily="2" charset="0"/>
            <a:cs typeface="Roboto Slab" pitchFamily="2" charset="0"/>
          </a:endParaRPr>
        </a:p>
      </dsp:txBody>
      <dsp:txXfrm>
        <a:off x="2911285" y="2473297"/>
        <a:ext cx="1996211" cy="967989"/>
      </dsp:txXfrm>
    </dsp:sp>
    <dsp:sp modelId="{FBDC335E-0F30-4405-9BC4-B793291948B1}">
      <dsp:nvSpPr>
        <dsp:cNvPr id="0" name=""/>
        <dsp:cNvSpPr/>
      </dsp:nvSpPr>
      <dsp:spPr>
        <a:xfrm>
          <a:off x="4937613" y="2937736"/>
          <a:ext cx="822577" cy="39111"/>
        </a:xfrm>
        <a:custGeom>
          <a:avLst/>
          <a:gdLst/>
          <a:ahLst/>
          <a:cxnLst/>
          <a:rect l="0" t="0" r="0" b="0"/>
          <a:pathLst>
            <a:path>
              <a:moveTo>
                <a:pt x="0" y="19555"/>
              </a:moveTo>
              <a:lnTo>
                <a:pt x="822577" y="19555"/>
              </a:lnTo>
            </a:path>
          </a:pathLst>
        </a:custGeom>
        <a:noFill/>
        <a:ln w="12700" cap="flat" cmpd="sng" algn="ctr">
          <a:solidFill>
            <a:schemeClr val="dk1"/>
          </a:solidFill>
          <a:prstDash val="solid"/>
          <a:miter lim="800000"/>
        </a:ln>
        <a:effectLst/>
      </dsp:spPr>
      <dsp:style>
        <a:lnRef idx="2">
          <a:schemeClr val="dk1"/>
        </a:lnRef>
        <a:fillRef idx="0">
          <a:schemeClr val="dk1"/>
        </a:fillRef>
        <a:effectRef idx="1">
          <a:schemeClr val="dk1"/>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ru-RU" sz="500" kern="1200"/>
        </a:p>
      </dsp:txBody>
      <dsp:txXfrm>
        <a:off x="5328337" y="2936727"/>
        <a:ext cx="41128" cy="41128"/>
      </dsp:txXfrm>
    </dsp:sp>
    <dsp:sp modelId="{1AD27797-C9BF-4A48-AD7E-2BF3D15366CA}">
      <dsp:nvSpPr>
        <dsp:cNvPr id="0" name=""/>
        <dsp:cNvSpPr/>
      </dsp:nvSpPr>
      <dsp:spPr>
        <a:xfrm>
          <a:off x="5760190" y="2443181"/>
          <a:ext cx="2056443" cy="1028221"/>
        </a:xfrm>
        <a:prstGeom prst="roundRect">
          <a:avLst>
            <a:gd name="adj" fmla="val 10000"/>
          </a:avLst>
        </a:prstGeom>
        <a:solidFill>
          <a:srgbClr val="5E808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ro-MD" sz="1800" kern="1200" dirty="0">
              <a:latin typeface="Roboto Slab" pitchFamily="2" charset="0"/>
              <a:ea typeface="Roboto Slab" pitchFamily="2" charset="0"/>
              <a:cs typeface="Roboto Slab" pitchFamily="2" charset="0"/>
            </a:rPr>
            <a:t>Control asupra activelor Y</a:t>
          </a:r>
          <a:endParaRPr lang="ru-RU" sz="1800" kern="1200" dirty="0">
            <a:latin typeface="Roboto Slab" pitchFamily="2" charset="0"/>
            <a:ea typeface="Roboto Slab" pitchFamily="2" charset="0"/>
            <a:cs typeface="Roboto Slab" pitchFamily="2" charset="0"/>
          </a:endParaRPr>
        </a:p>
      </dsp:txBody>
      <dsp:txXfrm>
        <a:off x="5790306" y="2473297"/>
        <a:ext cx="1996211" cy="96798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68D63E-0540-407C-B54C-93F8B496759F}">
      <dsp:nvSpPr>
        <dsp:cNvPr id="0" name=""/>
        <dsp:cNvSpPr/>
      </dsp:nvSpPr>
      <dsp:spPr>
        <a:xfrm>
          <a:off x="2303360" y="2765770"/>
          <a:ext cx="1834257" cy="1687908"/>
        </a:xfrm>
        <a:prstGeom prst="gear9">
          <a:avLst/>
        </a:prstGeom>
        <a:solidFill>
          <a:srgbClr val="4C96B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ro-MD" sz="1200" b="1" kern="1200" dirty="0">
              <a:latin typeface="Roboto Slab" pitchFamily="2" charset="0"/>
              <a:ea typeface="Roboto Slab" pitchFamily="2" charset="0"/>
              <a:cs typeface="Roboto Slab" pitchFamily="2" charset="0"/>
            </a:rPr>
            <a:t>Întreprinderea țintă</a:t>
          </a:r>
          <a:endParaRPr lang="ru-RU" sz="1200" b="1" kern="1200" dirty="0">
            <a:latin typeface="Roboto Slab" pitchFamily="2" charset="0"/>
            <a:ea typeface="Roboto Slab" pitchFamily="2" charset="0"/>
            <a:cs typeface="Roboto Slab" pitchFamily="2" charset="0"/>
          </a:endParaRPr>
        </a:p>
      </dsp:txBody>
      <dsp:txXfrm>
        <a:off x="2661189" y="3161154"/>
        <a:ext cx="1118599" cy="867620"/>
      </dsp:txXfrm>
    </dsp:sp>
    <dsp:sp modelId="{A0E3605F-5C89-4440-BF4C-AA59219AD8C8}">
      <dsp:nvSpPr>
        <dsp:cNvPr id="0" name=""/>
        <dsp:cNvSpPr/>
      </dsp:nvSpPr>
      <dsp:spPr>
        <a:xfrm rot="21203514">
          <a:off x="80479" y="673666"/>
          <a:ext cx="1770502" cy="1500909"/>
        </a:xfrm>
        <a:prstGeom prst="gear6">
          <a:avLst/>
        </a:prstGeom>
        <a:solidFill>
          <a:srgbClr val="5E808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ro-MD" sz="1400" b="1" kern="1200" dirty="0">
              <a:latin typeface="Roboto Slab" pitchFamily="2" charset="0"/>
              <a:ea typeface="Roboto Slab" pitchFamily="2" charset="0"/>
              <a:cs typeface="Roboto Slab" pitchFamily="2" charset="0"/>
            </a:rPr>
            <a:t>Societatea-mamă B</a:t>
          </a:r>
          <a:endParaRPr lang="ru-RU" sz="1400" b="1" kern="1200" dirty="0">
            <a:latin typeface="Roboto Slab" pitchFamily="2" charset="0"/>
            <a:ea typeface="Roboto Slab" pitchFamily="2" charset="0"/>
            <a:cs typeface="Roboto Slab" pitchFamily="2" charset="0"/>
          </a:endParaRPr>
        </a:p>
      </dsp:txBody>
      <dsp:txXfrm>
        <a:off x="497526" y="1053808"/>
        <a:ext cx="936408" cy="740625"/>
      </dsp:txXfrm>
    </dsp:sp>
    <dsp:sp modelId="{64EB4C95-27EA-4473-B320-29B2CAA87EE5}">
      <dsp:nvSpPr>
        <dsp:cNvPr id="0" name=""/>
        <dsp:cNvSpPr/>
      </dsp:nvSpPr>
      <dsp:spPr>
        <a:xfrm rot="20700000">
          <a:off x="1978678" y="200633"/>
          <a:ext cx="1762672" cy="1612525"/>
        </a:xfrm>
        <a:prstGeom prst="gear6">
          <a:avLst/>
        </a:prstGeom>
        <a:solidFill>
          <a:srgbClr val="5E808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ro-MD" sz="1400" b="1" kern="1200" dirty="0">
              <a:latin typeface="Roboto Slab" pitchFamily="2" charset="0"/>
              <a:ea typeface="Roboto Slab" pitchFamily="2" charset="0"/>
              <a:cs typeface="Roboto Slab" pitchFamily="2" charset="0"/>
            </a:rPr>
            <a:t>Societatea-mamă A</a:t>
          </a:r>
          <a:endParaRPr lang="ru-RU" sz="1400" b="1" kern="1200" dirty="0">
            <a:latin typeface="Roboto Slab" pitchFamily="2" charset="0"/>
            <a:ea typeface="Roboto Slab" pitchFamily="2" charset="0"/>
            <a:cs typeface="Roboto Slab" pitchFamily="2" charset="0"/>
          </a:endParaRPr>
        </a:p>
      </dsp:txBody>
      <dsp:txXfrm rot="-20700000">
        <a:off x="2374189" y="545402"/>
        <a:ext cx="971649" cy="922988"/>
      </dsp:txXfrm>
    </dsp:sp>
    <dsp:sp modelId="{17B26FE7-61D4-4369-BC51-68F0B1F06620}">
      <dsp:nvSpPr>
        <dsp:cNvPr id="0" name=""/>
        <dsp:cNvSpPr/>
      </dsp:nvSpPr>
      <dsp:spPr>
        <a:xfrm rot="21252956">
          <a:off x="2231306" y="2190525"/>
          <a:ext cx="2586374" cy="2041777"/>
        </a:xfrm>
        <a:prstGeom prst="circularArrow">
          <a:avLst>
            <a:gd name="adj1" fmla="val 4687"/>
            <a:gd name="adj2" fmla="val 299029"/>
            <a:gd name="adj3" fmla="val 2533146"/>
            <a:gd name="adj4" fmla="val 15825171"/>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4FA9C56-1EC6-4653-AE16-4AC98806E4DA}">
      <dsp:nvSpPr>
        <dsp:cNvPr id="0" name=""/>
        <dsp:cNvSpPr/>
      </dsp:nvSpPr>
      <dsp:spPr>
        <a:xfrm rot="17478430">
          <a:off x="393423" y="714792"/>
          <a:ext cx="2575395" cy="2575395"/>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BC17498-BECA-47D0-9527-DFE512402606}">
      <dsp:nvSpPr>
        <dsp:cNvPr id="0" name=""/>
        <dsp:cNvSpPr/>
      </dsp:nvSpPr>
      <dsp:spPr>
        <a:xfrm rot="12565042">
          <a:off x="1763966" y="-722442"/>
          <a:ext cx="2776794" cy="2776794"/>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81578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F1F8"/>
          </a:solidFill>
          <a:ln/>
        </p:spPr>
      </p:sp>
      <p:sp>
        <p:nvSpPr>
          <p:cNvPr id="3" name="Shape 1"/>
          <p:cNvSpPr/>
          <p:nvPr/>
        </p:nvSpPr>
        <p:spPr>
          <a:xfrm>
            <a:off x="0" y="0"/>
            <a:ext cx="14630400" cy="8229600"/>
          </a:xfrm>
          <a:prstGeom prst="rect">
            <a:avLst/>
          </a:prstGeom>
          <a:solidFill>
            <a:srgbClr val="FBFCFE"/>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F1F8"/>
          </a:solidFill>
          <a:ln/>
        </p:spPr>
      </p:sp>
      <p:sp>
        <p:nvSpPr>
          <p:cNvPr id="3" name="Shape 1"/>
          <p:cNvSpPr/>
          <p:nvPr/>
        </p:nvSpPr>
        <p:spPr>
          <a:xfrm>
            <a:off x="0" y="0"/>
            <a:ext cx="14630400" cy="8229600"/>
          </a:xfrm>
          <a:prstGeom prst="rect">
            <a:avLst/>
          </a:prstGeom>
          <a:solidFill>
            <a:srgbClr val="FBFCFE"/>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F1F8"/>
          </a:solidFill>
          <a:ln/>
        </p:spPr>
      </p:sp>
      <p:sp>
        <p:nvSpPr>
          <p:cNvPr id="3" name="Shape 1"/>
          <p:cNvSpPr/>
          <p:nvPr/>
        </p:nvSpPr>
        <p:spPr>
          <a:xfrm>
            <a:off x="0" y="0"/>
            <a:ext cx="14630400" cy="8229600"/>
          </a:xfrm>
          <a:prstGeom prst="rect">
            <a:avLst/>
          </a:prstGeom>
          <a:solidFill>
            <a:srgbClr val="FBFCFE"/>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F1F8"/>
          </a:solidFill>
          <a:ln/>
        </p:spPr>
      </p:sp>
      <p:sp>
        <p:nvSpPr>
          <p:cNvPr id="3" name="Shape 1"/>
          <p:cNvSpPr/>
          <p:nvPr/>
        </p:nvSpPr>
        <p:spPr>
          <a:xfrm>
            <a:off x="0" y="0"/>
            <a:ext cx="14630400" cy="8229600"/>
          </a:xfrm>
          <a:prstGeom prst="rect">
            <a:avLst/>
          </a:prstGeom>
          <a:solidFill>
            <a:srgbClr val="FBFCFE"/>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F1F8"/>
          </a:solidFill>
          <a:ln/>
        </p:spPr>
      </p:sp>
      <p:sp>
        <p:nvSpPr>
          <p:cNvPr id="3" name="Shape 1"/>
          <p:cNvSpPr/>
          <p:nvPr/>
        </p:nvSpPr>
        <p:spPr>
          <a:xfrm>
            <a:off x="0" y="0"/>
            <a:ext cx="14630400" cy="8229600"/>
          </a:xfrm>
          <a:prstGeom prst="rect">
            <a:avLst/>
          </a:prstGeom>
          <a:solidFill>
            <a:srgbClr val="FBFCFE"/>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F1F8"/>
          </a:solidFill>
          <a:ln/>
        </p:spPr>
      </p:sp>
      <p:sp>
        <p:nvSpPr>
          <p:cNvPr id="3" name="Shape 1"/>
          <p:cNvSpPr/>
          <p:nvPr/>
        </p:nvSpPr>
        <p:spPr>
          <a:xfrm>
            <a:off x="0" y="0"/>
            <a:ext cx="14630400" cy="8229600"/>
          </a:xfrm>
          <a:prstGeom prst="rect">
            <a:avLst/>
          </a:prstGeom>
          <a:solidFill>
            <a:srgbClr val="FBFCFE"/>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F1F8"/>
          </a:solidFill>
          <a:ln/>
        </p:spPr>
      </p:sp>
      <p:sp>
        <p:nvSpPr>
          <p:cNvPr id="3" name="Shape 1"/>
          <p:cNvSpPr/>
          <p:nvPr/>
        </p:nvSpPr>
        <p:spPr>
          <a:xfrm>
            <a:off x="0" y="0"/>
            <a:ext cx="14630400" cy="8229600"/>
          </a:xfrm>
          <a:prstGeom prst="rect">
            <a:avLst/>
          </a:prstGeom>
          <a:solidFill>
            <a:srgbClr val="FBFCFE"/>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F1F8"/>
          </a:solidFill>
          <a:ln/>
        </p:spPr>
      </p:sp>
      <p:sp>
        <p:nvSpPr>
          <p:cNvPr id="3" name="Shape 1"/>
          <p:cNvSpPr/>
          <p:nvPr/>
        </p:nvSpPr>
        <p:spPr>
          <a:xfrm>
            <a:off x="0" y="0"/>
            <a:ext cx="14630400" cy="8229600"/>
          </a:xfrm>
          <a:prstGeom prst="rect">
            <a:avLst/>
          </a:prstGeom>
          <a:solidFill>
            <a:srgbClr val="FBFCFE"/>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F1F8"/>
          </a:solidFill>
          <a:ln/>
        </p:spPr>
      </p:sp>
      <p:sp>
        <p:nvSpPr>
          <p:cNvPr id="3" name="Shape 1"/>
          <p:cNvSpPr/>
          <p:nvPr/>
        </p:nvSpPr>
        <p:spPr>
          <a:xfrm>
            <a:off x="0" y="0"/>
            <a:ext cx="14630400" cy="8229600"/>
          </a:xfrm>
          <a:prstGeom prst="rect">
            <a:avLst/>
          </a:prstGeom>
          <a:solidFill>
            <a:srgbClr val="FBFCFE"/>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28.sv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svg"/><Relationship Id="rId7" Type="http://schemas.openxmlformats.org/officeDocument/2006/relationships/image" Target="../media/image34.svg"/><Relationship Id="rId2" Type="http://schemas.openxmlformats.org/officeDocument/2006/relationships/image" Target="../media/image29.png"/><Relationship Id="rId1" Type="http://schemas.openxmlformats.org/officeDocument/2006/relationships/slideLayout" Target="../slideLayouts/slideLayout4.xml"/><Relationship Id="rId6" Type="http://schemas.openxmlformats.org/officeDocument/2006/relationships/image" Target="../media/image33.png"/><Relationship Id="rId11" Type="http://schemas.openxmlformats.org/officeDocument/2006/relationships/image" Target="../media/image38.svg"/><Relationship Id="rId5" Type="http://schemas.openxmlformats.org/officeDocument/2006/relationships/image" Target="../media/image32.sv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svg"/></Relationships>
</file>

<file path=ppt/slides/_rels/slide12.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svg"/></Relationships>
</file>

<file path=ppt/slides/_rels/slide19.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diagramLayout" Target="../diagrams/layout2.xml"/><Relationship Id="rId7" Type="http://schemas.openxmlformats.org/officeDocument/2006/relationships/image" Target="../media/image52.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8.png"/><Relationship Id="rId5" Type="http://schemas.microsoft.com/office/2017/06/relationships/model3d" Target="../media/model3d1.glb"/><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4.svg"/></Relationships>
</file>

<file path=ppt/slides/_rels/slide25.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66.svg"/><Relationship Id="rId7" Type="http://schemas.openxmlformats.org/officeDocument/2006/relationships/image" Target="../media/image70.svg"/><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svg"/><Relationship Id="rId4" Type="http://schemas.openxmlformats.org/officeDocument/2006/relationships/image" Target="../media/image67.png"/><Relationship Id="rId9" Type="http://schemas.openxmlformats.org/officeDocument/2006/relationships/image" Target="../media/image56.svg"/></Relationships>
</file>

<file path=ppt/slides/_rels/slide26.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Layout" Target="../slideLayouts/slideLayout2.xml"/><Relationship Id="rId5" Type="http://schemas.openxmlformats.org/officeDocument/2006/relationships/image" Target="../media/image74.svg"/><Relationship Id="rId4" Type="http://schemas.openxmlformats.org/officeDocument/2006/relationships/image" Target="../media/image73.png"/></Relationships>
</file>

<file path=ppt/slides/_rels/slide2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3.png"/><Relationship Id="rId7" Type="http://schemas.openxmlformats.org/officeDocument/2006/relationships/image" Target="../media/image22.sv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24.sv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sp>
        <p:nvSpPr>
          <p:cNvPr id="3" name="Text 0"/>
          <p:cNvSpPr/>
          <p:nvPr/>
        </p:nvSpPr>
        <p:spPr>
          <a:xfrm>
            <a:off x="793790" y="1187410"/>
            <a:ext cx="7556421" cy="2934653"/>
          </a:xfrm>
          <a:prstGeom prst="rect">
            <a:avLst/>
          </a:prstGeom>
          <a:noFill/>
          <a:ln/>
        </p:spPr>
        <p:txBody>
          <a:bodyPr wrap="square" lIns="0" tIns="0" rIns="0" bIns="0" rtlCol="0" anchor="t"/>
          <a:lstStyle/>
          <a:p>
            <a:pPr marL="0" indent="0">
              <a:lnSpc>
                <a:spcPts val="7700"/>
              </a:lnSpc>
              <a:buNone/>
            </a:pPr>
            <a:r>
              <a:rPr lang="en-US" sz="6150" b="1" dirty="0">
                <a:solidFill>
                  <a:srgbClr val="4C96BD"/>
                </a:solidFill>
                <a:latin typeface="Roboto Slab" pitchFamily="34" charset="0"/>
                <a:ea typeface="Roboto Slab" pitchFamily="34" charset="-122"/>
                <a:cs typeface="Roboto Slab" pitchFamily="34" charset="-120"/>
              </a:rPr>
              <a:t>Notificarea </a:t>
            </a:r>
            <a:r>
              <a:rPr lang="en-US" sz="6150" b="1" dirty="0" err="1">
                <a:solidFill>
                  <a:srgbClr val="4C96BD"/>
                </a:solidFill>
                <a:latin typeface="Roboto Slab" pitchFamily="34" charset="0"/>
                <a:ea typeface="Roboto Slab" pitchFamily="34" charset="-122"/>
                <a:cs typeface="Roboto Slab" pitchFamily="34" charset="-120"/>
              </a:rPr>
              <a:t>privind</a:t>
            </a:r>
            <a:r>
              <a:rPr lang="en-US" sz="6150" b="1" dirty="0">
                <a:solidFill>
                  <a:srgbClr val="4C96BD"/>
                </a:solidFill>
                <a:latin typeface="Roboto Slab" pitchFamily="34" charset="0"/>
                <a:ea typeface="Roboto Slab" pitchFamily="34" charset="-122"/>
                <a:cs typeface="Roboto Slab" pitchFamily="34" charset="-120"/>
              </a:rPr>
              <a:t> </a:t>
            </a:r>
            <a:r>
              <a:rPr lang="en-US" sz="6150" b="1" dirty="0" err="1">
                <a:solidFill>
                  <a:srgbClr val="4C96BD"/>
                </a:solidFill>
                <a:latin typeface="Roboto Slab" pitchFamily="34" charset="0"/>
                <a:ea typeface="Roboto Slab" pitchFamily="34" charset="-122"/>
                <a:cs typeface="Roboto Slab" pitchFamily="34" charset="-120"/>
              </a:rPr>
              <a:t>Concentrarea</a:t>
            </a:r>
            <a:r>
              <a:rPr lang="en-US" sz="6150" b="1" dirty="0">
                <a:solidFill>
                  <a:srgbClr val="4C96BD"/>
                </a:solidFill>
                <a:latin typeface="Roboto Slab" pitchFamily="34" charset="0"/>
                <a:ea typeface="Roboto Slab" pitchFamily="34" charset="-122"/>
                <a:cs typeface="Roboto Slab" pitchFamily="34" charset="-120"/>
              </a:rPr>
              <a:t> </a:t>
            </a:r>
            <a:r>
              <a:rPr lang="en-US" sz="6150" b="1" dirty="0" err="1">
                <a:solidFill>
                  <a:srgbClr val="4C96BD"/>
                </a:solidFill>
                <a:latin typeface="Roboto Slab" pitchFamily="34" charset="0"/>
                <a:ea typeface="Roboto Slab" pitchFamily="34" charset="-122"/>
                <a:cs typeface="Roboto Slab" pitchFamily="34" charset="-120"/>
              </a:rPr>
              <a:t>Economică</a:t>
            </a:r>
            <a:endParaRPr lang="en-US" sz="6150" b="1" dirty="0">
              <a:solidFill>
                <a:srgbClr val="4C96BD"/>
              </a:solidFill>
            </a:endParaRPr>
          </a:p>
        </p:txBody>
      </p:sp>
      <p:sp>
        <p:nvSpPr>
          <p:cNvPr id="6" name="Text 3"/>
          <p:cNvSpPr/>
          <p:nvPr/>
        </p:nvSpPr>
        <p:spPr>
          <a:xfrm>
            <a:off x="850235" y="7031017"/>
            <a:ext cx="7556421" cy="1198584"/>
          </a:xfrm>
          <a:prstGeom prst="rect">
            <a:avLst/>
          </a:prstGeom>
          <a:noFill/>
          <a:ln/>
        </p:spPr>
        <p:txBody>
          <a:bodyPr wrap="square" lIns="0" tIns="0" rIns="0" bIns="0" rtlCol="0" anchor="t"/>
          <a:lstStyle/>
          <a:p>
            <a:pPr marL="0" indent="0">
              <a:lnSpc>
                <a:spcPts val="2850"/>
              </a:lnSpc>
              <a:buNone/>
            </a:pPr>
            <a:r>
              <a:rPr lang="en-US" sz="1400" b="1" i="1" dirty="0">
                <a:solidFill>
                  <a:schemeClr val="bg1">
                    <a:lumMod val="50000"/>
                  </a:schemeClr>
                </a:solidFill>
                <a:latin typeface="Roboto Slab" panose="020B0604020202020204" charset="0"/>
                <a:ea typeface="Roboto Slab" panose="020B0604020202020204" charset="0"/>
                <a:cs typeface="Roboto" pitchFamily="34" charset="-120"/>
              </a:rPr>
              <a:t>Dumitru CAZAC</a:t>
            </a:r>
            <a:endParaRPr lang="ro-MD" sz="1400" b="1" i="1" dirty="0">
              <a:solidFill>
                <a:schemeClr val="bg1">
                  <a:lumMod val="50000"/>
                </a:schemeClr>
              </a:solidFill>
              <a:latin typeface="Roboto Slab" panose="020B0604020202020204" charset="0"/>
              <a:ea typeface="Roboto Slab" panose="020B0604020202020204" charset="0"/>
              <a:cs typeface="Roboto" pitchFamily="34" charset="-120"/>
            </a:endParaRPr>
          </a:p>
          <a:p>
            <a:pPr marL="0" indent="0">
              <a:lnSpc>
                <a:spcPts val="2850"/>
              </a:lnSpc>
              <a:buNone/>
            </a:pPr>
            <a:r>
              <a:rPr lang="en-US" sz="1400" i="1" dirty="0">
                <a:solidFill>
                  <a:schemeClr val="bg1">
                    <a:lumMod val="50000"/>
                  </a:schemeClr>
                </a:solidFill>
                <a:latin typeface="Roboto Slab" panose="020B0604020202020204" charset="0"/>
                <a:ea typeface="Roboto Slab" panose="020B0604020202020204" charset="0"/>
                <a:cs typeface="Roboto" pitchFamily="34" charset="-120"/>
              </a:rPr>
              <a:t>Head of Legal Section,</a:t>
            </a:r>
            <a:r>
              <a:rPr lang="ro-MD" sz="1400" i="1" dirty="0">
                <a:solidFill>
                  <a:schemeClr val="bg1">
                    <a:lumMod val="50000"/>
                  </a:schemeClr>
                </a:solidFill>
                <a:latin typeface="Roboto Slab" panose="020B0604020202020204" charset="0"/>
                <a:ea typeface="Roboto Slab" panose="020B0604020202020204" charset="0"/>
                <a:cs typeface="Roboto" pitchFamily="34" charset="-120"/>
              </a:rPr>
              <a:t> </a:t>
            </a:r>
            <a:r>
              <a:rPr lang="en-US" sz="1400" i="1" dirty="0" err="1">
                <a:solidFill>
                  <a:schemeClr val="bg1">
                    <a:lumMod val="50000"/>
                  </a:schemeClr>
                </a:solidFill>
                <a:latin typeface="Roboto Slab" panose="020B0604020202020204" charset="0"/>
                <a:ea typeface="Roboto Slab" panose="020B0604020202020204" charset="0"/>
                <a:cs typeface="Roboto" pitchFamily="34" charset="-120"/>
              </a:rPr>
              <a:t>Phd</a:t>
            </a:r>
            <a:r>
              <a:rPr lang="en-US" sz="1400" i="1" dirty="0">
                <a:solidFill>
                  <a:schemeClr val="bg1">
                    <a:lumMod val="50000"/>
                  </a:schemeClr>
                </a:solidFill>
                <a:latin typeface="Roboto Slab" panose="020B0604020202020204" charset="0"/>
                <a:ea typeface="Roboto Slab" panose="020B0604020202020204" charset="0"/>
                <a:cs typeface="Roboto" pitchFamily="34" charset="-120"/>
              </a:rPr>
              <a:t>, Senior Lawyer</a:t>
            </a:r>
            <a:r>
              <a:rPr lang="ro-MD" sz="1400" i="1" dirty="0">
                <a:solidFill>
                  <a:schemeClr val="bg1">
                    <a:lumMod val="50000"/>
                  </a:schemeClr>
                </a:solidFill>
                <a:latin typeface="Roboto Slab" panose="020B0604020202020204" charset="0"/>
                <a:ea typeface="Roboto Slab" panose="020B0604020202020204" charset="0"/>
                <a:cs typeface="Roboto" pitchFamily="34" charset="-120"/>
              </a:rPr>
              <a:t>, </a:t>
            </a:r>
            <a:r>
              <a:rPr lang="en-US" sz="1400" i="1" dirty="0">
                <a:solidFill>
                  <a:schemeClr val="bg1">
                    <a:lumMod val="50000"/>
                  </a:schemeClr>
                </a:solidFill>
                <a:latin typeface="Roboto Slab" panose="020B0604020202020204" charset="0"/>
                <a:ea typeface="Roboto Slab" panose="020B0604020202020204" charset="0"/>
                <a:cs typeface="Roboto" pitchFamily="34" charset="-120"/>
              </a:rPr>
              <a:t>Crowe Turcan Mikhailenko</a:t>
            </a:r>
            <a:endParaRPr lang="en-US" sz="1400" i="1" dirty="0">
              <a:solidFill>
                <a:schemeClr val="bg1">
                  <a:lumMod val="50000"/>
                </a:schemeClr>
              </a:solidFill>
              <a:latin typeface="Roboto Slab" panose="020B0604020202020204" charset="0"/>
              <a:ea typeface="Roboto Slab" panose="020B0604020202020204" charset="0"/>
            </a:endParaRPr>
          </a:p>
        </p:txBody>
      </p:sp>
      <p:pic>
        <p:nvPicPr>
          <p:cNvPr id="9" name="Picture 8">
            <a:extLst>
              <a:ext uri="{FF2B5EF4-FFF2-40B4-BE49-F238E27FC236}">
                <a16:creationId xmlns:a16="http://schemas.microsoft.com/office/drawing/2014/main" id="{DD9E4C62-CC09-4574-94E4-51C9A67068F6}"/>
              </a:ext>
            </a:extLst>
          </p:cNvPr>
          <p:cNvPicPr>
            <a:picLocks noChangeAspect="1"/>
          </p:cNvPicPr>
          <p:nvPr/>
        </p:nvPicPr>
        <p:blipFill rotWithShape="1">
          <a:blip r:embed="rId3"/>
          <a:srcRect l="29828" t="735" r="29828" b="1646"/>
          <a:stretch/>
        </p:blipFill>
        <p:spPr>
          <a:xfrm>
            <a:off x="9189155" y="1"/>
            <a:ext cx="5441245" cy="82296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descr="Man">
            <a:extLst>
              <a:ext uri="{FF2B5EF4-FFF2-40B4-BE49-F238E27FC236}">
                <a16:creationId xmlns:a16="http://schemas.microsoft.com/office/drawing/2014/main" id="{CFE4F825-DFE3-47CC-956B-6C96F026EE1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480" y="409956"/>
            <a:ext cx="2113788" cy="2113788"/>
          </a:xfrm>
          <a:prstGeom prst="rect">
            <a:avLst/>
          </a:prstGeom>
        </p:spPr>
      </p:pic>
      <p:pic>
        <p:nvPicPr>
          <p:cNvPr id="6" name="Graphic 5" descr="Man">
            <a:extLst>
              <a:ext uri="{FF2B5EF4-FFF2-40B4-BE49-F238E27FC236}">
                <a16:creationId xmlns:a16="http://schemas.microsoft.com/office/drawing/2014/main" id="{3CB89A4E-C41C-4CC6-AE9D-A77C08A151D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87985" y="403862"/>
            <a:ext cx="2113788" cy="2113788"/>
          </a:xfrm>
          <a:prstGeom prst="rect">
            <a:avLst/>
          </a:prstGeom>
        </p:spPr>
      </p:pic>
      <p:pic>
        <p:nvPicPr>
          <p:cNvPr id="7" name="Graphic 6" descr="Man">
            <a:extLst>
              <a:ext uri="{FF2B5EF4-FFF2-40B4-BE49-F238E27FC236}">
                <a16:creationId xmlns:a16="http://schemas.microsoft.com/office/drawing/2014/main" id="{69FAF228-443C-4902-81B6-1C2B8ADF0CF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85452" y="397768"/>
            <a:ext cx="2113788" cy="2113788"/>
          </a:xfrm>
          <a:prstGeom prst="rect">
            <a:avLst/>
          </a:prstGeom>
        </p:spPr>
      </p:pic>
      <p:pic>
        <p:nvPicPr>
          <p:cNvPr id="8" name="Graphic 7" descr="Man">
            <a:extLst>
              <a:ext uri="{FF2B5EF4-FFF2-40B4-BE49-F238E27FC236}">
                <a16:creationId xmlns:a16="http://schemas.microsoft.com/office/drawing/2014/main" id="{E59C5C56-225E-4B59-903B-AD55E6D03A0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10764" y="409194"/>
            <a:ext cx="2113788" cy="2113788"/>
          </a:xfrm>
          <a:prstGeom prst="rect">
            <a:avLst/>
          </a:prstGeom>
        </p:spPr>
      </p:pic>
      <p:pic>
        <p:nvPicPr>
          <p:cNvPr id="9" name="Graphic 8" descr="Man">
            <a:extLst>
              <a:ext uri="{FF2B5EF4-FFF2-40B4-BE49-F238E27FC236}">
                <a16:creationId xmlns:a16="http://schemas.microsoft.com/office/drawing/2014/main" id="{9A4C2DC5-1252-49ED-93CA-5542425742C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884678" y="397768"/>
            <a:ext cx="2113788" cy="2113788"/>
          </a:xfrm>
          <a:prstGeom prst="rect">
            <a:avLst/>
          </a:prstGeom>
        </p:spPr>
      </p:pic>
      <p:pic>
        <p:nvPicPr>
          <p:cNvPr id="10" name="Graphic 9" descr="Man">
            <a:extLst>
              <a:ext uri="{FF2B5EF4-FFF2-40B4-BE49-F238E27FC236}">
                <a16:creationId xmlns:a16="http://schemas.microsoft.com/office/drawing/2014/main" id="{90FC3E54-C851-43B0-98EA-E80447CBF18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746566" y="402332"/>
            <a:ext cx="2113788" cy="2113788"/>
          </a:xfrm>
          <a:prstGeom prst="rect">
            <a:avLst/>
          </a:prstGeom>
        </p:spPr>
      </p:pic>
      <p:pic>
        <p:nvPicPr>
          <p:cNvPr id="12" name="Graphic 11" descr="Man">
            <a:extLst>
              <a:ext uri="{FF2B5EF4-FFF2-40B4-BE49-F238E27FC236}">
                <a16:creationId xmlns:a16="http://schemas.microsoft.com/office/drawing/2014/main" id="{3023A35A-2D34-428A-B2E3-A7F26F69FDC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516612" y="409194"/>
            <a:ext cx="2113788" cy="2113788"/>
          </a:xfrm>
          <a:prstGeom prst="rect">
            <a:avLst/>
          </a:prstGeom>
        </p:spPr>
      </p:pic>
      <p:pic>
        <p:nvPicPr>
          <p:cNvPr id="13" name="Graphic 12" descr="Man">
            <a:extLst>
              <a:ext uri="{FF2B5EF4-FFF2-40B4-BE49-F238E27FC236}">
                <a16:creationId xmlns:a16="http://schemas.microsoft.com/office/drawing/2014/main" id="{4A64E601-40DE-4D4B-9A6D-F1CD054F5AB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80305" y="355858"/>
            <a:ext cx="2501641" cy="2501641"/>
          </a:xfrm>
          <a:prstGeom prst="rect">
            <a:avLst/>
          </a:prstGeom>
        </p:spPr>
      </p:pic>
      <p:pic>
        <p:nvPicPr>
          <p:cNvPr id="14" name="Graphic 13" descr="Man">
            <a:extLst>
              <a:ext uri="{FF2B5EF4-FFF2-40B4-BE49-F238E27FC236}">
                <a16:creationId xmlns:a16="http://schemas.microsoft.com/office/drawing/2014/main" id="{AF3C7FA1-0AE8-4DF9-85C2-409CBAF8421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99402" y="397768"/>
            <a:ext cx="2113788" cy="2113788"/>
          </a:xfrm>
          <a:prstGeom prst="rect">
            <a:avLst/>
          </a:prstGeom>
        </p:spPr>
      </p:pic>
      <p:pic>
        <p:nvPicPr>
          <p:cNvPr id="15" name="Graphic 14" descr="Man">
            <a:extLst>
              <a:ext uri="{FF2B5EF4-FFF2-40B4-BE49-F238E27FC236}">
                <a16:creationId xmlns:a16="http://schemas.microsoft.com/office/drawing/2014/main" id="{86552A6A-D6C5-4179-9563-977DCD5F278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62364" y="419482"/>
            <a:ext cx="2113788" cy="2113788"/>
          </a:xfrm>
          <a:prstGeom prst="rect">
            <a:avLst/>
          </a:prstGeom>
        </p:spPr>
      </p:pic>
      <p:pic>
        <p:nvPicPr>
          <p:cNvPr id="16" name="Picture 15">
            <a:extLst>
              <a:ext uri="{FF2B5EF4-FFF2-40B4-BE49-F238E27FC236}">
                <a16:creationId xmlns:a16="http://schemas.microsoft.com/office/drawing/2014/main" id="{551E1416-0D19-4DB3-92D4-A9A061FA9C64}"/>
              </a:ext>
            </a:extLst>
          </p:cNvPr>
          <p:cNvPicPr>
            <a:picLocks noChangeAspect="1"/>
          </p:cNvPicPr>
          <p:nvPr/>
        </p:nvPicPr>
        <p:blipFill>
          <a:blip r:embed="rId6"/>
          <a:stretch>
            <a:fillRect/>
          </a:stretch>
        </p:blipFill>
        <p:spPr>
          <a:xfrm>
            <a:off x="12697801" y="7505492"/>
            <a:ext cx="1932599" cy="658425"/>
          </a:xfrm>
          <a:prstGeom prst="rect">
            <a:avLst/>
          </a:prstGeom>
        </p:spPr>
      </p:pic>
      <p:sp>
        <p:nvSpPr>
          <p:cNvPr id="4" name="TextBox 3">
            <a:extLst>
              <a:ext uri="{FF2B5EF4-FFF2-40B4-BE49-F238E27FC236}">
                <a16:creationId xmlns:a16="http://schemas.microsoft.com/office/drawing/2014/main" id="{5B2547AE-55A8-47B0-85FF-0A54AA49453C}"/>
              </a:ext>
            </a:extLst>
          </p:cNvPr>
          <p:cNvSpPr txBox="1"/>
          <p:nvPr/>
        </p:nvSpPr>
        <p:spPr>
          <a:xfrm>
            <a:off x="5989701" y="3258338"/>
            <a:ext cx="2650998" cy="707886"/>
          </a:xfrm>
          <a:prstGeom prst="rect">
            <a:avLst/>
          </a:prstGeom>
          <a:noFill/>
        </p:spPr>
        <p:txBody>
          <a:bodyPr wrap="square" rtlCol="0">
            <a:spAutoFit/>
          </a:bodyPr>
          <a:lstStyle/>
          <a:p>
            <a:r>
              <a:rPr lang="ro-MD" sz="4000" b="1" dirty="0">
                <a:latin typeface="Roboto Slab" panose="020B0604020202020204" charset="0"/>
                <a:ea typeface="Roboto Slab" panose="020B0604020202020204" charset="0"/>
              </a:rPr>
              <a:t>EXCEPTII</a:t>
            </a:r>
            <a:endParaRPr lang="en-US" sz="4000" b="1" dirty="0">
              <a:latin typeface="Roboto Slab" panose="020B0604020202020204" charset="0"/>
              <a:ea typeface="Roboto Slab" panose="020B0604020202020204" charset="0"/>
            </a:endParaRPr>
          </a:p>
        </p:txBody>
      </p:sp>
      <p:sp>
        <p:nvSpPr>
          <p:cNvPr id="5" name="Rectangle 4">
            <a:extLst>
              <a:ext uri="{FF2B5EF4-FFF2-40B4-BE49-F238E27FC236}">
                <a16:creationId xmlns:a16="http://schemas.microsoft.com/office/drawing/2014/main" id="{E9D789C4-1190-410D-B52A-B60FE7B9D9EE}"/>
              </a:ext>
            </a:extLst>
          </p:cNvPr>
          <p:cNvSpPr/>
          <p:nvPr/>
        </p:nvSpPr>
        <p:spPr>
          <a:xfrm>
            <a:off x="2228469" y="4114800"/>
            <a:ext cx="9830181" cy="3085460"/>
          </a:xfrm>
          <a:prstGeom prst="rect">
            <a:avLst/>
          </a:prstGeom>
        </p:spPr>
        <p:txBody>
          <a:bodyPr wrap="square">
            <a:spAutoFit/>
          </a:bodyPr>
          <a:lstStyle/>
          <a:p>
            <a:pPr marL="342900" indent="-342900" algn="ctr">
              <a:buAutoNum type="alphaLcParenR"/>
            </a:pPr>
            <a:r>
              <a:rPr lang="ro-MD" sz="2800" dirty="0">
                <a:solidFill>
                  <a:srgbClr val="0D0D0D"/>
                </a:solidFill>
                <a:latin typeface="Roboto Slab" panose="020B0604020202020204" charset="0"/>
                <a:ea typeface="Roboto Slab" panose="020B0604020202020204" charset="0"/>
                <a:cs typeface="Times New Roman" panose="02020603050405020304" pitchFamily="18" charset="0"/>
              </a:rPr>
              <a:t> concentrarea economică să fie notificată fără întârziere </a:t>
            </a:r>
            <a:r>
              <a:rPr lang="ro-MD" sz="2800" b="1" dirty="0">
                <a:solidFill>
                  <a:srgbClr val="0D0D0D"/>
                </a:solidFill>
                <a:latin typeface="Roboto Slab" panose="020B0604020202020204" charset="0"/>
                <a:ea typeface="Roboto Slab" panose="020B0604020202020204" charset="0"/>
                <a:cs typeface="Times New Roman" panose="02020603050405020304" pitchFamily="18" charset="0"/>
              </a:rPr>
              <a:t>Consiliului Concurenței</a:t>
            </a:r>
          </a:p>
          <a:p>
            <a:pPr marL="342900" indent="-342900" algn="just">
              <a:buAutoNum type="alphaLcParenR"/>
            </a:pPr>
            <a:endParaRPr lang="ro-MD" sz="1100" dirty="0">
              <a:solidFill>
                <a:srgbClr val="0D0D0D"/>
              </a:solidFill>
              <a:latin typeface="Roboto Slab" panose="020B0604020202020204" charset="0"/>
              <a:ea typeface="Roboto Slab" panose="020B0604020202020204" charset="0"/>
              <a:cs typeface="Times New Roman" panose="02020603050405020304" pitchFamily="18" charset="0"/>
            </a:endParaRPr>
          </a:p>
          <a:p>
            <a:pPr marL="342900" indent="-342900" algn="just">
              <a:buAutoNum type="alphaLcParenR"/>
            </a:pPr>
            <a:endParaRPr lang="ro-MD" sz="1050" dirty="0">
              <a:solidFill>
                <a:srgbClr val="0D0D0D"/>
              </a:solidFill>
              <a:latin typeface="Roboto Slab" panose="020B0604020202020204" charset="0"/>
              <a:ea typeface="Roboto Slab" panose="020B0604020202020204" charset="0"/>
              <a:cs typeface="Times New Roman" panose="02020603050405020304" pitchFamily="18" charset="0"/>
            </a:endParaRPr>
          </a:p>
          <a:p>
            <a:pPr marL="342900" indent="-342900" algn="ctr">
              <a:buAutoNum type="alphaLcParenR"/>
            </a:pPr>
            <a:r>
              <a:rPr lang="ro-MD" sz="2800" dirty="0">
                <a:solidFill>
                  <a:srgbClr val="0D0D0D"/>
                </a:solidFill>
                <a:latin typeface="Roboto Slab" panose="020B0604020202020204" charset="0"/>
                <a:ea typeface="Roboto Slab" panose="020B0604020202020204" charset="0"/>
                <a:cs typeface="Times New Roman" panose="02020603050405020304" pitchFamily="18" charset="0"/>
              </a:rPr>
              <a:t> cel care dobândește controlul să nu exercite drepturile de vot sau să facă acest lucru numai pentru a menține valoarea integrală a investiției sale în temeiul unei derogări acordate de </a:t>
            </a:r>
            <a:r>
              <a:rPr lang="ro-MD" sz="2800" b="1" dirty="0">
                <a:solidFill>
                  <a:srgbClr val="0D0D0D"/>
                </a:solidFill>
                <a:latin typeface="Roboto Slab" panose="020B0604020202020204" charset="0"/>
                <a:ea typeface="Roboto Slab" panose="020B0604020202020204" charset="0"/>
                <a:cs typeface="Times New Roman" panose="02020603050405020304" pitchFamily="18" charset="0"/>
              </a:rPr>
              <a:t>Consiliul Concurenței</a:t>
            </a:r>
            <a:endParaRPr lang="ro-MD" sz="3200" b="1" dirty="0">
              <a:effectLst/>
              <a:latin typeface="Roboto Slab" panose="020B0604020202020204" charset="0"/>
              <a:ea typeface="Roboto Slab" panose="020B0604020202020204" charset="0"/>
              <a:cs typeface="Arial" panose="020B0604020202020204" pitchFamily="34" charset="0"/>
            </a:endParaRPr>
          </a:p>
        </p:txBody>
      </p:sp>
      <p:cxnSp>
        <p:nvCxnSpPr>
          <p:cNvPr id="18" name="Straight Connector 17">
            <a:extLst>
              <a:ext uri="{FF2B5EF4-FFF2-40B4-BE49-F238E27FC236}">
                <a16:creationId xmlns:a16="http://schemas.microsoft.com/office/drawing/2014/main" id="{EBF9E228-8BE4-465E-A5EC-08F4B81E5077}"/>
              </a:ext>
            </a:extLst>
          </p:cNvPr>
          <p:cNvCxnSpPr/>
          <p:nvPr/>
        </p:nvCxnSpPr>
        <p:spPr>
          <a:xfrm>
            <a:off x="3210687" y="4034030"/>
            <a:ext cx="8209026" cy="0"/>
          </a:xfrm>
          <a:prstGeom prst="line">
            <a:avLst/>
          </a:prstGeom>
          <a:ln w="38100">
            <a:solidFill>
              <a:srgbClr val="4C96BD"/>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F0655D9-C72E-4A14-8F45-7B471DBA1372}"/>
              </a:ext>
            </a:extLst>
          </p:cNvPr>
          <p:cNvCxnSpPr/>
          <p:nvPr/>
        </p:nvCxnSpPr>
        <p:spPr>
          <a:xfrm>
            <a:off x="3210687" y="7217026"/>
            <a:ext cx="8209026" cy="0"/>
          </a:xfrm>
          <a:prstGeom prst="line">
            <a:avLst/>
          </a:prstGeom>
          <a:ln w="38100">
            <a:solidFill>
              <a:srgbClr val="4C96B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48879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a:extLst>
              <a:ext uri="{FF2B5EF4-FFF2-40B4-BE49-F238E27FC236}">
                <a16:creationId xmlns:a16="http://schemas.microsoft.com/office/drawing/2014/main" id="{00E0A095-4BF0-409E-97F7-8B261BEFF4BC}"/>
              </a:ext>
            </a:extLst>
          </p:cNvPr>
          <p:cNvSpPr/>
          <p:nvPr/>
        </p:nvSpPr>
        <p:spPr>
          <a:xfrm>
            <a:off x="4745323" y="730210"/>
            <a:ext cx="5670590" cy="708779"/>
          </a:xfrm>
          <a:prstGeom prst="rect">
            <a:avLst/>
          </a:prstGeom>
          <a:noFill/>
          <a:ln/>
        </p:spPr>
        <p:txBody>
          <a:bodyPr wrap="none" lIns="0" tIns="0" rIns="0" bIns="0" rtlCol="0" anchor="t"/>
          <a:lstStyle/>
          <a:p>
            <a:pPr marL="0" indent="0">
              <a:lnSpc>
                <a:spcPts val="5550"/>
              </a:lnSpc>
              <a:buNone/>
            </a:pPr>
            <a:r>
              <a:rPr lang="en-US" sz="4800" b="1" dirty="0">
                <a:solidFill>
                  <a:srgbClr val="5E808B"/>
                </a:solidFill>
                <a:latin typeface="Roboto Slab" pitchFamily="34" charset="0"/>
                <a:ea typeface="Roboto Slab" pitchFamily="34" charset="-122"/>
                <a:cs typeface="Roboto Slab" pitchFamily="34" charset="-120"/>
              </a:rPr>
              <a:t>Tipuri de </a:t>
            </a:r>
            <a:r>
              <a:rPr lang="ro-MD" sz="4800" b="1" dirty="0">
                <a:solidFill>
                  <a:srgbClr val="5E808B"/>
                </a:solidFill>
                <a:latin typeface="Roboto Slab" pitchFamily="34" charset="0"/>
                <a:ea typeface="Roboto Slab" pitchFamily="34" charset="-122"/>
                <a:cs typeface="Roboto Slab" pitchFamily="34" charset="-120"/>
              </a:rPr>
              <a:t>E</a:t>
            </a:r>
            <a:r>
              <a:rPr lang="en-US" sz="4800" b="1" dirty="0" err="1">
                <a:solidFill>
                  <a:srgbClr val="5E808B"/>
                </a:solidFill>
                <a:latin typeface="Roboto Slab" pitchFamily="34" charset="0"/>
                <a:ea typeface="Roboto Slab" pitchFamily="34" charset="-122"/>
                <a:cs typeface="Roboto Slab" pitchFamily="34" charset="-120"/>
              </a:rPr>
              <a:t>ntități</a:t>
            </a:r>
            <a:endParaRPr lang="en-US" sz="4800" b="1" dirty="0">
              <a:solidFill>
                <a:srgbClr val="5E808B"/>
              </a:solidFill>
            </a:endParaRPr>
          </a:p>
        </p:txBody>
      </p:sp>
      <p:sp>
        <p:nvSpPr>
          <p:cNvPr id="3" name="Rectangle 2">
            <a:extLst>
              <a:ext uri="{FF2B5EF4-FFF2-40B4-BE49-F238E27FC236}">
                <a16:creationId xmlns:a16="http://schemas.microsoft.com/office/drawing/2014/main" id="{D3F02010-307E-4EEA-8811-21EBCEC82C4F}"/>
              </a:ext>
            </a:extLst>
          </p:cNvPr>
          <p:cNvSpPr/>
          <p:nvPr/>
        </p:nvSpPr>
        <p:spPr>
          <a:xfrm>
            <a:off x="12672796" y="7547394"/>
            <a:ext cx="1923098" cy="647700"/>
          </a:xfrm>
          <a:prstGeom prst="rect">
            <a:avLst/>
          </a:prstGeom>
          <a:solidFill>
            <a:srgbClr val="FBFC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1">
            <a:extLst>
              <a:ext uri="{FF2B5EF4-FFF2-40B4-BE49-F238E27FC236}">
                <a16:creationId xmlns:a16="http://schemas.microsoft.com/office/drawing/2014/main" id="{74F051E3-269F-41CC-B9FA-6617CA22FC3D}"/>
              </a:ext>
            </a:extLst>
          </p:cNvPr>
          <p:cNvSpPr/>
          <p:nvPr/>
        </p:nvSpPr>
        <p:spPr>
          <a:xfrm>
            <a:off x="612696" y="2018513"/>
            <a:ext cx="3473411" cy="1091025"/>
          </a:xfrm>
          <a:prstGeom prst="rect">
            <a:avLst/>
          </a:prstGeom>
          <a:noFill/>
          <a:ln/>
        </p:spPr>
        <p:txBody>
          <a:bodyPr wrap="none" lIns="0" tIns="0" rIns="0" bIns="0" rtlCol="0" anchor="t"/>
          <a:lstStyle/>
          <a:p>
            <a:pPr marL="0" indent="0" algn="ctr">
              <a:lnSpc>
                <a:spcPct val="150000"/>
              </a:lnSpc>
              <a:buNone/>
            </a:pPr>
            <a:r>
              <a:rPr lang="en-US" sz="2800" b="1" dirty="0" err="1">
                <a:solidFill>
                  <a:srgbClr val="5E808B"/>
                </a:solidFill>
                <a:latin typeface="Roboto Slab" pitchFamily="34" charset="0"/>
                <a:ea typeface="Roboto Slab" pitchFamily="34" charset="-122"/>
                <a:cs typeface="Roboto Slab" pitchFamily="34" charset="-120"/>
              </a:rPr>
              <a:t>Întreprindere</a:t>
            </a:r>
            <a:r>
              <a:rPr lang="ro-MD" sz="2800" b="1" dirty="0">
                <a:solidFill>
                  <a:srgbClr val="5E808B"/>
                </a:solidFill>
                <a:latin typeface="Roboto Slab" pitchFamily="34" charset="0"/>
                <a:ea typeface="Roboto Slab" pitchFamily="34" charset="-122"/>
                <a:cs typeface="Roboto Slab" pitchFamily="34" charset="-120"/>
              </a:rPr>
              <a:t> </a:t>
            </a:r>
          </a:p>
          <a:p>
            <a:pPr marL="0" indent="0" algn="ctr">
              <a:lnSpc>
                <a:spcPct val="150000"/>
              </a:lnSpc>
              <a:buNone/>
            </a:pPr>
            <a:r>
              <a:rPr lang="ro-MD" sz="2800" b="1" dirty="0">
                <a:solidFill>
                  <a:srgbClr val="5E808B"/>
                </a:solidFill>
                <a:latin typeface="Roboto Slab" pitchFamily="34" charset="0"/>
                <a:ea typeface="Roboto Slab" pitchFamily="34" charset="-122"/>
                <a:cs typeface="Roboto Slab" pitchFamily="34" charset="-120"/>
              </a:rPr>
              <a:t>I</a:t>
            </a:r>
            <a:r>
              <a:rPr lang="en-US" sz="2800" b="1" dirty="0" err="1">
                <a:solidFill>
                  <a:srgbClr val="5E808B"/>
                </a:solidFill>
                <a:latin typeface="Roboto Slab" pitchFamily="34" charset="0"/>
                <a:ea typeface="Roboto Slab" pitchFamily="34" charset="-122"/>
                <a:cs typeface="Roboto Slab" pitchFamily="34" charset="-120"/>
              </a:rPr>
              <a:t>ndependentă</a:t>
            </a:r>
            <a:endParaRPr lang="en-US" sz="2800" b="1" dirty="0">
              <a:solidFill>
                <a:srgbClr val="5E808B"/>
              </a:solidFill>
            </a:endParaRPr>
          </a:p>
        </p:txBody>
      </p:sp>
      <p:sp>
        <p:nvSpPr>
          <p:cNvPr id="5" name="Text 2">
            <a:extLst>
              <a:ext uri="{FF2B5EF4-FFF2-40B4-BE49-F238E27FC236}">
                <a16:creationId xmlns:a16="http://schemas.microsoft.com/office/drawing/2014/main" id="{EB9E8E87-9ABC-4C45-B2DF-13C318898A0F}"/>
              </a:ext>
            </a:extLst>
          </p:cNvPr>
          <p:cNvSpPr/>
          <p:nvPr/>
        </p:nvSpPr>
        <p:spPr>
          <a:xfrm>
            <a:off x="508040" y="3360826"/>
            <a:ext cx="3702010" cy="2146874"/>
          </a:xfrm>
          <a:prstGeom prst="rect">
            <a:avLst/>
          </a:prstGeom>
          <a:noFill/>
          <a:ln/>
        </p:spPr>
        <p:txBody>
          <a:bodyPr wrap="square" lIns="0" tIns="0" rIns="0" bIns="0" rtlCol="0" anchor="t"/>
          <a:lstStyle/>
          <a:p>
            <a:pPr algn="ctr">
              <a:lnSpc>
                <a:spcPts val="2850"/>
              </a:lnSpc>
            </a:pPr>
            <a:r>
              <a:rPr lang="ro-MD" sz="2000" dirty="0">
                <a:solidFill>
                  <a:srgbClr val="15213F"/>
                </a:solidFill>
                <a:latin typeface="Roboto Slab" panose="020B0604020202020204" charset="0"/>
                <a:ea typeface="Roboto Slab" panose="020B0604020202020204" charset="0"/>
                <a:cs typeface="Roboto" pitchFamily="34" charset="-120"/>
              </a:rPr>
              <a:t>O</a:t>
            </a:r>
            <a:r>
              <a:rPr lang="en-US" sz="2000" dirty="0">
                <a:solidFill>
                  <a:srgbClr val="15213F"/>
                </a:solidFill>
                <a:latin typeface="Roboto Slab" panose="020B0604020202020204" charset="0"/>
                <a:ea typeface="Roboto Slab" panose="020B0604020202020204" charset="0"/>
                <a:cs typeface="Roboto" pitchFamily="34" charset="-120"/>
              </a:rPr>
              <a:t>rice </a:t>
            </a:r>
            <a:r>
              <a:rPr lang="en-US" sz="2000" dirty="0" err="1">
                <a:solidFill>
                  <a:srgbClr val="15213F"/>
                </a:solidFill>
                <a:latin typeface="Roboto Slab" panose="020B0604020202020204" charset="0"/>
                <a:ea typeface="Roboto Slab" panose="020B0604020202020204" charset="0"/>
                <a:cs typeface="Roboto" pitchFamily="34" charset="-120"/>
              </a:rPr>
              <a:t>întreprindere</a:t>
            </a:r>
            <a:r>
              <a:rPr lang="en-US" sz="2000" dirty="0">
                <a:solidFill>
                  <a:srgbClr val="15213F"/>
                </a:solidFill>
                <a:latin typeface="Roboto Slab" panose="020B0604020202020204" charset="0"/>
                <a:ea typeface="Roboto Slab" panose="020B0604020202020204" charset="0"/>
                <a:cs typeface="Roboto" pitchFamily="34" charset="-120"/>
              </a:rPr>
              <a:t>, </a:t>
            </a:r>
            <a:r>
              <a:rPr lang="en-US" sz="2000" dirty="0" err="1">
                <a:solidFill>
                  <a:srgbClr val="15213F"/>
                </a:solidFill>
                <a:latin typeface="Roboto Slab" panose="020B0604020202020204" charset="0"/>
                <a:ea typeface="Roboto Slab" panose="020B0604020202020204" charset="0"/>
                <a:cs typeface="Roboto" pitchFamily="34" charset="-120"/>
              </a:rPr>
              <a:t>posibil</a:t>
            </a:r>
            <a:r>
              <a:rPr lang="en-US" sz="2000" dirty="0">
                <a:solidFill>
                  <a:srgbClr val="15213F"/>
                </a:solidFill>
                <a:latin typeface="Roboto Slab" panose="020B0604020202020204" charset="0"/>
                <a:ea typeface="Roboto Slab" panose="020B0604020202020204" charset="0"/>
                <a:cs typeface="Roboto" pitchFamily="34" charset="-120"/>
              </a:rPr>
              <a:t> </a:t>
            </a:r>
            <a:r>
              <a:rPr lang="en-US" sz="2000" dirty="0" err="1">
                <a:solidFill>
                  <a:srgbClr val="15213F"/>
                </a:solidFill>
                <a:latin typeface="Roboto Slab" panose="020B0604020202020204" charset="0"/>
                <a:ea typeface="Roboto Slab" panose="020B0604020202020204" charset="0"/>
                <a:cs typeface="Roboto" pitchFamily="34" charset="-120"/>
              </a:rPr>
              <a:t>formată</a:t>
            </a:r>
            <a:r>
              <a:rPr lang="en-US" sz="2000" dirty="0">
                <a:solidFill>
                  <a:srgbClr val="15213F"/>
                </a:solidFill>
                <a:latin typeface="Roboto Slab" panose="020B0604020202020204" charset="0"/>
                <a:ea typeface="Roboto Slab" panose="020B0604020202020204" charset="0"/>
                <a:cs typeface="Roboto" pitchFamily="34" charset="-120"/>
              </a:rPr>
              <a:t> din </a:t>
            </a:r>
            <a:r>
              <a:rPr lang="en-US" sz="2000" dirty="0" err="1">
                <a:solidFill>
                  <a:srgbClr val="15213F"/>
                </a:solidFill>
                <a:latin typeface="Roboto Slab" panose="020B0604020202020204" charset="0"/>
                <a:ea typeface="Roboto Slab" panose="020B0604020202020204" charset="0"/>
                <a:cs typeface="Roboto" pitchFamily="34" charset="-120"/>
              </a:rPr>
              <a:t>mai</a:t>
            </a:r>
            <a:r>
              <a:rPr lang="en-US" sz="2000" dirty="0">
                <a:solidFill>
                  <a:srgbClr val="15213F"/>
                </a:solidFill>
                <a:latin typeface="Roboto Slab" panose="020B0604020202020204" charset="0"/>
                <a:ea typeface="Roboto Slab" panose="020B0604020202020204" charset="0"/>
                <a:cs typeface="Roboto" pitchFamily="34" charset="-120"/>
              </a:rPr>
              <a:t> </a:t>
            </a:r>
            <a:r>
              <a:rPr lang="en-US" sz="2000" dirty="0" err="1">
                <a:solidFill>
                  <a:srgbClr val="15213F"/>
                </a:solidFill>
                <a:latin typeface="Roboto Slab" panose="020B0604020202020204" charset="0"/>
                <a:ea typeface="Roboto Slab" panose="020B0604020202020204" charset="0"/>
                <a:cs typeface="Roboto" pitchFamily="34" charset="-120"/>
              </a:rPr>
              <a:t>multe</a:t>
            </a:r>
            <a:r>
              <a:rPr lang="en-US" sz="2000" dirty="0">
                <a:solidFill>
                  <a:srgbClr val="15213F"/>
                </a:solidFill>
                <a:latin typeface="Roboto Slab" panose="020B0604020202020204" charset="0"/>
                <a:ea typeface="Roboto Slab" panose="020B0604020202020204" charset="0"/>
                <a:cs typeface="Roboto" pitchFamily="34" charset="-120"/>
              </a:rPr>
              <a:t> </a:t>
            </a:r>
            <a:r>
              <a:rPr lang="en-US" sz="2000" dirty="0" err="1">
                <a:solidFill>
                  <a:srgbClr val="15213F"/>
                </a:solidFill>
                <a:latin typeface="Roboto Slab" panose="020B0604020202020204" charset="0"/>
                <a:ea typeface="Roboto Slab" panose="020B0604020202020204" charset="0"/>
                <a:cs typeface="Roboto" pitchFamily="34" charset="-120"/>
              </a:rPr>
              <a:t>entități</a:t>
            </a:r>
            <a:r>
              <a:rPr lang="en-US" sz="2000" dirty="0">
                <a:solidFill>
                  <a:srgbClr val="15213F"/>
                </a:solidFill>
                <a:latin typeface="Roboto Slab" panose="020B0604020202020204" charset="0"/>
                <a:ea typeface="Roboto Slab" panose="020B0604020202020204" charset="0"/>
                <a:cs typeface="Roboto" pitchFamily="34" charset="-120"/>
              </a:rPr>
              <a:t> </a:t>
            </a:r>
            <a:r>
              <a:rPr lang="en-US" sz="2000" dirty="0" err="1">
                <a:solidFill>
                  <a:srgbClr val="15213F"/>
                </a:solidFill>
                <a:latin typeface="Roboto Slab" panose="020B0604020202020204" charset="0"/>
                <a:ea typeface="Roboto Slab" panose="020B0604020202020204" charset="0"/>
                <a:cs typeface="Roboto" pitchFamily="34" charset="-120"/>
              </a:rPr>
              <a:t>legale</a:t>
            </a:r>
            <a:r>
              <a:rPr lang="en-US" sz="2000" dirty="0">
                <a:solidFill>
                  <a:srgbClr val="15213F"/>
                </a:solidFill>
                <a:latin typeface="Roboto Slab" panose="020B0604020202020204" charset="0"/>
                <a:ea typeface="Roboto Slab" panose="020B0604020202020204" charset="0"/>
                <a:cs typeface="Roboto" pitchFamily="34" charset="-120"/>
              </a:rPr>
              <a:t> </a:t>
            </a:r>
            <a:r>
              <a:rPr lang="en-US" sz="2000" dirty="0" err="1">
                <a:solidFill>
                  <a:srgbClr val="15213F"/>
                </a:solidFill>
                <a:latin typeface="Roboto Slab" panose="020B0604020202020204" charset="0"/>
                <a:ea typeface="Roboto Slab" panose="020B0604020202020204" charset="0"/>
                <a:cs typeface="Roboto" pitchFamily="34" charset="-120"/>
              </a:rPr>
              <a:t>sau</a:t>
            </a:r>
            <a:r>
              <a:rPr lang="en-US" sz="2000" dirty="0">
                <a:solidFill>
                  <a:srgbClr val="15213F"/>
                </a:solidFill>
                <a:latin typeface="Roboto Slab" panose="020B0604020202020204" charset="0"/>
                <a:ea typeface="Roboto Slab" panose="020B0604020202020204" charset="0"/>
                <a:cs typeface="Roboto" pitchFamily="34" charset="-120"/>
              </a:rPr>
              <a:t> </a:t>
            </a:r>
            <a:r>
              <a:rPr lang="en-US" sz="2000" dirty="0" err="1">
                <a:solidFill>
                  <a:srgbClr val="15213F"/>
                </a:solidFill>
                <a:latin typeface="Roboto Slab" panose="020B0604020202020204" charset="0"/>
                <a:ea typeface="Roboto Slab" panose="020B0604020202020204" charset="0"/>
                <a:cs typeface="Roboto" pitchFamily="34" charset="-120"/>
              </a:rPr>
              <a:t>persoane</a:t>
            </a:r>
            <a:r>
              <a:rPr lang="en-US" sz="2000" dirty="0">
                <a:solidFill>
                  <a:srgbClr val="15213F"/>
                </a:solidFill>
                <a:latin typeface="Roboto Slab" panose="020B0604020202020204" charset="0"/>
                <a:ea typeface="Roboto Slab" panose="020B0604020202020204" charset="0"/>
                <a:cs typeface="Roboto" pitchFamily="34" charset="-120"/>
              </a:rPr>
              <a:t> </a:t>
            </a:r>
            <a:r>
              <a:rPr lang="en-US" sz="2000" dirty="0" err="1">
                <a:solidFill>
                  <a:srgbClr val="15213F"/>
                </a:solidFill>
                <a:latin typeface="Roboto Slab" panose="020B0604020202020204" charset="0"/>
                <a:ea typeface="Roboto Slab" panose="020B0604020202020204" charset="0"/>
                <a:cs typeface="Roboto" pitchFamily="34" charset="-120"/>
              </a:rPr>
              <a:t>fizice</a:t>
            </a:r>
            <a:r>
              <a:rPr lang="en-US" sz="2000" dirty="0">
                <a:solidFill>
                  <a:srgbClr val="15213F"/>
                </a:solidFill>
                <a:latin typeface="Roboto Slab" panose="020B0604020202020204" charset="0"/>
                <a:ea typeface="Roboto Slab" panose="020B0604020202020204" charset="0"/>
                <a:cs typeface="Roboto" pitchFamily="34" charset="-120"/>
              </a:rPr>
              <a:t>, care </a:t>
            </a:r>
            <a:r>
              <a:rPr lang="en-US" sz="2000" dirty="0" err="1">
                <a:solidFill>
                  <a:srgbClr val="15213F"/>
                </a:solidFill>
                <a:latin typeface="Roboto Slab" panose="020B0604020202020204" charset="0"/>
                <a:ea typeface="Roboto Slab" panose="020B0604020202020204" charset="0"/>
                <a:cs typeface="Roboto" pitchFamily="34" charset="-120"/>
              </a:rPr>
              <a:t>își</a:t>
            </a:r>
            <a:r>
              <a:rPr lang="en-US" sz="2000" dirty="0">
                <a:solidFill>
                  <a:srgbClr val="15213F"/>
                </a:solidFill>
                <a:latin typeface="Roboto Slab" panose="020B0604020202020204" charset="0"/>
                <a:ea typeface="Roboto Slab" panose="020B0604020202020204" charset="0"/>
                <a:cs typeface="Roboto" pitchFamily="34" charset="-120"/>
              </a:rPr>
              <a:t> </a:t>
            </a:r>
            <a:r>
              <a:rPr lang="en-US" sz="2000" dirty="0" err="1">
                <a:solidFill>
                  <a:srgbClr val="15213F"/>
                </a:solidFill>
                <a:latin typeface="Roboto Slab" panose="020B0604020202020204" charset="0"/>
                <a:ea typeface="Roboto Slab" panose="020B0604020202020204" charset="0"/>
                <a:cs typeface="Roboto" pitchFamily="34" charset="-120"/>
              </a:rPr>
              <a:t>stabilește</a:t>
            </a:r>
            <a:r>
              <a:rPr lang="en-US" sz="2000" dirty="0">
                <a:solidFill>
                  <a:srgbClr val="15213F"/>
                </a:solidFill>
                <a:latin typeface="Roboto Slab" panose="020B0604020202020204" charset="0"/>
                <a:ea typeface="Roboto Slab" panose="020B0604020202020204" charset="0"/>
                <a:cs typeface="Roboto" pitchFamily="34" charset="-120"/>
              </a:rPr>
              <a:t> </a:t>
            </a:r>
            <a:r>
              <a:rPr lang="en-US" sz="2000" dirty="0" err="1">
                <a:solidFill>
                  <a:srgbClr val="15213F"/>
                </a:solidFill>
                <a:latin typeface="Roboto Slab" panose="020B0604020202020204" charset="0"/>
                <a:ea typeface="Roboto Slab" panose="020B0604020202020204" charset="0"/>
                <a:cs typeface="Roboto" pitchFamily="34" charset="-120"/>
              </a:rPr>
              <a:t>politica</a:t>
            </a:r>
            <a:r>
              <a:rPr lang="en-US" sz="2000" dirty="0">
                <a:solidFill>
                  <a:srgbClr val="15213F"/>
                </a:solidFill>
                <a:latin typeface="Roboto Slab" panose="020B0604020202020204" charset="0"/>
                <a:ea typeface="Roboto Slab" panose="020B0604020202020204" charset="0"/>
                <a:cs typeface="Roboto" pitchFamily="34" charset="-120"/>
              </a:rPr>
              <a:t> de </a:t>
            </a:r>
            <a:r>
              <a:rPr lang="en-US" sz="2000" dirty="0" err="1">
                <a:solidFill>
                  <a:srgbClr val="15213F"/>
                </a:solidFill>
                <a:latin typeface="Roboto Slab" panose="020B0604020202020204" charset="0"/>
                <a:ea typeface="Roboto Slab" panose="020B0604020202020204" charset="0"/>
                <a:cs typeface="Roboto" pitchFamily="34" charset="-120"/>
              </a:rPr>
              <a:t>afaceri</a:t>
            </a:r>
            <a:r>
              <a:rPr lang="en-US" sz="2000" dirty="0">
                <a:solidFill>
                  <a:srgbClr val="15213F"/>
                </a:solidFill>
                <a:latin typeface="Roboto Slab" panose="020B0604020202020204" charset="0"/>
                <a:ea typeface="Roboto Slab" panose="020B0604020202020204" charset="0"/>
                <a:cs typeface="Roboto" pitchFamily="34" charset="-120"/>
              </a:rPr>
              <a:t> </a:t>
            </a:r>
            <a:r>
              <a:rPr lang="en-US" sz="2000" dirty="0" err="1">
                <a:solidFill>
                  <a:srgbClr val="15213F"/>
                </a:solidFill>
                <a:latin typeface="Roboto Slab" panose="020B0604020202020204" charset="0"/>
                <a:ea typeface="Roboto Slab" panose="020B0604020202020204" charset="0"/>
                <a:cs typeface="Roboto" pitchFamily="34" charset="-120"/>
              </a:rPr>
              <a:t>în</a:t>
            </a:r>
            <a:r>
              <a:rPr lang="en-US" sz="2000" dirty="0">
                <a:solidFill>
                  <a:srgbClr val="15213F"/>
                </a:solidFill>
                <a:latin typeface="Roboto Slab" panose="020B0604020202020204" charset="0"/>
                <a:ea typeface="Roboto Slab" panose="020B0604020202020204" charset="0"/>
                <a:cs typeface="Roboto" pitchFamily="34" charset="-120"/>
              </a:rPr>
              <a:t> mod </a:t>
            </a:r>
            <a:r>
              <a:rPr lang="en-US" sz="2000" dirty="0" err="1">
                <a:solidFill>
                  <a:srgbClr val="15213F"/>
                </a:solidFill>
                <a:latin typeface="Roboto Slab" panose="020B0604020202020204" charset="0"/>
                <a:ea typeface="Roboto Slab" panose="020B0604020202020204" charset="0"/>
                <a:cs typeface="Roboto" pitchFamily="34" charset="-120"/>
              </a:rPr>
              <a:t>autonom</a:t>
            </a:r>
            <a:r>
              <a:rPr lang="en-US" sz="2000" dirty="0">
                <a:solidFill>
                  <a:srgbClr val="15213F"/>
                </a:solidFill>
                <a:latin typeface="Roboto Slab" panose="020B0604020202020204" charset="0"/>
                <a:ea typeface="Roboto Slab" panose="020B0604020202020204" charset="0"/>
                <a:cs typeface="Roboto" pitchFamily="34" charset="-120"/>
              </a:rPr>
              <a:t> </a:t>
            </a:r>
            <a:r>
              <a:rPr lang="en-US" sz="2000" dirty="0" err="1">
                <a:solidFill>
                  <a:srgbClr val="15213F"/>
                </a:solidFill>
                <a:latin typeface="Roboto Slab" panose="020B0604020202020204" charset="0"/>
                <a:ea typeface="Roboto Slab" panose="020B0604020202020204" charset="0"/>
                <a:cs typeface="Roboto" pitchFamily="34" charset="-120"/>
              </a:rPr>
              <a:t>față</a:t>
            </a:r>
            <a:r>
              <a:rPr lang="en-US" sz="2000" dirty="0">
                <a:solidFill>
                  <a:srgbClr val="15213F"/>
                </a:solidFill>
                <a:latin typeface="Roboto Slab" panose="020B0604020202020204" charset="0"/>
                <a:ea typeface="Roboto Slab" panose="020B0604020202020204" charset="0"/>
                <a:cs typeface="Roboto" pitchFamily="34" charset="-120"/>
              </a:rPr>
              <a:t> de </a:t>
            </a:r>
            <a:r>
              <a:rPr lang="en-US" sz="2000" dirty="0" err="1">
                <a:solidFill>
                  <a:srgbClr val="15213F"/>
                </a:solidFill>
                <a:latin typeface="Roboto Slab" panose="020B0604020202020204" charset="0"/>
                <a:ea typeface="Roboto Slab" panose="020B0604020202020204" charset="0"/>
                <a:cs typeface="Roboto" pitchFamily="34" charset="-120"/>
              </a:rPr>
              <a:t>alte</a:t>
            </a:r>
            <a:r>
              <a:rPr lang="en-US" sz="2000" dirty="0">
                <a:solidFill>
                  <a:srgbClr val="15213F"/>
                </a:solidFill>
                <a:latin typeface="Roboto Slab" panose="020B0604020202020204" charset="0"/>
                <a:ea typeface="Roboto Slab" panose="020B0604020202020204" charset="0"/>
                <a:cs typeface="Roboto" pitchFamily="34" charset="-120"/>
              </a:rPr>
              <a:t> </a:t>
            </a:r>
            <a:r>
              <a:rPr lang="en-US" sz="2000" dirty="0" err="1">
                <a:solidFill>
                  <a:srgbClr val="15213F"/>
                </a:solidFill>
                <a:latin typeface="Roboto Slab" panose="020B0604020202020204" charset="0"/>
                <a:ea typeface="Roboto Slab" panose="020B0604020202020204" charset="0"/>
                <a:cs typeface="Roboto" pitchFamily="34" charset="-120"/>
              </a:rPr>
              <a:t>întreprinderi</a:t>
            </a:r>
            <a:r>
              <a:rPr lang="ro-MD" sz="2000" dirty="0">
                <a:solidFill>
                  <a:srgbClr val="15213F"/>
                </a:solidFill>
                <a:latin typeface="Roboto Slab" panose="020B0604020202020204" charset="0"/>
                <a:ea typeface="Roboto Slab" panose="020B0604020202020204" charset="0"/>
                <a:cs typeface="Roboto" pitchFamily="34" charset="-120"/>
              </a:rPr>
              <a:t>.</a:t>
            </a:r>
            <a:endParaRPr lang="en-US" sz="2000" dirty="0">
              <a:latin typeface="Roboto Slab" panose="020B0604020202020204" charset="0"/>
              <a:ea typeface="Roboto Slab" panose="020B0604020202020204" charset="0"/>
            </a:endParaRPr>
          </a:p>
        </p:txBody>
      </p:sp>
      <p:pic>
        <p:nvPicPr>
          <p:cNvPr id="7" name="Graphic 6" descr="Building">
            <a:extLst>
              <a:ext uri="{FF2B5EF4-FFF2-40B4-BE49-F238E27FC236}">
                <a16:creationId xmlns:a16="http://schemas.microsoft.com/office/drawing/2014/main" id="{D387118E-AD13-4F88-A275-EE26D3D1BCD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14466" y="5734489"/>
            <a:ext cx="2251055" cy="2251055"/>
          </a:xfrm>
          <a:prstGeom prst="rect">
            <a:avLst/>
          </a:prstGeom>
        </p:spPr>
      </p:pic>
      <p:sp>
        <p:nvSpPr>
          <p:cNvPr id="8" name="Text 3">
            <a:extLst>
              <a:ext uri="{FF2B5EF4-FFF2-40B4-BE49-F238E27FC236}">
                <a16:creationId xmlns:a16="http://schemas.microsoft.com/office/drawing/2014/main" id="{49FF48B3-BB7C-493F-8AB0-064EDB41F8E2}"/>
              </a:ext>
            </a:extLst>
          </p:cNvPr>
          <p:cNvSpPr/>
          <p:nvPr/>
        </p:nvSpPr>
        <p:spPr>
          <a:xfrm>
            <a:off x="4609027" y="2046849"/>
            <a:ext cx="3345537" cy="706116"/>
          </a:xfrm>
          <a:prstGeom prst="rect">
            <a:avLst/>
          </a:prstGeom>
          <a:noFill/>
          <a:ln/>
        </p:spPr>
        <p:txBody>
          <a:bodyPr wrap="none" lIns="0" tIns="0" rIns="0" bIns="0" rtlCol="0" anchor="t"/>
          <a:lstStyle/>
          <a:p>
            <a:pPr marL="0" indent="0" algn="ctr">
              <a:lnSpc>
                <a:spcPct val="150000"/>
              </a:lnSpc>
              <a:buNone/>
            </a:pPr>
            <a:r>
              <a:rPr lang="en-US" sz="2800" b="1" dirty="0" err="1">
                <a:solidFill>
                  <a:srgbClr val="5E808B"/>
                </a:solidFill>
                <a:latin typeface="Roboto Slab" pitchFamily="34" charset="0"/>
                <a:ea typeface="Roboto Slab" pitchFamily="34" charset="-122"/>
                <a:cs typeface="Roboto Slab" pitchFamily="34" charset="-120"/>
              </a:rPr>
              <a:t>Întreprinderi</a:t>
            </a:r>
            <a:r>
              <a:rPr lang="en-US" sz="2800" b="1" dirty="0">
                <a:solidFill>
                  <a:srgbClr val="5E808B"/>
                </a:solidFill>
                <a:latin typeface="Roboto Slab" pitchFamily="34" charset="0"/>
                <a:ea typeface="Roboto Slab" pitchFamily="34" charset="-122"/>
                <a:cs typeface="Roboto Slab" pitchFamily="34" charset="-120"/>
              </a:rPr>
              <a:t> </a:t>
            </a:r>
            <a:endParaRPr lang="ro-MD" sz="2800" b="1" dirty="0">
              <a:solidFill>
                <a:srgbClr val="5E808B"/>
              </a:solidFill>
              <a:latin typeface="Roboto Slab" pitchFamily="34" charset="0"/>
              <a:ea typeface="Roboto Slab" pitchFamily="34" charset="-122"/>
              <a:cs typeface="Roboto Slab" pitchFamily="34" charset="-120"/>
            </a:endParaRPr>
          </a:p>
          <a:p>
            <a:pPr marL="0" indent="0" algn="ctr">
              <a:lnSpc>
                <a:spcPct val="150000"/>
              </a:lnSpc>
              <a:buNone/>
            </a:pPr>
            <a:r>
              <a:rPr lang="en-US" sz="2800" b="1" dirty="0" err="1">
                <a:solidFill>
                  <a:srgbClr val="5E808B"/>
                </a:solidFill>
                <a:latin typeface="Roboto Slab" pitchFamily="34" charset="0"/>
                <a:ea typeface="Roboto Slab" pitchFamily="34" charset="-122"/>
                <a:cs typeface="Roboto Slab" pitchFamily="34" charset="-120"/>
              </a:rPr>
              <a:t>dependente</a:t>
            </a:r>
            <a:endParaRPr lang="en-US" sz="2800" b="1" dirty="0">
              <a:solidFill>
                <a:srgbClr val="5E808B"/>
              </a:solidFill>
            </a:endParaRPr>
          </a:p>
        </p:txBody>
      </p:sp>
      <p:sp>
        <p:nvSpPr>
          <p:cNvPr id="9" name="Text 4">
            <a:extLst>
              <a:ext uri="{FF2B5EF4-FFF2-40B4-BE49-F238E27FC236}">
                <a16:creationId xmlns:a16="http://schemas.microsoft.com/office/drawing/2014/main" id="{432DD577-F2E0-402B-9047-000F13D1CE6A}"/>
              </a:ext>
            </a:extLst>
          </p:cNvPr>
          <p:cNvSpPr/>
          <p:nvPr/>
        </p:nvSpPr>
        <p:spPr>
          <a:xfrm>
            <a:off x="5101269" y="3109538"/>
            <a:ext cx="3742061" cy="1710643"/>
          </a:xfrm>
          <a:prstGeom prst="rect">
            <a:avLst/>
          </a:prstGeom>
          <a:noFill/>
          <a:ln/>
        </p:spPr>
        <p:txBody>
          <a:bodyPr wrap="square" lIns="0" tIns="0" rIns="0" bIns="0" rtlCol="0" anchor="t"/>
          <a:lstStyle/>
          <a:p>
            <a:pPr algn="ctr">
              <a:lnSpc>
                <a:spcPts val="2850"/>
              </a:lnSpc>
            </a:pPr>
            <a:endParaRPr lang="en-US" sz="2000" dirty="0">
              <a:latin typeface="Roboto Slab" panose="020B0604020202020204" charset="0"/>
              <a:ea typeface="Roboto Slab" panose="020B0604020202020204" charset="0"/>
            </a:endParaRPr>
          </a:p>
        </p:txBody>
      </p:sp>
      <p:sp>
        <p:nvSpPr>
          <p:cNvPr id="10" name="Rectangle 9">
            <a:extLst>
              <a:ext uri="{FF2B5EF4-FFF2-40B4-BE49-F238E27FC236}">
                <a16:creationId xmlns:a16="http://schemas.microsoft.com/office/drawing/2014/main" id="{FB19E081-8013-4DB6-830D-46BF6C91990D}"/>
              </a:ext>
            </a:extLst>
          </p:cNvPr>
          <p:cNvSpPr/>
          <p:nvPr/>
        </p:nvSpPr>
        <p:spPr>
          <a:xfrm>
            <a:off x="4535773" y="3360826"/>
            <a:ext cx="3644443" cy="2293961"/>
          </a:xfrm>
          <a:prstGeom prst="rect">
            <a:avLst/>
          </a:prstGeom>
        </p:spPr>
        <p:txBody>
          <a:bodyPr wrap="square">
            <a:spAutoFit/>
          </a:bodyPr>
          <a:lstStyle/>
          <a:p>
            <a:pPr algn="ctr">
              <a:lnSpc>
                <a:spcPts val="2850"/>
              </a:lnSpc>
            </a:pPr>
            <a:r>
              <a:rPr lang="en-US" sz="2000" dirty="0" err="1">
                <a:solidFill>
                  <a:srgbClr val="15213F"/>
                </a:solidFill>
                <a:latin typeface="Roboto Slab" panose="020B0604020202020204" charset="0"/>
                <a:ea typeface="Roboto Slab" panose="020B0604020202020204" charset="0"/>
                <a:cs typeface="Roboto" pitchFamily="34" charset="-120"/>
              </a:rPr>
              <a:t>Întreprinderi</a:t>
            </a:r>
            <a:r>
              <a:rPr lang="en-US" sz="2000" dirty="0">
                <a:solidFill>
                  <a:srgbClr val="15213F"/>
                </a:solidFill>
                <a:latin typeface="Roboto Slab" panose="020B0604020202020204" charset="0"/>
                <a:ea typeface="Roboto Slab" panose="020B0604020202020204" charset="0"/>
                <a:cs typeface="Roboto" pitchFamily="34" charset="-120"/>
              </a:rPr>
              <a:t> care fac </a:t>
            </a:r>
            <a:r>
              <a:rPr lang="en-US" sz="2000" dirty="0" err="1">
                <a:solidFill>
                  <a:srgbClr val="15213F"/>
                </a:solidFill>
                <a:latin typeface="Roboto Slab" panose="020B0604020202020204" charset="0"/>
                <a:ea typeface="Roboto Slab" panose="020B0604020202020204" charset="0"/>
                <a:cs typeface="Roboto" pitchFamily="34" charset="-120"/>
              </a:rPr>
              <a:t>parte</a:t>
            </a:r>
            <a:r>
              <a:rPr lang="en-US" sz="2000" dirty="0">
                <a:solidFill>
                  <a:srgbClr val="15213F"/>
                </a:solidFill>
                <a:latin typeface="Roboto Slab" panose="020B0604020202020204" charset="0"/>
                <a:ea typeface="Roboto Slab" panose="020B0604020202020204" charset="0"/>
                <a:cs typeface="Roboto" pitchFamily="34" charset="-120"/>
              </a:rPr>
              <a:t> din </a:t>
            </a:r>
            <a:r>
              <a:rPr lang="en-US" sz="2000" dirty="0" err="1">
                <a:solidFill>
                  <a:srgbClr val="15213F"/>
                </a:solidFill>
                <a:latin typeface="Roboto Slab" panose="020B0604020202020204" charset="0"/>
                <a:ea typeface="Roboto Slab" panose="020B0604020202020204" charset="0"/>
                <a:cs typeface="Roboto" pitchFamily="34" charset="-120"/>
              </a:rPr>
              <a:t>același</a:t>
            </a:r>
            <a:r>
              <a:rPr lang="en-US" sz="2000" dirty="0">
                <a:solidFill>
                  <a:srgbClr val="15213F"/>
                </a:solidFill>
                <a:latin typeface="Roboto Slab" panose="020B0604020202020204" charset="0"/>
                <a:ea typeface="Roboto Slab" panose="020B0604020202020204" charset="0"/>
                <a:cs typeface="Roboto" pitchFamily="34" charset="-120"/>
              </a:rPr>
              <a:t> </a:t>
            </a:r>
            <a:r>
              <a:rPr lang="en-US" sz="2000" dirty="0" err="1">
                <a:solidFill>
                  <a:srgbClr val="15213F"/>
                </a:solidFill>
                <a:latin typeface="Roboto Slab" panose="020B0604020202020204" charset="0"/>
                <a:ea typeface="Roboto Slab" panose="020B0604020202020204" charset="0"/>
                <a:cs typeface="Roboto" pitchFamily="34" charset="-120"/>
              </a:rPr>
              <a:t>grup</a:t>
            </a:r>
            <a:r>
              <a:rPr lang="en-US" sz="2000" dirty="0">
                <a:solidFill>
                  <a:srgbClr val="15213F"/>
                </a:solidFill>
                <a:latin typeface="Roboto Slab" panose="020B0604020202020204" charset="0"/>
                <a:ea typeface="Roboto Slab" panose="020B0604020202020204" charset="0"/>
                <a:cs typeface="Roboto" pitchFamily="34" charset="-120"/>
              </a:rPr>
              <a:t> de </a:t>
            </a:r>
            <a:r>
              <a:rPr lang="en-US" sz="2000" dirty="0" err="1">
                <a:solidFill>
                  <a:srgbClr val="15213F"/>
                </a:solidFill>
                <a:latin typeface="Roboto Slab" panose="020B0604020202020204" charset="0"/>
                <a:ea typeface="Roboto Slab" panose="020B0604020202020204" charset="0"/>
                <a:cs typeface="Roboto" pitchFamily="34" charset="-120"/>
              </a:rPr>
              <a:t>întreprinderi</a:t>
            </a:r>
            <a:r>
              <a:rPr lang="en-US" sz="2000" dirty="0">
                <a:solidFill>
                  <a:srgbClr val="15213F"/>
                </a:solidFill>
                <a:latin typeface="Roboto Slab" panose="020B0604020202020204" charset="0"/>
                <a:ea typeface="Roboto Slab" panose="020B0604020202020204" charset="0"/>
                <a:cs typeface="Roboto" pitchFamily="34" charset="-120"/>
              </a:rPr>
              <a:t> </a:t>
            </a:r>
            <a:r>
              <a:rPr lang="en-US" sz="2000" dirty="0" err="1">
                <a:solidFill>
                  <a:srgbClr val="15213F"/>
                </a:solidFill>
                <a:latin typeface="Roboto Slab" panose="020B0604020202020204" charset="0"/>
                <a:ea typeface="Roboto Slab" panose="020B0604020202020204" charset="0"/>
                <a:cs typeface="Roboto" pitchFamily="34" charset="-120"/>
              </a:rPr>
              <a:t>sau</a:t>
            </a:r>
            <a:r>
              <a:rPr lang="en-US" sz="2000" dirty="0">
                <a:solidFill>
                  <a:srgbClr val="15213F"/>
                </a:solidFill>
                <a:latin typeface="Roboto Slab" panose="020B0604020202020204" charset="0"/>
                <a:ea typeface="Roboto Slab" panose="020B0604020202020204" charset="0"/>
                <a:cs typeface="Roboto" pitchFamily="34" charset="-120"/>
              </a:rPr>
              <a:t> sunt </a:t>
            </a:r>
            <a:r>
              <a:rPr lang="en-US" sz="2000" dirty="0" err="1">
                <a:solidFill>
                  <a:srgbClr val="15213F"/>
                </a:solidFill>
                <a:latin typeface="Roboto Slab" panose="020B0604020202020204" charset="0"/>
                <a:ea typeface="Roboto Slab" panose="020B0604020202020204" charset="0"/>
                <a:cs typeface="Roboto" pitchFamily="34" charset="-120"/>
              </a:rPr>
              <a:t>controlate</a:t>
            </a:r>
            <a:r>
              <a:rPr lang="en-US" sz="2000" dirty="0">
                <a:solidFill>
                  <a:srgbClr val="15213F"/>
                </a:solidFill>
                <a:latin typeface="Roboto Slab" panose="020B0604020202020204" charset="0"/>
                <a:ea typeface="Roboto Slab" panose="020B0604020202020204" charset="0"/>
                <a:cs typeface="Roboto" pitchFamily="34" charset="-120"/>
              </a:rPr>
              <a:t> de </a:t>
            </a:r>
            <a:r>
              <a:rPr lang="en-US" sz="2000" dirty="0" err="1">
                <a:solidFill>
                  <a:srgbClr val="15213F"/>
                </a:solidFill>
                <a:latin typeface="Roboto Slab" panose="020B0604020202020204" charset="0"/>
                <a:ea typeface="Roboto Slab" panose="020B0604020202020204" charset="0"/>
                <a:cs typeface="Roboto" pitchFamily="34" charset="-120"/>
              </a:rPr>
              <a:t>aceeași</a:t>
            </a:r>
            <a:r>
              <a:rPr lang="en-US" sz="2000" dirty="0">
                <a:solidFill>
                  <a:srgbClr val="15213F"/>
                </a:solidFill>
                <a:latin typeface="Roboto Slab" panose="020B0604020202020204" charset="0"/>
                <a:ea typeface="Roboto Slab" panose="020B0604020202020204" charset="0"/>
                <a:cs typeface="Roboto" pitchFamily="34" charset="-120"/>
              </a:rPr>
              <a:t> </a:t>
            </a:r>
            <a:r>
              <a:rPr lang="en-US" sz="2000" dirty="0" err="1">
                <a:solidFill>
                  <a:srgbClr val="15213F"/>
                </a:solidFill>
                <a:latin typeface="Roboto Slab" panose="020B0604020202020204" charset="0"/>
                <a:ea typeface="Roboto Slab" panose="020B0604020202020204" charset="0"/>
                <a:cs typeface="Roboto" pitchFamily="34" charset="-120"/>
              </a:rPr>
              <a:t>persoană</a:t>
            </a:r>
            <a:r>
              <a:rPr lang="en-US" sz="2000" dirty="0">
                <a:solidFill>
                  <a:srgbClr val="15213F"/>
                </a:solidFill>
                <a:latin typeface="Roboto Slab" panose="020B0604020202020204" charset="0"/>
                <a:ea typeface="Roboto Slab" panose="020B0604020202020204" charset="0"/>
                <a:cs typeface="Roboto" pitchFamily="34" charset="-120"/>
              </a:rPr>
              <a:t> </a:t>
            </a:r>
            <a:r>
              <a:rPr lang="en-US" sz="2000" dirty="0" err="1">
                <a:solidFill>
                  <a:srgbClr val="15213F"/>
                </a:solidFill>
                <a:latin typeface="Roboto Slab" panose="020B0604020202020204" charset="0"/>
                <a:ea typeface="Roboto Slab" panose="020B0604020202020204" charset="0"/>
                <a:cs typeface="Roboto" pitchFamily="34" charset="-120"/>
              </a:rPr>
              <a:t>ori</a:t>
            </a:r>
            <a:r>
              <a:rPr lang="en-US" sz="2000" dirty="0">
                <a:solidFill>
                  <a:srgbClr val="15213F"/>
                </a:solidFill>
                <a:latin typeface="Roboto Slab" panose="020B0604020202020204" charset="0"/>
                <a:ea typeface="Roboto Slab" panose="020B0604020202020204" charset="0"/>
                <a:cs typeface="Roboto" pitchFamily="34" charset="-120"/>
              </a:rPr>
              <a:t> de </a:t>
            </a:r>
            <a:r>
              <a:rPr lang="en-US" sz="2000" dirty="0" err="1">
                <a:solidFill>
                  <a:srgbClr val="15213F"/>
                </a:solidFill>
                <a:latin typeface="Roboto Slab" panose="020B0604020202020204" charset="0"/>
                <a:ea typeface="Roboto Slab" panose="020B0604020202020204" charset="0"/>
                <a:cs typeface="Roboto" pitchFamily="34" charset="-120"/>
              </a:rPr>
              <a:t>aceleași</a:t>
            </a:r>
            <a:r>
              <a:rPr lang="en-US" sz="2000" dirty="0">
                <a:solidFill>
                  <a:srgbClr val="15213F"/>
                </a:solidFill>
                <a:latin typeface="Roboto Slab" panose="020B0604020202020204" charset="0"/>
                <a:ea typeface="Roboto Slab" panose="020B0604020202020204" charset="0"/>
                <a:cs typeface="Roboto" pitchFamily="34" charset="-120"/>
              </a:rPr>
              <a:t> </a:t>
            </a:r>
            <a:r>
              <a:rPr lang="en-US" sz="2000" dirty="0" err="1">
                <a:solidFill>
                  <a:srgbClr val="15213F"/>
                </a:solidFill>
                <a:latin typeface="Roboto Slab" panose="020B0604020202020204" charset="0"/>
                <a:ea typeface="Roboto Slab" panose="020B0604020202020204" charset="0"/>
                <a:cs typeface="Roboto" pitchFamily="34" charset="-120"/>
              </a:rPr>
              <a:t>persoane</a:t>
            </a:r>
            <a:r>
              <a:rPr lang="ro-MD" sz="2000" dirty="0">
                <a:solidFill>
                  <a:srgbClr val="15213F"/>
                </a:solidFill>
                <a:latin typeface="Roboto Slab" panose="020B0604020202020204" charset="0"/>
                <a:ea typeface="Roboto Slab" panose="020B0604020202020204" charset="0"/>
                <a:cs typeface="Roboto" pitchFamily="34" charset="-120"/>
              </a:rPr>
              <a:t>.</a:t>
            </a:r>
            <a:endParaRPr lang="en-US" sz="2000" dirty="0">
              <a:latin typeface="Roboto Slab" panose="020B0604020202020204" charset="0"/>
              <a:ea typeface="Roboto Slab" panose="020B0604020202020204" charset="0"/>
            </a:endParaRPr>
          </a:p>
        </p:txBody>
      </p:sp>
      <p:pic>
        <p:nvPicPr>
          <p:cNvPr id="13" name="Graphic 12" descr="Building">
            <a:extLst>
              <a:ext uri="{FF2B5EF4-FFF2-40B4-BE49-F238E27FC236}">
                <a16:creationId xmlns:a16="http://schemas.microsoft.com/office/drawing/2014/main" id="{436B410A-B130-43AF-B645-CB7E6ADAB16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454545" y="5772589"/>
            <a:ext cx="2251055" cy="2251055"/>
          </a:xfrm>
          <a:prstGeom prst="rect">
            <a:avLst/>
          </a:prstGeom>
        </p:spPr>
      </p:pic>
      <p:pic>
        <p:nvPicPr>
          <p:cNvPr id="14" name="Graphic 13" descr="Building">
            <a:extLst>
              <a:ext uri="{FF2B5EF4-FFF2-40B4-BE49-F238E27FC236}">
                <a16:creationId xmlns:a16="http://schemas.microsoft.com/office/drawing/2014/main" id="{1C08D81C-4E73-4FD9-9835-43B1D5E869B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37272" y="5772588"/>
            <a:ext cx="2251055" cy="2251055"/>
          </a:xfrm>
          <a:prstGeom prst="rect">
            <a:avLst/>
          </a:prstGeom>
        </p:spPr>
      </p:pic>
      <p:pic>
        <p:nvPicPr>
          <p:cNvPr id="12" name="Graphic 11" descr="Link">
            <a:extLst>
              <a:ext uri="{FF2B5EF4-FFF2-40B4-BE49-F238E27FC236}">
                <a16:creationId xmlns:a16="http://schemas.microsoft.com/office/drawing/2014/main" id="{D3089FE1-A496-4F47-A819-97F7C69B33F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382318" y="6007874"/>
            <a:ext cx="1780481" cy="1780481"/>
          </a:xfrm>
          <a:prstGeom prst="rect">
            <a:avLst/>
          </a:prstGeom>
        </p:spPr>
      </p:pic>
      <p:sp>
        <p:nvSpPr>
          <p:cNvPr id="15" name="Rectangle 14">
            <a:extLst>
              <a:ext uri="{FF2B5EF4-FFF2-40B4-BE49-F238E27FC236}">
                <a16:creationId xmlns:a16="http://schemas.microsoft.com/office/drawing/2014/main" id="{9F68377C-A4ED-489D-A5C8-D90BBC3D62A9}"/>
              </a:ext>
            </a:extLst>
          </p:cNvPr>
          <p:cNvSpPr/>
          <p:nvPr/>
        </p:nvSpPr>
        <p:spPr>
          <a:xfrm>
            <a:off x="8715489" y="2054875"/>
            <a:ext cx="2474299" cy="1316835"/>
          </a:xfrm>
          <a:prstGeom prst="rect">
            <a:avLst/>
          </a:prstGeom>
        </p:spPr>
        <p:txBody>
          <a:bodyPr wrap="square">
            <a:spAutoFit/>
          </a:bodyPr>
          <a:lstStyle/>
          <a:p>
            <a:pPr algn="ctr">
              <a:lnSpc>
                <a:spcPct val="150000"/>
              </a:lnSpc>
            </a:pPr>
            <a:r>
              <a:rPr lang="en-US" sz="2800" b="1" dirty="0" err="1">
                <a:solidFill>
                  <a:srgbClr val="5E808B"/>
                </a:solidFill>
                <a:latin typeface="Roboto Slab" pitchFamily="34" charset="0"/>
                <a:ea typeface="Roboto Slab" pitchFamily="34" charset="-122"/>
                <a:cs typeface="Roboto Slab" pitchFamily="34" charset="-120"/>
              </a:rPr>
              <a:t>Grup</a:t>
            </a:r>
            <a:r>
              <a:rPr lang="en-US" sz="2800" b="1" dirty="0">
                <a:solidFill>
                  <a:srgbClr val="5E808B"/>
                </a:solidFill>
                <a:latin typeface="Roboto Slab" pitchFamily="34" charset="0"/>
                <a:ea typeface="Roboto Slab" pitchFamily="34" charset="-122"/>
                <a:cs typeface="Roboto Slab" pitchFamily="34" charset="-120"/>
              </a:rPr>
              <a:t> de </a:t>
            </a:r>
            <a:r>
              <a:rPr lang="en-US" sz="2800" b="1" dirty="0" err="1">
                <a:solidFill>
                  <a:srgbClr val="5E808B"/>
                </a:solidFill>
                <a:latin typeface="Roboto Slab" pitchFamily="34" charset="0"/>
                <a:ea typeface="Roboto Slab" pitchFamily="34" charset="-122"/>
                <a:cs typeface="Roboto Slab" pitchFamily="34" charset="-120"/>
              </a:rPr>
              <a:t>întreprinderi</a:t>
            </a:r>
            <a:endParaRPr lang="en-US" sz="2800" b="1" dirty="0">
              <a:solidFill>
                <a:srgbClr val="5E808B"/>
              </a:solidFill>
            </a:endParaRPr>
          </a:p>
        </p:txBody>
      </p:sp>
      <p:sp>
        <p:nvSpPr>
          <p:cNvPr id="16" name="Text 6">
            <a:extLst>
              <a:ext uri="{FF2B5EF4-FFF2-40B4-BE49-F238E27FC236}">
                <a16:creationId xmlns:a16="http://schemas.microsoft.com/office/drawing/2014/main" id="{8C27BB8B-B777-4A85-8FB8-5813C389DB2A}"/>
              </a:ext>
            </a:extLst>
          </p:cNvPr>
          <p:cNvSpPr/>
          <p:nvPr/>
        </p:nvSpPr>
        <p:spPr>
          <a:xfrm>
            <a:off x="8421677" y="3440921"/>
            <a:ext cx="3101020" cy="1197709"/>
          </a:xfrm>
          <a:prstGeom prst="rect">
            <a:avLst/>
          </a:prstGeom>
          <a:noFill/>
          <a:ln/>
        </p:spPr>
        <p:txBody>
          <a:bodyPr wrap="square" lIns="0" tIns="0" rIns="0" bIns="0" rtlCol="0" anchor="t"/>
          <a:lstStyle/>
          <a:p>
            <a:pPr algn="ctr">
              <a:lnSpc>
                <a:spcPts val="2850"/>
              </a:lnSpc>
            </a:pPr>
            <a:r>
              <a:rPr lang="en-US" sz="2000" dirty="0" err="1">
                <a:latin typeface="Roboto Slab" panose="020B0604020202020204" charset="0"/>
                <a:ea typeface="Roboto Slab" panose="020B0604020202020204" charset="0"/>
              </a:rPr>
              <a:t>Întreprindere</a:t>
            </a:r>
            <a:r>
              <a:rPr lang="en-US" sz="2000" dirty="0">
                <a:latin typeface="Roboto Slab" panose="020B0604020202020204" charset="0"/>
                <a:ea typeface="Roboto Slab" panose="020B0604020202020204" charset="0"/>
              </a:rPr>
              <a:t> care </a:t>
            </a:r>
            <a:r>
              <a:rPr lang="en-US" sz="2000" dirty="0" err="1">
                <a:latin typeface="Roboto Slab" panose="020B0604020202020204" charset="0"/>
                <a:ea typeface="Roboto Slab" panose="020B0604020202020204" charset="0"/>
              </a:rPr>
              <a:t>exercită</a:t>
            </a:r>
            <a:r>
              <a:rPr lang="en-US" sz="2000" dirty="0">
                <a:latin typeface="Roboto Slab" panose="020B0604020202020204" charset="0"/>
                <a:ea typeface="Roboto Slab" panose="020B0604020202020204" charset="0"/>
              </a:rPr>
              <a:t> </a:t>
            </a:r>
            <a:r>
              <a:rPr lang="en-US" sz="2000" dirty="0" err="1">
                <a:latin typeface="Roboto Slab" panose="020B0604020202020204" charset="0"/>
                <a:ea typeface="Roboto Slab" panose="020B0604020202020204" charset="0"/>
              </a:rPr>
              <a:t>controlul</a:t>
            </a:r>
            <a:r>
              <a:rPr lang="en-US" sz="2000" dirty="0">
                <a:latin typeface="Roboto Slab" panose="020B0604020202020204" charset="0"/>
                <a:ea typeface="Roboto Slab" panose="020B0604020202020204" charset="0"/>
              </a:rPr>
              <a:t> </a:t>
            </a:r>
            <a:r>
              <a:rPr lang="en-US" sz="2000" dirty="0" err="1">
                <a:latin typeface="Roboto Slab" panose="020B0604020202020204" charset="0"/>
                <a:ea typeface="Roboto Slab" panose="020B0604020202020204" charset="0"/>
              </a:rPr>
              <a:t>și</a:t>
            </a:r>
            <a:r>
              <a:rPr lang="en-US" sz="2000" dirty="0">
                <a:latin typeface="Roboto Slab" panose="020B0604020202020204" charset="0"/>
                <a:ea typeface="Roboto Slab" panose="020B0604020202020204" charset="0"/>
              </a:rPr>
              <a:t> </a:t>
            </a:r>
            <a:r>
              <a:rPr lang="en-US" sz="2000" dirty="0" err="1">
                <a:latin typeface="Roboto Slab" panose="020B0604020202020204" charset="0"/>
                <a:ea typeface="Roboto Slab" panose="020B0604020202020204" charset="0"/>
              </a:rPr>
              <a:t>toate</a:t>
            </a:r>
            <a:r>
              <a:rPr lang="en-US" sz="2000" dirty="0">
                <a:latin typeface="Roboto Slab" panose="020B0604020202020204" charset="0"/>
                <a:ea typeface="Roboto Slab" panose="020B0604020202020204" charset="0"/>
              </a:rPr>
              <a:t> </a:t>
            </a:r>
            <a:r>
              <a:rPr lang="en-US" sz="2000" dirty="0" err="1">
                <a:latin typeface="Roboto Slab" panose="020B0604020202020204" charset="0"/>
                <a:ea typeface="Roboto Slab" panose="020B0604020202020204" charset="0"/>
              </a:rPr>
              <a:t>întreprinderile</a:t>
            </a:r>
            <a:r>
              <a:rPr lang="en-US" sz="2000" dirty="0">
                <a:latin typeface="Roboto Slab" panose="020B0604020202020204" charset="0"/>
                <a:ea typeface="Roboto Slab" panose="020B0604020202020204" charset="0"/>
              </a:rPr>
              <a:t> </a:t>
            </a:r>
            <a:r>
              <a:rPr lang="en-US" sz="2000" dirty="0" err="1">
                <a:latin typeface="Roboto Slab" panose="020B0604020202020204" charset="0"/>
                <a:ea typeface="Roboto Slab" panose="020B0604020202020204" charset="0"/>
              </a:rPr>
              <a:t>controlate</a:t>
            </a:r>
            <a:r>
              <a:rPr lang="en-US" sz="2000" dirty="0">
                <a:latin typeface="Roboto Slab" panose="020B0604020202020204" charset="0"/>
                <a:ea typeface="Roboto Slab" panose="020B0604020202020204" charset="0"/>
              </a:rPr>
              <a:t> direct </a:t>
            </a:r>
            <a:r>
              <a:rPr lang="en-US" sz="2000" dirty="0" err="1">
                <a:latin typeface="Roboto Slab" panose="020B0604020202020204" charset="0"/>
                <a:ea typeface="Roboto Slab" panose="020B0604020202020204" charset="0"/>
              </a:rPr>
              <a:t>sau</a:t>
            </a:r>
            <a:r>
              <a:rPr lang="en-US" sz="2000" dirty="0">
                <a:latin typeface="Roboto Slab" panose="020B0604020202020204" charset="0"/>
                <a:ea typeface="Roboto Slab" panose="020B0604020202020204" charset="0"/>
              </a:rPr>
              <a:t> indirect de </a:t>
            </a:r>
            <a:r>
              <a:rPr lang="en-US" sz="2000" dirty="0" err="1">
                <a:latin typeface="Roboto Slab" panose="020B0604020202020204" charset="0"/>
                <a:ea typeface="Roboto Slab" panose="020B0604020202020204" charset="0"/>
              </a:rPr>
              <a:t>aceasta</a:t>
            </a:r>
            <a:r>
              <a:rPr lang="ro-MD" sz="2000" dirty="0">
                <a:latin typeface="Roboto Slab" panose="020B0604020202020204" charset="0"/>
                <a:ea typeface="Roboto Slab" panose="020B0604020202020204" charset="0"/>
              </a:rPr>
              <a:t>.</a:t>
            </a:r>
            <a:endParaRPr lang="en-US" sz="2000" dirty="0">
              <a:latin typeface="Roboto Slab" panose="020B0604020202020204" charset="0"/>
              <a:ea typeface="Roboto Slab" panose="020B0604020202020204" charset="0"/>
            </a:endParaRPr>
          </a:p>
        </p:txBody>
      </p:sp>
      <p:pic>
        <p:nvPicPr>
          <p:cNvPr id="18" name="Graphic 17" descr="City">
            <a:extLst>
              <a:ext uri="{FF2B5EF4-FFF2-40B4-BE49-F238E27FC236}">
                <a16:creationId xmlns:a16="http://schemas.microsoft.com/office/drawing/2014/main" id="{691A0EF0-9408-4149-968A-712535A37B7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571339" y="5493170"/>
            <a:ext cx="2894208" cy="2894208"/>
          </a:xfrm>
          <a:prstGeom prst="rect">
            <a:avLst/>
          </a:prstGeom>
        </p:spPr>
      </p:pic>
      <p:sp>
        <p:nvSpPr>
          <p:cNvPr id="19" name="Rectangle 18">
            <a:extLst>
              <a:ext uri="{FF2B5EF4-FFF2-40B4-BE49-F238E27FC236}">
                <a16:creationId xmlns:a16="http://schemas.microsoft.com/office/drawing/2014/main" id="{414D0C56-5310-443B-8DD4-7599E3F9518E}"/>
              </a:ext>
            </a:extLst>
          </p:cNvPr>
          <p:cNvSpPr/>
          <p:nvPr/>
        </p:nvSpPr>
        <p:spPr>
          <a:xfrm>
            <a:off x="11611246" y="2617649"/>
            <a:ext cx="2589731" cy="2598212"/>
          </a:xfrm>
          <a:prstGeom prst="rect">
            <a:avLst/>
          </a:prstGeom>
        </p:spPr>
        <p:txBody>
          <a:bodyPr wrap="square">
            <a:spAutoFit/>
          </a:bodyPr>
          <a:lstStyle/>
          <a:p>
            <a:pPr algn="ctr"/>
            <a:r>
              <a:rPr lang="ro-RO" sz="2800" b="1" dirty="0">
                <a:solidFill>
                  <a:srgbClr val="5E808B"/>
                </a:solidFill>
                <a:latin typeface="Roboto Slab" panose="020B0604020202020204" charset="0"/>
                <a:ea typeface="Roboto Slab" panose="020B0604020202020204" charset="0"/>
              </a:rPr>
              <a:t>Vehicul</a:t>
            </a:r>
            <a:r>
              <a:rPr lang="ro-RO" sz="2800" dirty="0">
                <a:solidFill>
                  <a:srgbClr val="5E808B"/>
                </a:solidFill>
                <a:latin typeface="Roboto Slab" panose="020B0604020202020204" charset="0"/>
                <a:ea typeface="Roboto Slab" panose="020B0604020202020204" charset="0"/>
              </a:rPr>
              <a:t> </a:t>
            </a:r>
          </a:p>
          <a:p>
            <a:endParaRPr lang="ro-RO" dirty="0">
              <a:latin typeface="Roboto Slab" panose="020B0604020202020204" charset="0"/>
              <a:ea typeface="Roboto Slab" panose="020B0604020202020204" charset="0"/>
            </a:endParaRPr>
          </a:p>
          <a:p>
            <a:pPr algn="ctr">
              <a:lnSpc>
                <a:spcPct val="150000"/>
              </a:lnSpc>
            </a:pPr>
            <a:r>
              <a:rPr lang="ro-RO" sz="2000" dirty="0">
                <a:latin typeface="Roboto Slab" panose="020B0604020202020204" charset="0"/>
                <a:ea typeface="Roboto Slab" panose="020B0604020202020204" charset="0"/>
              </a:rPr>
              <a:t>Întreprindere </a:t>
            </a:r>
            <a:r>
              <a:rPr lang="ro-RO" sz="2000" dirty="0" err="1">
                <a:latin typeface="Roboto Slab" panose="020B0604020202020204" charset="0"/>
                <a:ea typeface="Roboto Slab" panose="020B0604020202020204" charset="0"/>
              </a:rPr>
              <a:t>înfiinţată</a:t>
            </a:r>
            <a:r>
              <a:rPr lang="ro-RO" sz="2000" dirty="0">
                <a:latin typeface="Roboto Slab" panose="020B0604020202020204" charset="0"/>
                <a:ea typeface="Roboto Slab" panose="020B0604020202020204" charset="0"/>
              </a:rPr>
              <a:t> în scopul </a:t>
            </a:r>
            <a:r>
              <a:rPr lang="ro-RO" sz="2000" dirty="0" err="1">
                <a:latin typeface="Roboto Slab" panose="020B0604020202020204" charset="0"/>
                <a:ea typeface="Roboto Slab" panose="020B0604020202020204" charset="0"/>
              </a:rPr>
              <a:t>achiziţionării</a:t>
            </a:r>
            <a:r>
              <a:rPr lang="ro-RO" sz="2000" dirty="0">
                <a:latin typeface="Roboto Slab" panose="020B0604020202020204" charset="0"/>
                <a:ea typeface="Roboto Slab" panose="020B0604020202020204" charset="0"/>
              </a:rPr>
              <a:t> întreprinderii </a:t>
            </a:r>
            <a:r>
              <a:rPr lang="ro-RO" sz="2000" dirty="0" err="1">
                <a:latin typeface="Roboto Slab" panose="020B0604020202020204" charset="0"/>
                <a:ea typeface="Roboto Slab" panose="020B0604020202020204" charset="0"/>
              </a:rPr>
              <a:t>ţinte</a:t>
            </a:r>
            <a:endParaRPr lang="en-US" sz="2000" dirty="0"/>
          </a:p>
        </p:txBody>
      </p:sp>
      <p:pic>
        <p:nvPicPr>
          <p:cNvPr id="23" name="Graphic 22" descr="Bullseye">
            <a:extLst>
              <a:ext uri="{FF2B5EF4-FFF2-40B4-BE49-F238E27FC236}">
                <a16:creationId xmlns:a16="http://schemas.microsoft.com/office/drawing/2014/main" id="{AC444665-8F17-48DA-B3EF-50C0F136E48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861403" y="5719032"/>
            <a:ext cx="2266511" cy="2266511"/>
          </a:xfrm>
          <a:prstGeom prst="rect">
            <a:avLst/>
          </a:prstGeom>
        </p:spPr>
      </p:pic>
    </p:spTree>
    <p:extLst>
      <p:ext uri="{BB962C8B-B14F-4D97-AF65-F5344CB8AC3E}">
        <p14:creationId xmlns:p14="http://schemas.microsoft.com/office/powerpoint/2010/main" val="16346323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E2C800B-2DAC-4E6F-AE18-C7B783973954}"/>
              </a:ext>
            </a:extLst>
          </p:cNvPr>
          <p:cNvSpPr/>
          <p:nvPr/>
        </p:nvSpPr>
        <p:spPr>
          <a:xfrm>
            <a:off x="12672796" y="7547394"/>
            <a:ext cx="1923098" cy="647700"/>
          </a:xfrm>
          <a:prstGeom prst="rect">
            <a:avLst/>
          </a:prstGeom>
          <a:solidFill>
            <a:srgbClr val="FBFC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6CC7760E-149A-4CD0-9545-B79020F7EE2F}"/>
              </a:ext>
            </a:extLst>
          </p:cNvPr>
          <p:cNvSpPr txBox="1"/>
          <p:nvPr/>
        </p:nvSpPr>
        <p:spPr>
          <a:xfrm>
            <a:off x="7842334" y="946429"/>
            <a:ext cx="5730432" cy="1446550"/>
          </a:xfrm>
          <a:prstGeom prst="rect">
            <a:avLst/>
          </a:prstGeom>
          <a:noFill/>
        </p:spPr>
        <p:txBody>
          <a:bodyPr wrap="square" rtlCol="0">
            <a:spAutoFit/>
          </a:bodyPr>
          <a:lstStyle/>
          <a:p>
            <a:pPr algn="ctr"/>
            <a:r>
              <a:rPr lang="ro-RO" sz="4400" b="1" dirty="0">
                <a:solidFill>
                  <a:srgbClr val="5E808B"/>
                </a:solidFill>
                <a:latin typeface="Roboto Slab" pitchFamily="2" charset="0"/>
                <a:ea typeface="Roboto Slab" pitchFamily="2" charset="0"/>
                <a:cs typeface="Roboto Slab" pitchFamily="2" charset="0"/>
              </a:rPr>
              <a:t>Considerente</a:t>
            </a:r>
            <a:r>
              <a:rPr lang="tr-TR" sz="4400" b="1" dirty="0">
                <a:solidFill>
                  <a:srgbClr val="5E808B"/>
                </a:solidFill>
                <a:latin typeface="Roboto Slab" pitchFamily="2" charset="0"/>
                <a:ea typeface="Roboto Slab" pitchFamily="2" charset="0"/>
                <a:cs typeface="Roboto Slab" pitchFamily="2" charset="0"/>
              </a:rPr>
              <a:t> practice</a:t>
            </a:r>
            <a:endParaRPr lang="en-US" sz="4400" b="1" dirty="0">
              <a:solidFill>
                <a:srgbClr val="5E808B"/>
              </a:solidFill>
              <a:latin typeface="Roboto Slab" pitchFamily="2" charset="0"/>
              <a:ea typeface="Roboto Slab" pitchFamily="2" charset="0"/>
              <a:cs typeface="Roboto Slab" pitchFamily="2" charset="0"/>
            </a:endParaRPr>
          </a:p>
        </p:txBody>
      </p:sp>
      <p:sp>
        <p:nvSpPr>
          <p:cNvPr id="5" name="TextBox 4">
            <a:extLst>
              <a:ext uri="{FF2B5EF4-FFF2-40B4-BE49-F238E27FC236}">
                <a16:creationId xmlns:a16="http://schemas.microsoft.com/office/drawing/2014/main" id="{33A0F065-3B60-51B9-7716-8164F79EF0DA}"/>
              </a:ext>
            </a:extLst>
          </p:cNvPr>
          <p:cNvSpPr txBox="1"/>
          <p:nvPr/>
        </p:nvSpPr>
        <p:spPr>
          <a:xfrm>
            <a:off x="335666" y="469375"/>
            <a:ext cx="6979534" cy="1200329"/>
          </a:xfrm>
          <a:prstGeom prst="rect">
            <a:avLst/>
          </a:prstGeom>
          <a:noFill/>
        </p:spPr>
        <p:txBody>
          <a:bodyPr wrap="square">
            <a:spAutoFit/>
          </a:bodyPr>
          <a:lstStyle/>
          <a:p>
            <a:pPr algn="ctr"/>
            <a:r>
              <a:rPr lang="ru-RU" b="1" dirty="0" err="1">
                <a:latin typeface="Roboto Slab" pitchFamily="2" charset="0"/>
                <a:ea typeface="Roboto Slab" pitchFamily="2" charset="0"/>
                <a:cs typeface="Roboto Slab" pitchFamily="2" charset="0"/>
              </a:rPr>
              <a:t>Fuziuni</a:t>
            </a:r>
            <a:r>
              <a:rPr lang="ru-RU" b="1" dirty="0">
                <a:latin typeface="Roboto Slab" pitchFamily="2" charset="0"/>
                <a:ea typeface="Roboto Slab" pitchFamily="2" charset="0"/>
                <a:cs typeface="Roboto Slab" pitchFamily="2" charset="0"/>
              </a:rPr>
              <a:t>:</a:t>
            </a:r>
          </a:p>
          <a:p>
            <a:pPr algn="ctr"/>
            <a:endParaRPr lang="ru-RU" dirty="0">
              <a:latin typeface="Roboto Slab" pitchFamily="2" charset="0"/>
              <a:ea typeface="Roboto Slab" pitchFamily="2" charset="0"/>
              <a:cs typeface="Roboto Slab" pitchFamily="2" charset="0"/>
            </a:endParaRPr>
          </a:p>
          <a:p>
            <a:r>
              <a:rPr lang="ru-RU" dirty="0" err="1">
                <a:latin typeface="Roboto Slab" pitchFamily="2" charset="0"/>
                <a:ea typeface="Roboto Slab" pitchFamily="2" charset="0"/>
                <a:cs typeface="Roboto Slab" pitchFamily="2" charset="0"/>
              </a:rPr>
              <a:t>Fiecare</a:t>
            </a:r>
            <a:r>
              <a:rPr lang="ru-RU" dirty="0">
                <a:latin typeface="Roboto Slab" pitchFamily="2" charset="0"/>
                <a:ea typeface="Roboto Slab" pitchFamily="2" charset="0"/>
                <a:cs typeface="Roboto Slab" pitchFamily="2" charset="0"/>
              </a:rPr>
              <a:t> </a:t>
            </a:r>
            <a:r>
              <a:rPr lang="ru-RU" dirty="0" err="1">
                <a:latin typeface="Roboto Slab" pitchFamily="2" charset="0"/>
                <a:ea typeface="Roboto Slab" pitchFamily="2" charset="0"/>
                <a:cs typeface="Roboto Slab" pitchFamily="2" charset="0"/>
              </a:rPr>
              <a:t>entitate</a:t>
            </a:r>
            <a:r>
              <a:rPr lang="ru-RU" dirty="0">
                <a:latin typeface="Roboto Slab" pitchFamily="2" charset="0"/>
                <a:ea typeface="Roboto Slab" pitchFamily="2" charset="0"/>
                <a:cs typeface="Roboto Slab" pitchFamily="2" charset="0"/>
              </a:rPr>
              <a:t> </a:t>
            </a:r>
            <a:r>
              <a:rPr lang="ru-RU" dirty="0" err="1">
                <a:latin typeface="Roboto Slab" pitchFamily="2" charset="0"/>
                <a:ea typeface="Roboto Slab" pitchFamily="2" charset="0"/>
                <a:cs typeface="Roboto Slab" pitchFamily="2" charset="0"/>
              </a:rPr>
              <a:t>care</a:t>
            </a:r>
            <a:r>
              <a:rPr lang="ru-RU" dirty="0">
                <a:latin typeface="Roboto Slab" pitchFamily="2" charset="0"/>
                <a:ea typeface="Roboto Slab" pitchFamily="2" charset="0"/>
                <a:cs typeface="Roboto Slab" pitchFamily="2" charset="0"/>
              </a:rPr>
              <a:t> </a:t>
            </a:r>
            <a:r>
              <a:rPr lang="ru-RU" dirty="0" err="1">
                <a:latin typeface="Roboto Slab" pitchFamily="2" charset="0"/>
                <a:ea typeface="Roboto Slab" pitchFamily="2" charset="0"/>
                <a:cs typeface="Roboto Slab" pitchFamily="2" charset="0"/>
              </a:rPr>
              <a:t>fuzionează</a:t>
            </a:r>
            <a:r>
              <a:rPr lang="ru-RU" dirty="0">
                <a:latin typeface="Roboto Slab" pitchFamily="2" charset="0"/>
                <a:ea typeface="Roboto Slab" pitchFamily="2" charset="0"/>
                <a:cs typeface="Roboto Slab" pitchFamily="2" charset="0"/>
              </a:rPr>
              <a:t> </a:t>
            </a:r>
            <a:r>
              <a:rPr lang="ru-RU" dirty="0" err="1">
                <a:latin typeface="Roboto Slab" pitchFamily="2" charset="0"/>
                <a:ea typeface="Roboto Slab" pitchFamily="2" charset="0"/>
                <a:cs typeface="Roboto Slab" pitchFamily="2" charset="0"/>
              </a:rPr>
              <a:t>este</a:t>
            </a:r>
            <a:r>
              <a:rPr lang="ru-RU" dirty="0">
                <a:latin typeface="Roboto Slab" pitchFamily="2" charset="0"/>
                <a:ea typeface="Roboto Slab" pitchFamily="2" charset="0"/>
                <a:cs typeface="Roboto Slab" pitchFamily="2" charset="0"/>
              </a:rPr>
              <a:t> </a:t>
            </a:r>
            <a:r>
              <a:rPr lang="ru-RU" dirty="0" err="1">
                <a:latin typeface="Roboto Slab" pitchFamily="2" charset="0"/>
                <a:ea typeface="Roboto Slab" pitchFamily="2" charset="0"/>
                <a:cs typeface="Roboto Slab" pitchFamily="2" charset="0"/>
              </a:rPr>
              <a:t>considerată</a:t>
            </a:r>
            <a:r>
              <a:rPr lang="ru-RU" dirty="0">
                <a:latin typeface="Roboto Slab" pitchFamily="2" charset="0"/>
                <a:ea typeface="Roboto Slab" pitchFamily="2" charset="0"/>
                <a:cs typeface="Roboto Slab" pitchFamily="2" charset="0"/>
              </a:rPr>
              <a:t> o </a:t>
            </a:r>
            <a:r>
              <a:rPr lang="ru-RU" dirty="0" err="1">
                <a:latin typeface="Roboto Slab" pitchFamily="2" charset="0"/>
                <a:ea typeface="Roboto Slab" pitchFamily="2" charset="0"/>
                <a:cs typeface="Roboto Slab" pitchFamily="2" charset="0"/>
              </a:rPr>
              <a:t>întreprindere</a:t>
            </a:r>
            <a:r>
              <a:rPr lang="ru-RU" dirty="0">
                <a:latin typeface="Roboto Slab" pitchFamily="2" charset="0"/>
                <a:ea typeface="Roboto Slab" pitchFamily="2" charset="0"/>
                <a:cs typeface="Roboto Slab" pitchFamily="2" charset="0"/>
              </a:rPr>
              <a:t> </a:t>
            </a:r>
            <a:r>
              <a:rPr lang="ru-RU" dirty="0" err="1">
                <a:latin typeface="Roboto Slab" pitchFamily="2" charset="0"/>
                <a:ea typeface="Roboto Slab" pitchFamily="2" charset="0"/>
                <a:cs typeface="Roboto Slab" pitchFamily="2" charset="0"/>
              </a:rPr>
              <a:t>implicată</a:t>
            </a:r>
            <a:r>
              <a:rPr lang="ru-RU" dirty="0"/>
              <a:t>.</a:t>
            </a:r>
          </a:p>
        </p:txBody>
      </p:sp>
      <p:sp>
        <p:nvSpPr>
          <p:cNvPr id="7" name="TextBox 6">
            <a:extLst>
              <a:ext uri="{FF2B5EF4-FFF2-40B4-BE49-F238E27FC236}">
                <a16:creationId xmlns:a16="http://schemas.microsoft.com/office/drawing/2014/main" id="{2D811A9D-880B-FE2B-80C3-1560C8E3590C}"/>
              </a:ext>
            </a:extLst>
          </p:cNvPr>
          <p:cNvSpPr txBox="1"/>
          <p:nvPr/>
        </p:nvSpPr>
        <p:spPr>
          <a:xfrm>
            <a:off x="0" y="2097769"/>
            <a:ext cx="7645561" cy="1477328"/>
          </a:xfrm>
          <a:prstGeom prst="rect">
            <a:avLst/>
          </a:prstGeom>
          <a:noFill/>
        </p:spPr>
        <p:txBody>
          <a:bodyPr wrap="square">
            <a:spAutoFit/>
          </a:bodyPr>
          <a:lstStyle/>
          <a:p>
            <a:pPr algn="ctr"/>
            <a:r>
              <a:rPr lang="tr-TR" b="1" dirty="0">
                <a:latin typeface="Roboto Slab" pitchFamily="2" charset="0"/>
                <a:ea typeface="Roboto Slab" pitchFamily="2" charset="0"/>
                <a:cs typeface="Roboto Slab" pitchFamily="2" charset="0"/>
              </a:rPr>
              <a:t>Preluarea controlului</a:t>
            </a:r>
            <a:r>
              <a:rPr lang="ro-MD" b="1" dirty="0">
                <a:latin typeface="Roboto Slab" pitchFamily="2" charset="0"/>
                <a:ea typeface="Roboto Slab" pitchFamily="2" charset="0"/>
                <a:cs typeface="Roboto Slab" pitchFamily="2" charset="0"/>
              </a:rPr>
              <a:t> implică:</a:t>
            </a:r>
          </a:p>
          <a:p>
            <a:pPr algn="ctr"/>
            <a:endParaRPr lang="ro-MD" b="1" dirty="0">
              <a:latin typeface="Roboto Slab" pitchFamily="2" charset="0"/>
              <a:ea typeface="Roboto Slab" pitchFamily="2" charset="0"/>
              <a:cs typeface="Roboto Slab" pitchFamily="2" charset="0"/>
            </a:endParaRPr>
          </a:p>
          <a:p>
            <a:pPr marL="285750" indent="-285750">
              <a:buFont typeface="Arial" panose="020B0604020202020204" pitchFamily="34" charset="0"/>
              <a:buChar char="•"/>
            </a:pPr>
            <a:r>
              <a:rPr lang="it-IT" b="1" dirty="0">
                <a:latin typeface="Roboto Slab" pitchFamily="2" charset="0"/>
                <a:ea typeface="Roboto Slab" pitchFamily="2" charset="0"/>
                <a:cs typeface="Roboto Slab" pitchFamily="2" charset="0"/>
              </a:rPr>
              <a:t>Una sau mai multe întreprinderi</a:t>
            </a:r>
            <a:r>
              <a:rPr lang="it-IT" dirty="0">
                <a:latin typeface="Roboto Slab" pitchFamily="2" charset="0"/>
                <a:ea typeface="Roboto Slab" pitchFamily="2" charset="0"/>
                <a:cs typeface="Roboto Slab" pitchFamily="2" charset="0"/>
              </a:rPr>
              <a:t> care dobândesc controlul </a:t>
            </a:r>
            <a:endParaRPr lang="ro-MD" dirty="0">
              <a:latin typeface="Roboto Slab" pitchFamily="2" charset="0"/>
              <a:ea typeface="Roboto Slab" pitchFamily="2" charset="0"/>
              <a:cs typeface="Roboto Slab" pitchFamily="2" charset="0"/>
            </a:endParaRPr>
          </a:p>
          <a:p>
            <a:pPr marL="285750" indent="-285750">
              <a:buFont typeface="Arial" panose="020B0604020202020204" pitchFamily="34" charset="0"/>
              <a:buChar char="•"/>
            </a:pPr>
            <a:r>
              <a:rPr lang="tr-TR" dirty="0">
                <a:latin typeface="Roboto Slab" pitchFamily="2" charset="0"/>
                <a:ea typeface="Roboto Slab" pitchFamily="2" charset="0"/>
                <a:cs typeface="Roboto Slab" pitchFamily="2" charset="0"/>
              </a:rPr>
              <a:t>Întreprinderile care preiau controlul.</a:t>
            </a:r>
          </a:p>
          <a:p>
            <a:pPr marL="285750" indent="-285750">
              <a:buFont typeface="Arial" panose="020B0604020202020204" pitchFamily="34" charset="0"/>
              <a:buChar char="•"/>
            </a:pPr>
            <a:r>
              <a:rPr lang="tr-TR" dirty="0">
                <a:latin typeface="Roboto Slab" pitchFamily="2" charset="0"/>
                <a:ea typeface="Roboto Slab" pitchFamily="2" charset="0"/>
                <a:cs typeface="Roboto Slab" pitchFamily="2" charset="0"/>
              </a:rPr>
              <a:t>Întreprinderile preluate, fie integral, fie parțial</a:t>
            </a:r>
            <a:endParaRPr lang="ru-RU" dirty="0">
              <a:latin typeface="Roboto Slab" pitchFamily="2" charset="0"/>
              <a:ea typeface="Roboto Slab" pitchFamily="2" charset="0"/>
              <a:cs typeface="Roboto Slab" pitchFamily="2" charset="0"/>
            </a:endParaRPr>
          </a:p>
        </p:txBody>
      </p:sp>
      <p:sp>
        <p:nvSpPr>
          <p:cNvPr id="10" name="TextBox 9">
            <a:extLst>
              <a:ext uri="{FF2B5EF4-FFF2-40B4-BE49-F238E27FC236}">
                <a16:creationId xmlns:a16="http://schemas.microsoft.com/office/drawing/2014/main" id="{E5CA0097-01C5-C389-E64A-04EAE82A38C9}"/>
              </a:ext>
            </a:extLst>
          </p:cNvPr>
          <p:cNvSpPr txBox="1"/>
          <p:nvPr/>
        </p:nvSpPr>
        <p:spPr>
          <a:xfrm>
            <a:off x="1722853" y="3858360"/>
            <a:ext cx="3750197" cy="646331"/>
          </a:xfrm>
          <a:prstGeom prst="rect">
            <a:avLst/>
          </a:prstGeom>
          <a:noFill/>
        </p:spPr>
        <p:txBody>
          <a:bodyPr wrap="square">
            <a:spAutoFit/>
          </a:bodyPr>
          <a:lstStyle/>
          <a:p>
            <a:pPr algn="ctr"/>
            <a:r>
              <a:rPr lang="es-ES" b="1" dirty="0">
                <a:latin typeface="Roboto Slab" pitchFamily="2" charset="0"/>
                <a:ea typeface="Roboto Slab" pitchFamily="2" charset="0"/>
                <a:cs typeface="Roboto Slab" pitchFamily="2" charset="0"/>
              </a:rPr>
              <a:t>Control </a:t>
            </a:r>
            <a:r>
              <a:rPr lang="es-ES" b="1" dirty="0" err="1">
                <a:latin typeface="Roboto Slab" pitchFamily="2" charset="0"/>
                <a:ea typeface="Roboto Slab" pitchFamily="2" charset="0"/>
                <a:cs typeface="Roboto Slab" pitchFamily="2" charset="0"/>
              </a:rPr>
              <a:t>unic</a:t>
            </a:r>
            <a:r>
              <a:rPr lang="es-ES" b="1" dirty="0">
                <a:latin typeface="Roboto Slab" pitchFamily="2" charset="0"/>
                <a:ea typeface="Roboto Slab" pitchFamily="2" charset="0"/>
                <a:cs typeface="Roboto Slab" pitchFamily="2" charset="0"/>
              </a:rPr>
              <a:t> </a:t>
            </a:r>
            <a:r>
              <a:rPr lang="es-ES" b="1" dirty="0" err="1">
                <a:latin typeface="Roboto Slab" pitchFamily="2" charset="0"/>
                <a:ea typeface="Roboto Slab" pitchFamily="2" charset="0"/>
                <a:cs typeface="Roboto Slab" pitchFamily="2" charset="0"/>
              </a:rPr>
              <a:t>asupra</a:t>
            </a:r>
            <a:r>
              <a:rPr lang="es-ES" b="1" dirty="0">
                <a:latin typeface="Roboto Slab" pitchFamily="2" charset="0"/>
                <a:ea typeface="Roboto Slab" pitchFamily="2" charset="0"/>
                <a:cs typeface="Roboto Slab" pitchFamily="2" charset="0"/>
              </a:rPr>
              <a:t> </a:t>
            </a:r>
            <a:r>
              <a:rPr lang="es-ES" b="1" dirty="0" err="1">
                <a:latin typeface="Roboto Slab" pitchFamily="2" charset="0"/>
                <a:ea typeface="Roboto Slab" pitchFamily="2" charset="0"/>
                <a:cs typeface="Roboto Slab" pitchFamily="2" charset="0"/>
              </a:rPr>
              <a:t>unei</a:t>
            </a:r>
            <a:r>
              <a:rPr lang="es-ES" b="1" dirty="0">
                <a:latin typeface="Roboto Slab" pitchFamily="2" charset="0"/>
                <a:ea typeface="Roboto Slab" pitchFamily="2" charset="0"/>
                <a:cs typeface="Roboto Slab" pitchFamily="2" charset="0"/>
              </a:rPr>
              <a:t> </a:t>
            </a:r>
            <a:r>
              <a:rPr lang="es-ES" b="1" dirty="0" err="1">
                <a:latin typeface="Roboto Slab" pitchFamily="2" charset="0"/>
                <a:ea typeface="Roboto Slab" pitchFamily="2" charset="0"/>
                <a:cs typeface="Roboto Slab" pitchFamily="2" charset="0"/>
              </a:rPr>
              <a:t>întreprinderi</a:t>
            </a:r>
            <a:r>
              <a:rPr lang="es-ES" b="1" dirty="0">
                <a:latin typeface="Roboto Slab" pitchFamily="2" charset="0"/>
                <a:ea typeface="Roboto Slab" pitchFamily="2" charset="0"/>
                <a:cs typeface="Roboto Slab" pitchFamily="2" charset="0"/>
              </a:rPr>
              <a:t>:</a:t>
            </a:r>
          </a:p>
        </p:txBody>
      </p:sp>
      <p:sp>
        <p:nvSpPr>
          <p:cNvPr id="12" name="TextBox 11">
            <a:extLst>
              <a:ext uri="{FF2B5EF4-FFF2-40B4-BE49-F238E27FC236}">
                <a16:creationId xmlns:a16="http://schemas.microsoft.com/office/drawing/2014/main" id="{71FC7ABA-D781-102F-463A-EB378827EA51}"/>
              </a:ext>
            </a:extLst>
          </p:cNvPr>
          <p:cNvSpPr txBox="1"/>
          <p:nvPr/>
        </p:nvSpPr>
        <p:spPr>
          <a:xfrm>
            <a:off x="174661" y="4654504"/>
            <a:ext cx="5984594" cy="1200329"/>
          </a:xfrm>
          <a:prstGeom prst="rect">
            <a:avLst/>
          </a:prstGeom>
          <a:noFill/>
        </p:spPr>
        <p:txBody>
          <a:bodyPr wrap="square">
            <a:spAutoFit/>
          </a:bodyPr>
          <a:lstStyle/>
          <a:p>
            <a:r>
              <a:rPr lang="ru-RU" dirty="0" err="1">
                <a:latin typeface="Roboto Slab" pitchFamily="2" charset="0"/>
                <a:ea typeface="Roboto Slab" pitchFamily="2" charset="0"/>
                <a:cs typeface="Roboto Slab" pitchFamily="2" charset="0"/>
              </a:rPr>
              <a:t>Întreprinderile</a:t>
            </a:r>
            <a:r>
              <a:rPr lang="ru-RU" dirty="0">
                <a:latin typeface="Roboto Slab" pitchFamily="2" charset="0"/>
                <a:ea typeface="Roboto Slab" pitchFamily="2" charset="0"/>
                <a:cs typeface="Roboto Slab" pitchFamily="2" charset="0"/>
              </a:rPr>
              <a:t> </a:t>
            </a:r>
            <a:r>
              <a:rPr lang="ru-RU" dirty="0" err="1">
                <a:latin typeface="Roboto Slab" pitchFamily="2" charset="0"/>
                <a:ea typeface="Roboto Slab" pitchFamily="2" charset="0"/>
                <a:cs typeface="Roboto Slab" pitchFamily="2" charset="0"/>
              </a:rPr>
              <a:t>implicate</a:t>
            </a:r>
            <a:r>
              <a:rPr lang="ru-RU" dirty="0">
                <a:latin typeface="Roboto Slab" pitchFamily="2" charset="0"/>
                <a:ea typeface="Roboto Slab" pitchFamily="2" charset="0"/>
                <a:cs typeface="Roboto Slab" pitchFamily="2" charset="0"/>
              </a:rPr>
              <a:t> </a:t>
            </a:r>
            <a:r>
              <a:rPr lang="ru-RU" dirty="0" err="1">
                <a:latin typeface="Roboto Slab" pitchFamily="2" charset="0"/>
                <a:ea typeface="Roboto Slab" pitchFamily="2" charset="0"/>
                <a:cs typeface="Roboto Slab" pitchFamily="2" charset="0"/>
              </a:rPr>
              <a:t>sunt</a:t>
            </a:r>
            <a:r>
              <a:rPr lang="ru-RU" dirty="0">
                <a:latin typeface="Roboto Slab" pitchFamily="2" charset="0"/>
                <a:ea typeface="Roboto Slab" pitchFamily="2" charset="0"/>
                <a:cs typeface="Roboto Slab" pitchFamily="2" charset="0"/>
              </a:rPr>
              <a:t>:</a:t>
            </a:r>
            <a:endParaRPr lang="ro-MD" dirty="0">
              <a:latin typeface="Roboto Slab" pitchFamily="2" charset="0"/>
              <a:ea typeface="Roboto Slab" pitchFamily="2" charset="0"/>
              <a:cs typeface="Roboto Slab" pitchFamily="2" charset="0"/>
            </a:endParaRPr>
          </a:p>
          <a:p>
            <a:endParaRPr lang="ru-RU" dirty="0">
              <a:latin typeface="Roboto Slab" pitchFamily="2" charset="0"/>
              <a:ea typeface="Roboto Slab" pitchFamily="2" charset="0"/>
              <a:cs typeface="Roboto Slab" pitchFamily="2" charset="0"/>
            </a:endParaRPr>
          </a:p>
          <a:p>
            <a:pPr marL="285750" indent="-285750">
              <a:buFont typeface="Arial" panose="020B0604020202020204" pitchFamily="34" charset="0"/>
              <a:buChar char="•"/>
            </a:pPr>
            <a:r>
              <a:rPr lang="ru-RU" dirty="0" err="1">
                <a:latin typeface="Roboto Slab" pitchFamily="2" charset="0"/>
                <a:ea typeface="Roboto Slab" pitchFamily="2" charset="0"/>
                <a:cs typeface="Roboto Slab" pitchFamily="2" charset="0"/>
              </a:rPr>
              <a:t>Întreprinderea</a:t>
            </a:r>
            <a:r>
              <a:rPr lang="ru-RU" dirty="0">
                <a:latin typeface="Roboto Slab" pitchFamily="2" charset="0"/>
                <a:ea typeface="Roboto Slab" pitchFamily="2" charset="0"/>
                <a:cs typeface="Roboto Slab" pitchFamily="2" charset="0"/>
              </a:rPr>
              <a:t> </a:t>
            </a:r>
            <a:r>
              <a:rPr lang="ru-RU" dirty="0" err="1">
                <a:latin typeface="Roboto Slab" pitchFamily="2" charset="0"/>
                <a:ea typeface="Roboto Slab" pitchFamily="2" charset="0"/>
                <a:cs typeface="Roboto Slab" pitchFamily="2" charset="0"/>
              </a:rPr>
              <a:t>care</a:t>
            </a:r>
            <a:r>
              <a:rPr lang="ru-RU" dirty="0">
                <a:latin typeface="Roboto Slab" pitchFamily="2" charset="0"/>
                <a:ea typeface="Roboto Slab" pitchFamily="2" charset="0"/>
                <a:cs typeface="Roboto Slab" pitchFamily="2" charset="0"/>
              </a:rPr>
              <a:t> </a:t>
            </a:r>
            <a:r>
              <a:rPr lang="ru-RU" dirty="0" err="1">
                <a:latin typeface="Roboto Slab" pitchFamily="2" charset="0"/>
                <a:ea typeface="Roboto Slab" pitchFamily="2" charset="0"/>
                <a:cs typeface="Roboto Slab" pitchFamily="2" charset="0"/>
              </a:rPr>
              <a:t>preia</a:t>
            </a:r>
            <a:r>
              <a:rPr lang="ru-RU" dirty="0">
                <a:latin typeface="Roboto Slab" pitchFamily="2" charset="0"/>
                <a:ea typeface="Roboto Slab" pitchFamily="2" charset="0"/>
                <a:cs typeface="Roboto Slab" pitchFamily="2" charset="0"/>
              </a:rPr>
              <a:t> </a:t>
            </a:r>
            <a:r>
              <a:rPr lang="ru-RU" dirty="0" err="1">
                <a:latin typeface="Roboto Slab" pitchFamily="2" charset="0"/>
                <a:ea typeface="Roboto Slab" pitchFamily="2" charset="0"/>
                <a:cs typeface="Roboto Slab" pitchFamily="2" charset="0"/>
              </a:rPr>
              <a:t>controlul</a:t>
            </a:r>
            <a:r>
              <a:rPr lang="ru-RU" dirty="0">
                <a:latin typeface="Roboto Slab" pitchFamily="2" charset="0"/>
                <a:ea typeface="Roboto Slab" pitchFamily="2" charset="0"/>
                <a:cs typeface="Roboto Slab" pitchFamily="2" charset="0"/>
              </a:rPr>
              <a:t>.</a:t>
            </a:r>
          </a:p>
          <a:p>
            <a:pPr marL="285750" indent="-285750">
              <a:buFont typeface="Arial" panose="020B0604020202020204" pitchFamily="34" charset="0"/>
              <a:buChar char="•"/>
            </a:pPr>
            <a:r>
              <a:rPr lang="ru-RU" dirty="0" err="1">
                <a:latin typeface="Roboto Slab" pitchFamily="2" charset="0"/>
                <a:ea typeface="Roboto Slab" pitchFamily="2" charset="0"/>
                <a:cs typeface="Roboto Slab" pitchFamily="2" charset="0"/>
              </a:rPr>
              <a:t>Întreprinderea</a:t>
            </a:r>
            <a:r>
              <a:rPr lang="ru-RU" dirty="0">
                <a:latin typeface="Roboto Slab" pitchFamily="2" charset="0"/>
                <a:ea typeface="Roboto Slab" pitchFamily="2" charset="0"/>
                <a:cs typeface="Roboto Slab" pitchFamily="2" charset="0"/>
              </a:rPr>
              <a:t> </a:t>
            </a:r>
            <a:r>
              <a:rPr lang="ru-RU" dirty="0" err="1">
                <a:latin typeface="Roboto Slab" pitchFamily="2" charset="0"/>
                <a:ea typeface="Roboto Slab" pitchFamily="2" charset="0"/>
                <a:cs typeface="Roboto Slab" pitchFamily="2" charset="0"/>
              </a:rPr>
              <a:t>țintă</a:t>
            </a:r>
            <a:r>
              <a:rPr lang="ru-RU" dirty="0">
                <a:latin typeface="Roboto Slab" pitchFamily="2" charset="0"/>
                <a:ea typeface="Roboto Slab" pitchFamily="2" charset="0"/>
                <a:cs typeface="Roboto Slab" pitchFamily="2" charset="0"/>
              </a:rPr>
              <a:t>.</a:t>
            </a:r>
          </a:p>
        </p:txBody>
      </p:sp>
      <p:sp>
        <p:nvSpPr>
          <p:cNvPr id="14" name="TextBox 13">
            <a:extLst>
              <a:ext uri="{FF2B5EF4-FFF2-40B4-BE49-F238E27FC236}">
                <a16:creationId xmlns:a16="http://schemas.microsoft.com/office/drawing/2014/main" id="{8BE45843-DC32-C6C3-2410-95CD79A5D3AB}"/>
              </a:ext>
            </a:extLst>
          </p:cNvPr>
          <p:cNvSpPr txBox="1"/>
          <p:nvPr/>
        </p:nvSpPr>
        <p:spPr>
          <a:xfrm>
            <a:off x="1273456" y="6046540"/>
            <a:ext cx="5098648" cy="646331"/>
          </a:xfrm>
          <a:prstGeom prst="rect">
            <a:avLst/>
          </a:prstGeom>
          <a:noFill/>
        </p:spPr>
        <p:txBody>
          <a:bodyPr wrap="square">
            <a:spAutoFit/>
          </a:bodyPr>
          <a:lstStyle/>
          <a:p>
            <a:pPr algn="ctr"/>
            <a:r>
              <a:rPr lang="tr-TR" b="1" dirty="0">
                <a:latin typeface="Roboto Slab" pitchFamily="2" charset="0"/>
                <a:ea typeface="Roboto Slab" pitchFamily="2" charset="0"/>
                <a:cs typeface="Roboto Slab" pitchFamily="2" charset="0"/>
              </a:rPr>
              <a:t>Preluarea de către un grup printr-o întreprindere în posesiune majoritară</a:t>
            </a:r>
            <a:endParaRPr lang="ru-RU" b="1" dirty="0">
              <a:latin typeface="Roboto Slab" pitchFamily="2" charset="0"/>
              <a:ea typeface="Roboto Slab" pitchFamily="2" charset="0"/>
              <a:cs typeface="Roboto Slab" pitchFamily="2" charset="0"/>
            </a:endParaRPr>
          </a:p>
        </p:txBody>
      </p:sp>
      <p:sp>
        <p:nvSpPr>
          <p:cNvPr id="16" name="TextBox 15">
            <a:extLst>
              <a:ext uri="{FF2B5EF4-FFF2-40B4-BE49-F238E27FC236}">
                <a16:creationId xmlns:a16="http://schemas.microsoft.com/office/drawing/2014/main" id="{B2EB432C-CAC6-14B4-29E5-72137E48DFE1}"/>
              </a:ext>
            </a:extLst>
          </p:cNvPr>
          <p:cNvSpPr txBox="1"/>
          <p:nvPr/>
        </p:nvSpPr>
        <p:spPr>
          <a:xfrm>
            <a:off x="293191" y="6738744"/>
            <a:ext cx="10193472" cy="1200329"/>
          </a:xfrm>
          <a:prstGeom prst="rect">
            <a:avLst/>
          </a:prstGeom>
          <a:noFill/>
        </p:spPr>
        <p:txBody>
          <a:bodyPr wrap="square">
            <a:spAutoFit/>
          </a:bodyPr>
          <a:lstStyle/>
          <a:p>
            <a:r>
              <a:rPr lang="ru-RU" dirty="0" err="1">
                <a:latin typeface="Roboto Slab" pitchFamily="2" charset="0"/>
                <a:ea typeface="Roboto Slab" pitchFamily="2" charset="0"/>
                <a:cs typeface="Roboto Slab" pitchFamily="2" charset="0"/>
              </a:rPr>
              <a:t>Întreprinderile</a:t>
            </a:r>
            <a:r>
              <a:rPr lang="ru-RU" dirty="0">
                <a:latin typeface="Roboto Slab" pitchFamily="2" charset="0"/>
                <a:ea typeface="Roboto Slab" pitchFamily="2" charset="0"/>
                <a:cs typeface="Roboto Slab" pitchFamily="2" charset="0"/>
              </a:rPr>
              <a:t> </a:t>
            </a:r>
            <a:r>
              <a:rPr lang="ru-RU" dirty="0" err="1">
                <a:latin typeface="Roboto Slab" pitchFamily="2" charset="0"/>
                <a:ea typeface="Roboto Slab" pitchFamily="2" charset="0"/>
                <a:cs typeface="Roboto Slab" pitchFamily="2" charset="0"/>
              </a:rPr>
              <a:t>implicate</a:t>
            </a:r>
            <a:r>
              <a:rPr lang="ru-RU" dirty="0">
                <a:latin typeface="Roboto Slab" pitchFamily="2" charset="0"/>
                <a:ea typeface="Roboto Slab" pitchFamily="2" charset="0"/>
                <a:cs typeface="Roboto Slab" pitchFamily="2" charset="0"/>
              </a:rPr>
              <a:t>:</a:t>
            </a:r>
          </a:p>
          <a:p>
            <a:endParaRPr lang="ru-RU" dirty="0">
              <a:latin typeface="Roboto Slab" pitchFamily="2" charset="0"/>
              <a:ea typeface="Roboto Slab" pitchFamily="2" charset="0"/>
              <a:cs typeface="Roboto Slab" pitchFamily="2" charset="0"/>
            </a:endParaRPr>
          </a:p>
          <a:p>
            <a:pPr marL="285750" indent="-285750">
              <a:buFont typeface="Arial" panose="020B0604020202020204" pitchFamily="34" charset="0"/>
              <a:buChar char="•"/>
            </a:pPr>
            <a:r>
              <a:rPr lang="ru-RU" dirty="0" err="1">
                <a:latin typeface="Roboto Slab" pitchFamily="2" charset="0"/>
                <a:ea typeface="Roboto Slab" pitchFamily="2" charset="0"/>
                <a:cs typeface="Roboto Slab" pitchFamily="2" charset="0"/>
              </a:rPr>
              <a:t>Întreprinderea</a:t>
            </a:r>
            <a:r>
              <a:rPr lang="ru-RU" dirty="0">
                <a:latin typeface="Roboto Slab" pitchFamily="2" charset="0"/>
                <a:ea typeface="Roboto Slab" pitchFamily="2" charset="0"/>
                <a:cs typeface="Roboto Slab" pitchFamily="2" charset="0"/>
              </a:rPr>
              <a:t> </a:t>
            </a:r>
            <a:r>
              <a:rPr lang="ru-RU" dirty="0" err="1">
                <a:latin typeface="Roboto Slab" pitchFamily="2" charset="0"/>
                <a:ea typeface="Roboto Slab" pitchFamily="2" charset="0"/>
                <a:cs typeface="Roboto Slab" pitchFamily="2" charset="0"/>
              </a:rPr>
              <a:t>țintă</a:t>
            </a:r>
            <a:r>
              <a:rPr lang="ru-RU" dirty="0">
                <a:latin typeface="Roboto Slab" pitchFamily="2" charset="0"/>
                <a:ea typeface="Roboto Slab" pitchFamily="2" charset="0"/>
                <a:cs typeface="Roboto Slab" pitchFamily="2" charset="0"/>
              </a:rPr>
              <a:t>.</a:t>
            </a:r>
          </a:p>
          <a:p>
            <a:pPr marL="285750" indent="-285750">
              <a:buFont typeface="Arial" panose="020B0604020202020204" pitchFamily="34" charset="0"/>
              <a:buChar char="•"/>
            </a:pPr>
            <a:r>
              <a:rPr lang="ru-RU" dirty="0" err="1">
                <a:latin typeface="Roboto Slab" pitchFamily="2" charset="0"/>
                <a:ea typeface="Roboto Slab" pitchFamily="2" charset="0"/>
                <a:cs typeface="Roboto Slab" pitchFamily="2" charset="0"/>
              </a:rPr>
              <a:t>Întreprinderea</a:t>
            </a:r>
            <a:r>
              <a:rPr lang="ru-RU" dirty="0">
                <a:latin typeface="Roboto Slab" pitchFamily="2" charset="0"/>
                <a:ea typeface="Roboto Slab" pitchFamily="2" charset="0"/>
                <a:cs typeface="Roboto Slab" pitchFamily="2" charset="0"/>
              </a:rPr>
              <a:t> </a:t>
            </a:r>
            <a:r>
              <a:rPr lang="ru-RU" dirty="0" err="1">
                <a:latin typeface="Roboto Slab" pitchFamily="2" charset="0"/>
                <a:ea typeface="Roboto Slab" pitchFamily="2" charset="0"/>
                <a:cs typeface="Roboto Slab" pitchFamily="2" charset="0"/>
              </a:rPr>
              <a:t>în</a:t>
            </a:r>
            <a:r>
              <a:rPr lang="ru-RU" dirty="0">
                <a:latin typeface="Roboto Slab" pitchFamily="2" charset="0"/>
                <a:ea typeface="Roboto Slab" pitchFamily="2" charset="0"/>
                <a:cs typeface="Roboto Slab" pitchFamily="2" charset="0"/>
              </a:rPr>
              <a:t> </a:t>
            </a:r>
            <a:r>
              <a:rPr lang="ru-RU" dirty="0" err="1">
                <a:latin typeface="Roboto Slab" pitchFamily="2" charset="0"/>
                <a:ea typeface="Roboto Slab" pitchFamily="2" charset="0"/>
                <a:cs typeface="Roboto Slab" pitchFamily="2" charset="0"/>
              </a:rPr>
              <a:t>posesiune</a:t>
            </a:r>
            <a:r>
              <a:rPr lang="ru-RU" dirty="0">
                <a:latin typeface="Roboto Slab" pitchFamily="2" charset="0"/>
                <a:ea typeface="Roboto Slab" pitchFamily="2" charset="0"/>
                <a:cs typeface="Roboto Slab" pitchFamily="2" charset="0"/>
              </a:rPr>
              <a:t> </a:t>
            </a:r>
            <a:r>
              <a:rPr lang="ru-RU" dirty="0" err="1">
                <a:latin typeface="Roboto Slab" pitchFamily="2" charset="0"/>
                <a:ea typeface="Roboto Slab" pitchFamily="2" charset="0"/>
                <a:cs typeface="Roboto Slab" pitchFamily="2" charset="0"/>
              </a:rPr>
              <a:t>majoritară</a:t>
            </a:r>
            <a:r>
              <a:rPr lang="ru-RU" dirty="0">
                <a:latin typeface="Roboto Slab" pitchFamily="2" charset="0"/>
                <a:ea typeface="Roboto Slab" pitchFamily="2" charset="0"/>
                <a:cs typeface="Roboto Slab" pitchFamily="2" charset="0"/>
              </a:rPr>
              <a:t> </a:t>
            </a:r>
            <a:r>
              <a:rPr lang="ru-RU" dirty="0" err="1">
                <a:latin typeface="Roboto Slab" pitchFamily="2" charset="0"/>
                <a:ea typeface="Roboto Slab" pitchFamily="2" charset="0"/>
                <a:cs typeface="Roboto Slab" pitchFamily="2" charset="0"/>
              </a:rPr>
              <a:t>care</a:t>
            </a:r>
            <a:r>
              <a:rPr lang="ru-RU" dirty="0">
                <a:latin typeface="Roboto Slab" pitchFamily="2" charset="0"/>
                <a:ea typeface="Roboto Slab" pitchFamily="2" charset="0"/>
                <a:cs typeface="Roboto Slab" pitchFamily="2" charset="0"/>
              </a:rPr>
              <a:t> </a:t>
            </a:r>
            <a:r>
              <a:rPr lang="ru-RU" dirty="0" err="1">
                <a:latin typeface="Roboto Slab" pitchFamily="2" charset="0"/>
                <a:ea typeface="Roboto Slab" pitchFamily="2" charset="0"/>
                <a:cs typeface="Roboto Slab" pitchFamily="2" charset="0"/>
              </a:rPr>
              <a:t>efectuează</a:t>
            </a:r>
            <a:r>
              <a:rPr lang="ru-RU" dirty="0">
                <a:latin typeface="Roboto Slab" pitchFamily="2" charset="0"/>
                <a:ea typeface="Roboto Slab" pitchFamily="2" charset="0"/>
                <a:cs typeface="Roboto Slab" pitchFamily="2" charset="0"/>
              </a:rPr>
              <a:t> </a:t>
            </a:r>
            <a:r>
              <a:rPr lang="ru-RU" dirty="0" err="1">
                <a:latin typeface="Roboto Slab" pitchFamily="2" charset="0"/>
                <a:ea typeface="Roboto Slab" pitchFamily="2" charset="0"/>
                <a:cs typeface="Roboto Slab" pitchFamily="2" charset="0"/>
              </a:rPr>
              <a:t>achiziția</a:t>
            </a:r>
            <a:r>
              <a:rPr lang="ru-RU" dirty="0">
                <a:latin typeface="Roboto Slab" pitchFamily="2" charset="0"/>
                <a:ea typeface="Roboto Slab" pitchFamily="2" charset="0"/>
                <a:cs typeface="Roboto Slab" pitchFamily="2" charset="0"/>
              </a:rPr>
              <a:t>.</a:t>
            </a:r>
          </a:p>
        </p:txBody>
      </p:sp>
      <p:pic>
        <p:nvPicPr>
          <p:cNvPr id="20" name="Рисунок 19" descr="Социальная сеть">
            <a:extLst>
              <a:ext uri="{FF2B5EF4-FFF2-40B4-BE49-F238E27FC236}">
                <a16:creationId xmlns:a16="http://schemas.microsoft.com/office/drawing/2014/main" id="{F3FC1D6C-0C19-3F4B-5361-65E525B7DF9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42334" y="1988538"/>
            <a:ext cx="5882706" cy="5882706"/>
          </a:xfrm>
          <a:prstGeom prst="rect">
            <a:avLst/>
          </a:prstGeom>
        </p:spPr>
      </p:pic>
    </p:spTree>
    <p:extLst>
      <p:ext uri="{BB962C8B-B14F-4D97-AF65-F5344CB8AC3E}">
        <p14:creationId xmlns:p14="http://schemas.microsoft.com/office/powerpoint/2010/main" val="16024069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C6484D-6AAC-4DE5-AE28-0B7368801C25}"/>
              </a:ext>
            </a:extLst>
          </p:cNvPr>
          <p:cNvSpPr/>
          <p:nvPr/>
        </p:nvSpPr>
        <p:spPr>
          <a:xfrm>
            <a:off x="12672796" y="7547394"/>
            <a:ext cx="1923098" cy="647700"/>
          </a:xfrm>
          <a:prstGeom prst="rect">
            <a:avLst/>
          </a:prstGeom>
          <a:solidFill>
            <a:srgbClr val="FBFC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FC919186-2631-481A-951D-A5AB1AC5FD62}"/>
              </a:ext>
            </a:extLst>
          </p:cNvPr>
          <p:cNvSpPr/>
          <p:nvPr/>
        </p:nvSpPr>
        <p:spPr>
          <a:xfrm>
            <a:off x="438912" y="1166364"/>
            <a:ext cx="7315200" cy="6370975"/>
          </a:xfrm>
          <a:prstGeom prst="rect">
            <a:avLst/>
          </a:prstGeom>
        </p:spPr>
        <p:txBody>
          <a:bodyPr wrap="square">
            <a:spAutoFit/>
          </a:bodyPr>
          <a:lstStyle/>
          <a:p>
            <a:pPr algn="just"/>
            <a:r>
              <a:rPr lang="ro-MD" sz="2400" b="1" dirty="0">
                <a:latin typeface="Roboto Slab" panose="020B0604020202020204" charset="0"/>
                <a:ea typeface="Roboto Slab" panose="020B0604020202020204" charset="0"/>
                <a:cs typeface="Arial" panose="020B0604020202020204" pitchFamily="34" charset="0"/>
              </a:rPr>
              <a:t>Achiziționarea unor active</a:t>
            </a:r>
          </a:p>
          <a:p>
            <a:pPr algn="just"/>
            <a:r>
              <a:rPr lang="ro-MD" sz="2400" b="1" dirty="0">
                <a:latin typeface="Roboto Slab" panose="020B0604020202020204" charset="0"/>
                <a:ea typeface="Roboto Slab" panose="020B0604020202020204" charset="0"/>
                <a:cs typeface="Arial" panose="020B0604020202020204" pitchFamily="34" charset="0"/>
              </a:rPr>
              <a:t> </a:t>
            </a:r>
            <a:endParaRPr lang="ro-MD" sz="2400" dirty="0">
              <a:latin typeface="Roboto Slab" panose="020B0604020202020204" charset="0"/>
              <a:ea typeface="Roboto Slab" panose="020B0604020202020204" charset="0"/>
              <a:cs typeface="Arial" panose="020B0604020202020204" pitchFamily="34" charset="0"/>
            </a:endParaRPr>
          </a:p>
          <a:p>
            <a:r>
              <a:rPr lang="ro-MD" sz="2400" dirty="0">
                <a:latin typeface="Roboto Slab" panose="020B0604020202020204" charset="0"/>
                <a:ea typeface="Roboto Slab" panose="020B0604020202020204" charset="0"/>
              </a:rPr>
              <a:t>Conform art. 24 alin. (3) din lege, atunci când se achiziționează active de la una sau mai multe întreprinderi, doar acele active implicate în tranzacție sunt luate în considerare la vânzător.</a:t>
            </a:r>
          </a:p>
          <a:p>
            <a:endParaRPr lang="ro-MD" sz="2400" dirty="0">
              <a:latin typeface="Roboto Slab" panose="020B0604020202020204" charset="0"/>
              <a:ea typeface="Roboto Slab" panose="020B0604020202020204" charset="0"/>
            </a:endParaRPr>
          </a:p>
          <a:p>
            <a:endParaRPr lang="ro-MD" sz="2400" dirty="0">
              <a:latin typeface="Roboto Slab" panose="020B0604020202020204" charset="0"/>
              <a:ea typeface="Roboto Slab" panose="020B0604020202020204" charset="0"/>
            </a:endParaRPr>
          </a:p>
          <a:p>
            <a:r>
              <a:rPr lang="ro-MD" sz="2400" dirty="0">
                <a:latin typeface="Roboto Slab" panose="020B0604020202020204" charset="0"/>
                <a:ea typeface="Roboto Slab" panose="020B0604020202020204" charset="0"/>
              </a:rPr>
              <a:t>Impactul tranzacției asupra pieței depinde de resursele economice și financiare transferate către partea care preia controlul, fără a fi afectată de activitatea rămasă la vânzător. În acest context, părțile implicate sunt cei care preiau controlul și partea achiziționată din întreprinderea țintă, iar activitățile economice rămase vânzătorului nu sunt luate în calcul.</a:t>
            </a:r>
          </a:p>
          <a:p>
            <a:pPr algn="just"/>
            <a:r>
              <a:rPr lang="en-US" sz="2400" b="1" dirty="0">
                <a:latin typeface="Roboto Slab" panose="020B0604020202020204" charset="0"/>
                <a:ea typeface="Roboto Slab" panose="020B0604020202020204" charset="0"/>
                <a:cs typeface="Arial" panose="020B0604020202020204" pitchFamily="34" charset="0"/>
              </a:rPr>
              <a:t> </a:t>
            </a:r>
            <a:endParaRPr lang="en-US" sz="2400" dirty="0">
              <a:effectLst/>
              <a:latin typeface="Roboto Slab" panose="020B0604020202020204" charset="0"/>
              <a:ea typeface="Roboto Slab" panose="020B0604020202020204" charset="0"/>
              <a:cs typeface="Arial" panose="020B0604020202020204" pitchFamily="34" charset="0"/>
            </a:endParaRPr>
          </a:p>
        </p:txBody>
      </p:sp>
      <p:sp>
        <p:nvSpPr>
          <p:cNvPr id="4" name="Partial Circle 3">
            <a:extLst>
              <a:ext uri="{FF2B5EF4-FFF2-40B4-BE49-F238E27FC236}">
                <a16:creationId xmlns:a16="http://schemas.microsoft.com/office/drawing/2014/main" id="{910EC14D-12B0-4A83-9004-59EAC251EE3B}"/>
              </a:ext>
            </a:extLst>
          </p:cNvPr>
          <p:cNvSpPr/>
          <p:nvPr/>
        </p:nvSpPr>
        <p:spPr>
          <a:xfrm rot="16200000">
            <a:off x="9353880" y="1252289"/>
            <a:ext cx="2561191" cy="2651760"/>
          </a:xfrm>
          <a:prstGeom prst="pie">
            <a:avLst>
              <a:gd name="adj1" fmla="val 9184017"/>
              <a:gd name="adj2" fmla="val 9182883"/>
            </a:avLst>
          </a:prstGeom>
          <a:solidFill>
            <a:srgbClr val="4CAEA6"/>
          </a:solidFill>
          <a:ln>
            <a:solidFill>
              <a:srgbClr val="4CA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 name="TextBox 4">
            <a:extLst>
              <a:ext uri="{FF2B5EF4-FFF2-40B4-BE49-F238E27FC236}">
                <a16:creationId xmlns:a16="http://schemas.microsoft.com/office/drawing/2014/main" id="{853F1375-1FD8-45C5-9458-6B01DF2A66B0}"/>
              </a:ext>
            </a:extLst>
          </p:cNvPr>
          <p:cNvSpPr txBox="1"/>
          <p:nvPr/>
        </p:nvSpPr>
        <p:spPr>
          <a:xfrm>
            <a:off x="9527267" y="679720"/>
            <a:ext cx="2286785" cy="523220"/>
          </a:xfrm>
          <a:prstGeom prst="rect">
            <a:avLst/>
          </a:prstGeom>
          <a:noFill/>
        </p:spPr>
        <p:txBody>
          <a:bodyPr wrap="square" rtlCol="0">
            <a:spAutoFit/>
          </a:bodyPr>
          <a:lstStyle/>
          <a:p>
            <a:r>
              <a:rPr lang="ro-MD" sz="2800" dirty="0">
                <a:latin typeface="Roboto Slab" panose="020B0604020202020204" charset="0"/>
                <a:ea typeface="Roboto Slab" panose="020B0604020202020204" charset="0"/>
              </a:rPr>
              <a:t>Compania A</a:t>
            </a:r>
            <a:endParaRPr lang="en-US" sz="2800" dirty="0">
              <a:latin typeface="Roboto Slab" panose="020B0604020202020204" charset="0"/>
              <a:ea typeface="Roboto Slab" panose="020B0604020202020204" charset="0"/>
            </a:endParaRPr>
          </a:p>
        </p:txBody>
      </p:sp>
      <p:sp>
        <p:nvSpPr>
          <p:cNvPr id="6" name="TextBox 5">
            <a:extLst>
              <a:ext uri="{FF2B5EF4-FFF2-40B4-BE49-F238E27FC236}">
                <a16:creationId xmlns:a16="http://schemas.microsoft.com/office/drawing/2014/main" id="{3C398212-D0BE-42EE-96C8-CCED16CF1B8B}"/>
              </a:ext>
            </a:extLst>
          </p:cNvPr>
          <p:cNvSpPr txBox="1"/>
          <p:nvPr/>
        </p:nvSpPr>
        <p:spPr>
          <a:xfrm>
            <a:off x="10424160" y="3997908"/>
            <a:ext cx="786384" cy="707886"/>
          </a:xfrm>
          <a:prstGeom prst="rect">
            <a:avLst/>
          </a:prstGeom>
          <a:noFill/>
        </p:spPr>
        <p:txBody>
          <a:bodyPr wrap="square" rtlCol="0">
            <a:spAutoFit/>
          </a:bodyPr>
          <a:lstStyle/>
          <a:p>
            <a:r>
              <a:rPr lang="ro-MD" sz="4000" dirty="0">
                <a:latin typeface="Roboto Slab" panose="020B0604020202020204" charset="0"/>
                <a:ea typeface="Roboto Slab" panose="020B0604020202020204" charset="0"/>
              </a:rPr>
              <a:t>+</a:t>
            </a:r>
            <a:endParaRPr lang="en-US" sz="4000" dirty="0">
              <a:latin typeface="Roboto Slab" panose="020B0604020202020204" charset="0"/>
              <a:ea typeface="Roboto Slab" panose="020B0604020202020204" charset="0"/>
            </a:endParaRPr>
          </a:p>
        </p:txBody>
      </p:sp>
      <p:sp>
        <p:nvSpPr>
          <p:cNvPr id="7" name="Partial Circle 6">
            <a:extLst>
              <a:ext uri="{FF2B5EF4-FFF2-40B4-BE49-F238E27FC236}">
                <a16:creationId xmlns:a16="http://schemas.microsoft.com/office/drawing/2014/main" id="{0C77849C-9118-4462-A785-E3866FC0D683}"/>
              </a:ext>
            </a:extLst>
          </p:cNvPr>
          <p:cNvSpPr/>
          <p:nvPr/>
        </p:nvSpPr>
        <p:spPr>
          <a:xfrm rot="16200000">
            <a:off x="9390063" y="5333199"/>
            <a:ext cx="2561191" cy="2651760"/>
          </a:xfrm>
          <a:prstGeom prst="pie">
            <a:avLst>
              <a:gd name="adj1" fmla="val 3563394"/>
              <a:gd name="adj2" fmla="val 21159737"/>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 name="Partial Circle 7">
            <a:extLst>
              <a:ext uri="{FF2B5EF4-FFF2-40B4-BE49-F238E27FC236}">
                <a16:creationId xmlns:a16="http://schemas.microsoft.com/office/drawing/2014/main" id="{68E336F6-1DD8-4900-981C-CD3901741F7C}"/>
              </a:ext>
            </a:extLst>
          </p:cNvPr>
          <p:cNvSpPr/>
          <p:nvPr/>
        </p:nvSpPr>
        <p:spPr>
          <a:xfrm rot="16200000">
            <a:off x="9472362" y="5165412"/>
            <a:ext cx="2561191" cy="2651760"/>
          </a:xfrm>
          <a:prstGeom prst="pie">
            <a:avLst>
              <a:gd name="adj1" fmla="val 21146278"/>
              <a:gd name="adj2" fmla="val 3588923"/>
            </a:avLst>
          </a:prstGeom>
          <a:solidFill>
            <a:srgbClr val="4CAEA6"/>
          </a:solidFill>
          <a:ln>
            <a:solidFill>
              <a:srgbClr val="4CA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 name="TextBox 8">
            <a:extLst>
              <a:ext uri="{FF2B5EF4-FFF2-40B4-BE49-F238E27FC236}">
                <a16:creationId xmlns:a16="http://schemas.microsoft.com/office/drawing/2014/main" id="{AA1B3031-7067-4439-B93A-441C2FB463C9}"/>
              </a:ext>
            </a:extLst>
          </p:cNvPr>
          <p:cNvSpPr txBox="1"/>
          <p:nvPr/>
        </p:nvSpPr>
        <p:spPr>
          <a:xfrm>
            <a:off x="9527265" y="4687476"/>
            <a:ext cx="2286785" cy="523220"/>
          </a:xfrm>
          <a:prstGeom prst="rect">
            <a:avLst/>
          </a:prstGeom>
          <a:noFill/>
        </p:spPr>
        <p:txBody>
          <a:bodyPr wrap="square" rtlCol="0">
            <a:spAutoFit/>
          </a:bodyPr>
          <a:lstStyle/>
          <a:p>
            <a:r>
              <a:rPr lang="ro-MD" sz="2800" dirty="0">
                <a:latin typeface="Roboto Slab" panose="020B0604020202020204" charset="0"/>
                <a:ea typeface="Roboto Slab" panose="020B0604020202020204" charset="0"/>
              </a:rPr>
              <a:t>Compania B</a:t>
            </a:r>
            <a:endParaRPr lang="en-US" sz="2800" dirty="0">
              <a:latin typeface="Roboto Slab" panose="020B0604020202020204" charset="0"/>
              <a:ea typeface="Roboto Slab" panose="020B0604020202020204" charset="0"/>
            </a:endParaRPr>
          </a:p>
        </p:txBody>
      </p:sp>
      <p:sp>
        <p:nvSpPr>
          <p:cNvPr id="18" name="Right Bracket 17">
            <a:extLst>
              <a:ext uri="{FF2B5EF4-FFF2-40B4-BE49-F238E27FC236}">
                <a16:creationId xmlns:a16="http://schemas.microsoft.com/office/drawing/2014/main" id="{27E73484-CBCF-4F1C-BD7A-649239EC6395}"/>
              </a:ext>
            </a:extLst>
          </p:cNvPr>
          <p:cNvSpPr/>
          <p:nvPr/>
        </p:nvSpPr>
        <p:spPr>
          <a:xfrm>
            <a:off x="11976870" y="2157981"/>
            <a:ext cx="355820" cy="3401568"/>
          </a:xfrm>
          <a:prstGeom prst="rightBracket">
            <a:avLst>
              <a:gd name="adj" fmla="val 0"/>
            </a:avLst>
          </a:prstGeom>
          <a:ln>
            <a:solidFill>
              <a:srgbClr val="4CAEA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TextBox 18">
            <a:extLst>
              <a:ext uri="{FF2B5EF4-FFF2-40B4-BE49-F238E27FC236}">
                <a16:creationId xmlns:a16="http://schemas.microsoft.com/office/drawing/2014/main" id="{B6ED22B1-FC16-41D5-B08A-F38016FC8CE6}"/>
              </a:ext>
            </a:extLst>
          </p:cNvPr>
          <p:cNvSpPr txBox="1"/>
          <p:nvPr/>
        </p:nvSpPr>
        <p:spPr>
          <a:xfrm>
            <a:off x="12227932" y="3741403"/>
            <a:ext cx="2140484" cy="646331"/>
          </a:xfrm>
          <a:prstGeom prst="rect">
            <a:avLst/>
          </a:prstGeom>
          <a:noFill/>
        </p:spPr>
        <p:txBody>
          <a:bodyPr wrap="square" rtlCol="0">
            <a:spAutoFit/>
          </a:bodyPr>
          <a:lstStyle/>
          <a:p>
            <a:pPr algn="ctr"/>
            <a:r>
              <a:rPr lang="ro-MD" dirty="0">
                <a:latin typeface="Roboto Slab" panose="020B0604020202020204" charset="0"/>
                <a:ea typeface="Roboto Slab" panose="020B0604020202020204" charset="0"/>
              </a:rPr>
              <a:t>Părțile implicate în proces</a:t>
            </a:r>
            <a:endParaRPr lang="en-US" dirty="0">
              <a:latin typeface="Roboto Slab" panose="020B0604020202020204" charset="0"/>
              <a:ea typeface="Roboto Slab" panose="020B0604020202020204" charset="0"/>
            </a:endParaRPr>
          </a:p>
        </p:txBody>
      </p:sp>
      <p:cxnSp>
        <p:nvCxnSpPr>
          <p:cNvPr id="21" name="Straight Connector 20">
            <a:extLst>
              <a:ext uri="{FF2B5EF4-FFF2-40B4-BE49-F238E27FC236}">
                <a16:creationId xmlns:a16="http://schemas.microsoft.com/office/drawing/2014/main" id="{487D0263-A92D-44D8-A196-48304BB41DCD}"/>
              </a:ext>
            </a:extLst>
          </p:cNvPr>
          <p:cNvCxnSpPr/>
          <p:nvPr/>
        </p:nvCxnSpPr>
        <p:spPr>
          <a:xfrm>
            <a:off x="11715479" y="7114032"/>
            <a:ext cx="1097669"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BD2BA901-C908-4A39-A7B8-3295AA43BE31}"/>
              </a:ext>
            </a:extLst>
          </p:cNvPr>
          <p:cNvSpPr txBox="1"/>
          <p:nvPr/>
        </p:nvSpPr>
        <p:spPr>
          <a:xfrm>
            <a:off x="12227737" y="6340546"/>
            <a:ext cx="2140484" cy="923330"/>
          </a:xfrm>
          <a:prstGeom prst="rect">
            <a:avLst/>
          </a:prstGeom>
          <a:noFill/>
        </p:spPr>
        <p:txBody>
          <a:bodyPr wrap="square" rtlCol="0">
            <a:spAutoFit/>
          </a:bodyPr>
          <a:lstStyle/>
          <a:p>
            <a:pPr algn="ctr"/>
            <a:r>
              <a:rPr lang="ro-MD" dirty="0">
                <a:latin typeface="Roboto Slab" panose="020B0604020202020204" charset="0"/>
                <a:ea typeface="Roboto Slab" panose="020B0604020202020204" charset="0"/>
              </a:rPr>
              <a:t>Activități ce nu sunt luate în calcul.</a:t>
            </a:r>
            <a:endParaRPr lang="en-US" dirty="0">
              <a:latin typeface="Roboto Slab" panose="020B0604020202020204" charset="0"/>
              <a:ea typeface="Roboto Slab" panose="020B0604020202020204" charset="0"/>
            </a:endParaRPr>
          </a:p>
        </p:txBody>
      </p:sp>
    </p:spTree>
    <p:extLst>
      <p:ext uri="{BB962C8B-B14F-4D97-AF65-F5344CB8AC3E}">
        <p14:creationId xmlns:p14="http://schemas.microsoft.com/office/powerpoint/2010/main" val="21582185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AE7F2"/>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7E14935-8AD3-435F-B191-DDEB7B9C090B}"/>
              </a:ext>
            </a:extLst>
          </p:cNvPr>
          <p:cNvSpPr/>
          <p:nvPr/>
        </p:nvSpPr>
        <p:spPr>
          <a:xfrm>
            <a:off x="0" y="0"/>
            <a:ext cx="8259372" cy="8229600"/>
          </a:xfrm>
          <a:prstGeom prst="rect">
            <a:avLst/>
          </a:prstGeom>
          <a:solidFill>
            <a:srgbClr val="FAF9F8"/>
          </a:solidFill>
          <a:ln>
            <a:solidFill>
              <a:srgbClr val="F5F3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Rounded Corners 17">
            <a:extLst>
              <a:ext uri="{FF2B5EF4-FFF2-40B4-BE49-F238E27FC236}">
                <a16:creationId xmlns:a16="http://schemas.microsoft.com/office/drawing/2014/main" id="{6BD26318-7CF4-47A3-9D33-047E35E49C76}"/>
              </a:ext>
            </a:extLst>
          </p:cNvPr>
          <p:cNvSpPr/>
          <p:nvPr/>
        </p:nvSpPr>
        <p:spPr>
          <a:xfrm>
            <a:off x="785024" y="2141582"/>
            <a:ext cx="7002452" cy="5429250"/>
          </a:xfrm>
          <a:prstGeom prst="roundRect">
            <a:avLst/>
          </a:prstGeom>
          <a:solidFill>
            <a:srgbClr val="E2F2F1"/>
          </a:solidFill>
          <a:ln>
            <a:solidFill>
              <a:srgbClr val="E2F2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0E78B359-D3C1-43A3-B8F5-4ED9AF88FD0C}"/>
              </a:ext>
            </a:extLst>
          </p:cNvPr>
          <p:cNvSpPr/>
          <p:nvPr/>
        </p:nvSpPr>
        <p:spPr>
          <a:xfrm>
            <a:off x="12672796" y="7547394"/>
            <a:ext cx="1923098" cy="647700"/>
          </a:xfrm>
          <a:prstGeom prst="rect">
            <a:avLst/>
          </a:prstGeom>
          <a:solidFill>
            <a:srgbClr val="FBFC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4076B894-3A9D-4597-B226-EB7CBF25E8A5}"/>
              </a:ext>
            </a:extLst>
          </p:cNvPr>
          <p:cNvSpPr/>
          <p:nvPr/>
        </p:nvSpPr>
        <p:spPr>
          <a:xfrm>
            <a:off x="1062826" y="2285680"/>
            <a:ext cx="6370648" cy="5262979"/>
          </a:xfrm>
          <a:prstGeom prst="rect">
            <a:avLst/>
          </a:prstGeom>
        </p:spPr>
        <p:txBody>
          <a:bodyPr wrap="square">
            <a:spAutoFit/>
          </a:bodyPr>
          <a:lstStyle/>
          <a:p>
            <a:pPr algn="ctr"/>
            <a:r>
              <a:rPr lang="ro-MD" sz="2400" dirty="0">
                <a:latin typeface="Roboto Slab" panose="020B0604020202020204" charset="0"/>
                <a:ea typeface="Roboto Slab" panose="020B0604020202020204" charset="0"/>
              </a:rPr>
              <a:t>Dacă între aceleași persoane sau întreprinderi au loc mai multe tranzacții într-o perioadă de </a:t>
            </a:r>
            <a:r>
              <a:rPr lang="ro-MD" sz="2400" b="1" u="sng" dirty="0">
                <a:latin typeface="Roboto Slab" panose="020B0604020202020204" charset="0"/>
                <a:ea typeface="Roboto Slab" panose="020B0604020202020204" charset="0"/>
              </a:rPr>
              <a:t>doi ani</a:t>
            </a:r>
            <a:r>
              <a:rPr lang="ro-MD" sz="2400" dirty="0">
                <a:latin typeface="Roboto Slab" panose="020B0604020202020204" charset="0"/>
                <a:ea typeface="Roboto Slab" panose="020B0604020202020204" charset="0"/>
              </a:rPr>
              <a:t>, acestea vor fi considerate o singură concentrare economică.</a:t>
            </a:r>
          </a:p>
          <a:p>
            <a:pPr algn="ctr"/>
            <a:r>
              <a:rPr lang="ro-MD" sz="2400" dirty="0">
                <a:latin typeface="Roboto Slab" panose="020B0604020202020204" charset="0"/>
                <a:ea typeface="Roboto Slab" panose="020B0604020202020204" charset="0"/>
              </a:rPr>
              <a:t>Tranzacțiile anterioare din această perioadă devin (re)notificabile odată cu cea mai recentă tranzacție, dacă aceasta îndeplinește pragurile legale pentru concentrare economică, fie separat, fie împreună. În acest caz, întreprinderile implicate sunt cele care preiau controlul și cele achiziționate din întreprinderea țintă, considerate în ansamblu.</a:t>
            </a:r>
          </a:p>
        </p:txBody>
      </p:sp>
      <p:pic>
        <p:nvPicPr>
          <p:cNvPr id="17" name="Picture 16">
            <a:extLst>
              <a:ext uri="{FF2B5EF4-FFF2-40B4-BE49-F238E27FC236}">
                <a16:creationId xmlns:a16="http://schemas.microsoft.com/office/drawing/2014/main" id="{F1AD5DA1-6953-4DB5-A26B-3A20ADE0F95B}"/>
              </a:ext>
            </a:extLst>
          </p:cNvPr>
          <p:cNvPicPr>
            <a:picLocks noChangeAspect="1"/>
          </p:cNvPicPr>
          <p:nvPr/>
        </p:nvPicPr>
        <p:blipFill rotWithShape="1">
          <a:blip r:embed="rId2"/>
          <a:srcRect l="26420" t="553" r="26859" b="416"/>
          <a:stretch/>
        </p:blipFill>
        <p:spPr>
          <a:xfrm>
            <a:off x="8293878" y="0"/>
            <a:ext cx="6336522" cy="8229600"/>
          </a:xfrm>
          <a:prstGeom prst="rect">
            <a:avLst/>
          </a:prstGeom>
        </p:spPr>
      </p:pic>
      <p:sp>
        <p:nvSpPr>
          <p:cNvPr id="4" name="TextBox 3">
            <a:extLst>
              <a:ext uri="{FF2B5EF4-FFF2-40B4-BE49-F238E27FC236}">
                <a16:creationId xmlns:a16="http://schemas.microsoft.com/office/drawing/2014/main" id="{26A190EE-B1F2-F8BE-8810-129567AA017E}"/>
              </a:ext>
            </a:extLst>
          </p:cNvPr>
          <p:cNvSpPr txBox="1"/>
          <p:nvPr/>
        </p:nvSpPr>
        <p:spPr>
          <a:xfrm>
            <a:off x="1294544" y="857815"/>
            <a:ext cx="6020656" cy="553998"/>
          </a:xfrm>
          <a:prstGeom prst="rect">
            <a:avLst/>
          </a:prstGeom>
          <a:noFill/>
        </p:spPr>
        <p:txBody>
          <a:bodyPr wrap="square" rtlCol="0">
            <a:spAutoFit/>
          </a:bodyPr>
          <a:lstStyle/>
          <a:p>
            <a:pPr algn="ctr"/>
            <a:r>
              <a:rPr lang="ro-RO" sz="3000" b="1" dirty="0">
                <a:latin typeface="Roboto Slab" pitchFamily="2" charset="0"/>
                <a:ea typeface="Roboto Slab" pitchFamily="2" charset="0"/>
                <a:cs typeface="Roboto Slab" pitchFamily="2" charset="0"/>
              </a:rPr>
              <a:t>Periodicitatea tranzacțiilor</a:t>
            </a:r>
            <a:endParaRPr lang="ru-RU" sz="3000" b="1" dirty="0">
              <a:latin typeface="Roboto Slab" pitchFamily="2" charset="0"/>
              <a:ea typeface="Roboto Slab" pitchFamily="2" charset="0"/>
              <a:cs typeface="Roboto Slab" pitchFamily="2" charset="0"/>
            </a:endParaRPr>
          </a:p>
        </p:txBody>
      </p:sp>
    </p:spTree>
    <p:extLst>
      <p:ext uri="{BB962C8B-B14F-4D97-AF65-F5344CB8AC3E}">
        <p14:creationId xmlns:p14="http://schemas.microsoft.com/office/powerpoint/2010/main" val="5545631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3E18DE-31A2-4753-9050-F5445568DBC9}"/>
              </a:ext>
            </a:extLst>
          </p:cNvPr>
          <p:cNvPicPr>
            <a:picLocks noChangeAspect="1"/>
          </p:cNvPicPr>
          <p:nvPr/>
        </p:nvPicPr>
        <p:blipFill>
          <a:blip r:embed="rId2"/>
          <a:stretch>
            <a:fillRect/>
          </a:stretch>
        </p:blipFill>
        <p:spPr>
          <a:xfrm>
            <a:off x="12697801" y="7568212"/>
            <a:ext cx="1932599" cy="658425"/>
          </a:xfrm>
          <a:prstGeom prst="rect">
            <a:avLst/>
          </a:prstGeom>
        </p:spPr>
      </p:pic>
      <p:sp>
        <p:nvSpPr>
          <p:cNvPr id="4" name="Rectangle 3">
            <a:extLst>
              <a:ext uri="{FF2B5EF4-FFF2-40B4-BE49-F238E27FC236}">
                <a16:creationId xmlns:a16="http://schemas.microsoft.com/office/drawing/2014/main" id="{C26F7422-AD88-4583-9655-FC8A28E4DFBA}"/>
              </a:ext>
            </a:extLst>
          </p:cNvPr>
          <p:cNvSpPr/>
          <p:nvPr/>
        </p:nvSpPr>
        <p:spPr>
          <a:xfrm>
            <a:off x="3238500" y="2230371"/>
            <a:ext cx="8153400" cy="830997"/>
          </a:xfrm>
          <a:prstGeom prst="rect">
            <a:avLst/>
          </a:prstGeom>
        </p:spPr>
        <p:txBody>
          <a:bodyPr wrap="square">
            <a:spAutoFit/>
          </a:bodyPr>
          <a:lstStyle/>
          <a:p>
            <a:pPr algn="ctr"/>
            <a:r>
              <a:rPr lang="ro-MD" sz="2400" dirty="0">
                <a:solidFill>
                  <a:srgbClr val="3257B8"/>
                </a:solidFill>
                <a:latin typeface="Roboto Slab" panose="020B0604020202020204" charset="0"/>
                <a:ea typeface="Roboto Slab" panose="020B0604020202020204" charset="0"/>
              </a:rPr>
              <a:t>O concentrare economică notificabilă are loc atunci când se schimbă controlul într-o structură comună:</a:t>
            </a:r>
          </a:p>
        </p:txBody>
      </p:sp>
      <p:sp>
        <p:nvSpPr>
          <p:cNvPr id="5" name="Rectangle 4">
            <a:extLst>
              <a:ext uri="{FF2B5EF4-FFF2-40B4-BE49-F238E27FC236}">
                <a16:creationId xmlns:a16="http://schemas.microsoft.com/office/drawing/2014/main" id="{2CB428F5-2FED-46F7-9B1A-CC81908298B0}"/>
              </a:ext>
            </a:extLst>
          </p:cNvPr>
          <p:cNvSpPr/>
          <p:nvPr/>
        </p:nvSpPr>
        <p:spPr>
          <a:xfrm>
            <a:off x="3963962" y="716443"/>
            <a:ext cx="6702476" cy="646331"/>
          </a:xfrm>
          <a:prstGeom prst="rect">
            <a:avLst/>
          </a:prstGeom>
        </p:spPr>
        <p:txBody>
          <a:bodyPr wrap="none">
            <a:spAutoFit/>
          </a:bodyPr>
          <a:lstStyle/>
          <a:p>
            <a:r>
              <a:rPr lang="ro-MD" sz="3600" b="1" dirty="0">
                <a:latin typeface="Roboto Slab" panose="020B0604020202020204" charset="0"/>
                <a:ea typeface="Roboto Slab" panose="020B0604020202020204" charset="0"/>
                <a:cs typeface="Arial" panose="020B0604020202020204" pitchFamily="34" charset="0"/>
              </a:rPr>
              <a:t>Modificarea tipului de Control</a:t>
            </a:r>
            <a:endParaRPr lang="ro-MD" sz="3600" dirty="0">
              <a:latin typeface="Roboto Slab" panose="020B0604020202020204" charset="0"/>
              <a:ea typeface="Roboto Slab" panose="020B0604020202020204" charset="0"/>
            </a:endParaRPr>
          </a:p>
        </p:txBody>
      </p:sp>
      <p:sp>
        <p:nvSpPr>
          <p:cNvPr id="6" name="Rectangle 5">
            <a:extLst>
              <a:ext uri="{FF2B5EF4-FFF2-40B4-BE49-F238E27FC236}">
                <a16:creationId xmlns:a16="http://schemas.microsoft.com/office/drawing/2014/main" id="{72DB4D45-6B87-4016-B32F-4EA841A1E620}"/>
              </a:ext>
            </a:extLst>
          </p:cNvPr>
          <p:cNvSpPr/>
          <p:nvPr/>
        </p:nvSpPr>
        <p:spPr>
          <a:xfrm>
            <a:off x="1446458" y="3514635"/>
            <a:ext cx="4382843" cy="1200329"/>
          </a:xfrm>
          <a:prstGeom prst="rect">
            <a:avLst/>
          </a:prstGeom>
        </p:spPr>
        <p:txBody>
          <a:bodyPr wrap="square">
            <a:spAutoFit/>
          </a:bodyPr>
          <a:lstStyle/>
          <a:p>
            <a:pPr algn="ctr"/>
            <a:r>
              <a:rPr lang="ro-MD" sz="2400" dirty="0">
                <a:latin typeface="Roboto Slab" panose="020B0604020202020204" charset="0"/>
                <a:ea typeface="Roboto Slab" panose="020B0604020202020204" charset="0"/>
              </a:rPr>
              <a:t>Fie prin reducerea numărului de acționari care dețin controlul</a:t>
            </a:r>
          </a:p>
        </p:txBody>
      </p:sp>
      <p:sp>
        <p:nvSpPr>
          <p:cNvPr id="7" name="Rectangle 6">
            <a:extLst>
              <a:ext uri="{FF2B5EF4-FFF2-40B4-BE49-F238E27FC236}">
                <a16:creationId xmlns:a16="http://schemas.microsoft.com/office/drawing/2014/main" id="{FC3B9FFD-D432-474A-9052-CAFB7D8BB2E4}"/>
              </a:ext>
            </a:extLst>
          </p:cNvPr>
          <p:cNvSpPr/>
          <p:nvPr/>
        </p:nvSpPr>
        <p:spPr>
          <a:xfrm>
            <a:off x="8233337" y="3493697"/>
            <a:ext cx="5179205" cy="1569660"/>
          </a:xfrm>
          <a:prstGeom prst="rect">
            <a:avLst/>
          </a:prstGeom>
        </p:spPr>
        <p:txBody>
          <a:bodyPr wrap="square">
            <a:spAutoFit/>
          </a:bodyPr>
          <a:lstStyle/>
          <a:p>
            <a:pPr algn="ctr"/>
            <a:r>
              <a:rPr lang="ro-MD" sz="2400" dirty="0">
                <a:latin typeface="Roboto Slab" panose="020B0604020202020204" charset="0"/>
                <a:ea typeface="Roboto Slab" panose="020B0604020202020204" charset="0"/>
              </a:rPr>
              <a:t>Fie prin apariția unor noi acționari care preiau controlul, indiferent dacă aceștia înlocuiesc sau nu acționarii existenți</a:t>
            </a:r>
          </a:p>
        </p:txBody>
      </p:sp>
      <p:pic>
        <p:nvPicPr>
          <p:cNvPr id="11" name="Graphic 10" descr="User">
            <a:extLst>
              <a:ext uri="{FF2B5EF4-FFF2-40B4-BE49-F238E27FC236}">
                <a16:creationId xmlns:a16="http://schemas.microsoft.com/office/drawing/2014/main" id="{9120A1AC-A756-4561-8250-48A5086A435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17739" y="4838446"/>
            <a:ext cx="1249277" cy="1249277"/>
          </a:xfrm>
          <a:prstGeom prst="rect">
            <a:avLst/>
          </a:prstGeom>
        </p:spPr>
      </p:pic>
      <p:sp>
        <p:nvSpPr>
          <p:cNvPr id="13" name="Arrow: Down 12">
            <a:extLst>
              <a:ext uri="{FF2B5EF4-FFF2-40B4-BE49-F238E27FC236}">
                <a16:creationId xmlns:a16="http://schemas.microsoft.com/office/drawing/2014/main" id="{580A411A-985C-4C38-910B-DCE6D729F2E2}"/>
              </a:ext>
            </a:extLst>
          </p:cNvPr>
          <p:cNvSpPr/>
          <p:nvPr/>
        </p:nvSpPr>
        <p:spPr>
          <a:xfrm rot="2213265">
            <a:off x="4249314" y="5934315"/>
            <a:ext cx="343806" cy="960902"/>
          </a:xfrm>
          <a:prstGeom prst="downArrow">
            <a:avLst>
              <a:gd name="adj1" fmla="val 17110"/>
              <a:gd name="adj2" fmla="val 68432"/>
            </a:avLst>
          </a:prstGeom>
          <a:solidFill>
            <a:srgbClr val="3257B8"/>
          </a:solidFill>
          <a:ln>
            <a:solidFill>
              <a:srgbClr val="3257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Down 14">
            <a:extLst>
              <a:ext uri="{FF2B5EF4-FFF2-40B4-BE49-F238E27FC236}">
                <a16:creationId xmlns:a16="http://schemas.microsoft.com/office/drawing/2014/main" id="{7914CAD0-1151-4EC7-A528-5511CF9BA04A}"/>
              </a:ext>
            </a:extLst>
          </p:cNvPr>
          <p:cNvSpPr/>
          <p:nvPr/>
        </p:nvSpPr>
        <p:spPr>
          <a:xfrm rot="19264000">
            <a:off x="2683685" y="5934316"/>
            <a:ext cx="343806" cy="960902"/>
          </a:xfrm>
          <a:prstGeom prst="downArrow">
            <a:avLst>
              <a:gd name="adj1" fmla="val 17110"/>
              <a:gd name="adj2" fmla="val 68432"/>
            </a:avLst>
          </a:prstGeom>
          <a:solidFill>
            <a:srgbClr val="3257B8"/>
          </a:solidFill>
          <a:ln>
            <a:solidFill>
              <a:srgbClr val="3257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Graphic 16" descr="User">
            <a:extLst>
              <a:ext uri="{FF2B5EF4-FFF2-40B4-BE49-F238E27FC236}">
                <a16:creationId xmlns:a16="http://schemas.microsoft.com/office/drawing/2014/main" id="{5F214865-DA3D-4C0D-866D-BBC4674EA6B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00621" y="6623735"/>
            <a:ext cx="1249277" cy="1249277"/>
          </a:xfrm>
          <a:prstGeom prst="rect">
            <a:avLst/>
          </a:prstGeom>
        </p:spPr>
      </p:pic>
      <p:pic>
        <p:nvPicPr>
          <p:cNvPr id="19" name="Graphic 18" descr="Meeting">
            <a:extLst>
              <a:ext uri="{FF2B5EF4-FFF2-40B4-BE49-F238E27FC236}">
                <a16:creationId xmlns:a16="http://schemas.microsoft.com/office/drawing/2014/main" id="{CCEEB60D-7C7B-4DB5-8E27-8A648B33FC1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965478" y="4428200"/>
            <a:ext cx="4101171" cy="4101171"/>
          </a:xfrm>
          <a:prstGeom prst="rect">
            <a:avLst/>
          </a:prstGeom>
        </p:spPr>
      </p:pic>
      <p:pic>
        <p:nvPicPr>
          <p:cNvPr id="20" name="Graphic 19" descr="User">
            <a:extLst>
              <a:ext uri="{FF2B5EF4-FFF2-40B4-BE49-F238E27FC236}">
                <a16:creationId xmlns:a16="http://schemas.microsoft.com/office/drawing/2014/main" id="{1ADA1E61-A361-4F9F-AD32-D0EC5539451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63278" y="4838446"/>
            <a:ext cx="1249277" cy="1249277"/>
          </a:xfrm>
          <a:prstGeom prst="rect">
            <a:avLst/>
          </a:prstGeom>
        </p:spPr>
      </p:pic>
    </p:spTree>
    <p:extLst>
      <p:ext uri="{BB962C8B-B14F-4D97-AF65-F5344CB8AC3E}">
        <p14:creationId xmlns:p14="http://schemas.microsoft.com/office/powerpoint/2010/main" val="3784378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D82DBC8-84AF-49A5-B3BD-30E7FAB7B459}"/>
              </a:ext>
            </a:extLst>
          </p:cNvPr>
          <p:cNvPicPr>
            <a:picLocks noChangeAspect="1"/>
          </p:cNvPicPr>
          <p:nvPr/>
        </p:nvPicPr>
        <p:blipFill>
          <a:blip r:embed="rId2"/>
          <a:stretch>
            <a:fillRect/>
          </a:stretch>
        </p:blipFill>
        <p:spPr>
          <a:xfrm>
            <a:off x="12697801" y="7568212"/>
            <a:ext cx="1932599" cy="658425"/>
          </a:xfrm>
          <a:prstGeom prst="rect">
            <a:avLst/>
          </a:prstGeom>
        </p:spPr>
      </p:pic>
      <p:sp>
        <p:nvSpPr>
          <p:cNvPr id="3" name="TextBox 2">
            <a:extLst>
              <a:ext uri="{FF2B5EF4-FFF2-40B4-BE49-F238E27FC236}">
                <a16:creationId xmlns:a16="http://schemas.microsoft.com/office/drawing/2014/main" id="{1EAE05A7-0301-4CD5-AF3F-A9AD2AF6C4CE}"/>
              </a:ext>
            </a:extLst>
          </p:cNvPr>
          <p:cNvSpPr txBox="1"/>
          <p:nvPr/>
        </p:nvSpPr>
        <p:spPr>
          <a:xfrm>
            <a:off x="3082917" y="578319"/>
            <a:ext cx="5372100" cy="707886"/>
          </a:xfrm>
          <a:prstGeom prst="rect">
            <a:avLst/>
          </a:prstGeom>
          <a:noFill/>
        </p:spPr>
        <p:txBody>
          <a:bodyPr wrap="square" rtlCol="0">
            <a:spAutoFit/>
          </a:bodyPr>
          <a:lstStyle/>
          <a:p>
            <a:r>
              <a:rPr lang="ro-MD" sz="4000" b="1" dirty="0">
                <a:latin typeface="Roboto Slab" panose="020B0604020202020204" charset="0"/>
                <a:ea typeface="Roboto Slab" panose="020B0604020202020204" charset="0"/>
              </a:rPr>
              <a:t>Preluarea Controlului</a:t>
            </a:r>
            <a:endParaRPr lang="en-US" sz="4000" b="1" dirty="0">
              <a:latin typeface="Roboto Slab" panose="020B0604020202020204" charset="0"/>
              <a:ea typeface="Roboto Slab" panose="020B0604020202020204" charset="0"/>
            </a:endParaRPr>
          </a:p>
        </p:txBody>
      </p:sp>
      <p:sp>
        <p:nvSpPr>
          <p:cNvPr id="4" name="Rectangle 3">
            <a:extLst>
              <a:ext uri="{FF2B5EF4-FFF2-40B4-BE49-F238E27FC236}">
                <a16:creationId xmlns:a16="http://schemas.microsoft.com/office/drawing/2014/main" id="{AE9E20CA-C19D-4AD9-AF7B-A1242FAAF27C}"/>
              </a:ext>
            </a:extLst>
          </p:cNvPr>
          <p:cNvSpPr/>
          <p:nvPr/>
        </p:nvSpPr>
        <p:spPr>
          <a:xfrm>
            <a:off x="265892" y="2317292"/>
            <a:ext cx="8372889" cy="5170646"/>
          </a:xfrm>
          <a:prstGeom prst="rect">
            <a:avLst/>
          </a:prstGeom>
        </p:spPr>
        <p:txBody>
          <a:bodyPr wrap="square">
            <a:spAutoFit/>
          </a:bodyPr>
          <a:lstStyle/>
          <a:p>
            <a:r>
              <a:rPr lang="ro-MD" b="1" dirty="0">
                <a:latin typeface="Roboto Slab" panose="020B0604020202020204" charset="0"/>
                <a:ea typeface="Roboto Slab" panose="020B0604020202020204" charset="0"/>
              </a:rPr>
              <a:t>1. Control unic prin achiziționare</a:t>
            </a:r>
            <a:endParaRPr lang="ro-MD" dirty="0">
              <a:latin typeface="Roboto Slab" panose="020B0604020202020204" charset="0"/>
              <a:ea typeface="Roboto Slab" panose="020B0604020202020204" charset="0"/>
            </a:endParaRPr>
          </a:p>
          <a:p>
            <a:pPr algn="just"/>
            <a:r>
              <a:rPr lang="tr-TR" sz="2000" dirty="0">
                <a:latin typeface="Roboto Slab" pitchFamily="2" charset="0"/>
                <a:ea typeface="Roboto Slab" pitchFamily="2" charset="0"/>
                <a:cs typeface="Roboto Slab" pitchFamily="2" charset="0"/>
              </a:rPr>
              <a:t>Controlul trece de la comun la unic atunci când un acționar cumpără acțiunile celorlalți. Întreprinderile implicate sunt acționarul care achiziționează și societatea în comun. Acționarul care se retrage nu este considerat întreprindere implicată.</a:t>
            </a:r>
            <a:endParaRPr lang="ro-MD" sz="2000" dirty="0">
              <a:latin typeface="Roboto Slab" pitchFamily="2" charset="0"/>
              <a:ea typeface="Roboto Slab" pitchFamily="2" charset="0"/>
              <a:cs typeface="Roboto Slab" pitchFamily="2" charset="0"/>
            </a:endParaRPr>
          </a:p>
          <a:p>
            <a:endParaRPr lang="ro-MD" dirty="0">
              <a:latin typeface="Roboto Slab" pitchFamily="2" charset="0"/>
              <a:ea typeface="Roboto Slab" pitchFamily="2" charset="0"/>
              <a:cs typeface="Roboto Slab" pitchFamily="2" charset="0"/>
            </a:endParaRPr>
          </a:p>
          <a:p>
            <a:pPr algn="just"/>
            <a:r>
              <a:rPr lang="ro-MD" b="1" dirty="0">
                <a:latin typeface="Roboto Slab" pitchFamily="2" charset="0"/>
                <a:ea typeface="Roboto Slab" pitchFamily="2" charset="0"/>
                <a:cs typeface="Roboto Slab" pitchFamily="2" charset="0"/>
              </a:rPr>
              <a:t>2. </a:t>
            </a:r>
            <a:r>
              <a:rPr lang="tr-TR" b="1" dirty="0">
                <a:latin typeface="Roboto Slab" pitchFamily="2" charset="0"/>
                <a:ea typeface="Roboto Slab" pitchFamily="2" charset="0"/>
                <a:cs typeface="Roboto Slab" pitchFamily="2" charset="0"/>
              </a:rPr>
              <a:t>Preluarea controlului comun asupra unei societăți noi:</a:t>
            </a:r>
            <a:br>
              <a:rPr lang="tr-TR" dirty="0">
                <a:latin typeface="Roboto Slab" pitchFamily="2" charset="0"/>
                <a:ea typeface="Roboto Slab" pitchFamily="2" charset="0"/>
                <a:cs typeface="Roboto Slab" pitchFamily="2" charset="0"/>
              </a:rPr>
            </a:br>
            <a:r>
              <a:rPr lang="tr-TR" sz="2000" dirty="0">
                <a:latin typeface="Roboto Slab" pitchFamily="2" charset="0"/>
                <a:ea typeface="Roboto Slab" pitchFamily="2" charset="0"/>
                <a:cs typeface="Roboto Slab" pitchFamily="2" charset="0"/>
              </a:rPr>
              <a:t>În cazul unei societăți nou-create, întreprinderile implicate sunt cele care preiau controlul comun. Societatea nouă nu este considerată întreprindere implicată și nu are cifră de afaceri proprie. Aceeași regulă se aplică în cazul contribuției unei întreprinderi existente la societatea nouă.</a:t>
            </a:r>
            <a:endParaRPr lang="ro-MD" sz="2000" dirty="0">
              <a:latin typeface="Roboto Slab" pitchFamily="2" charset="0"/>
              <a:ea typeface="Roboto Slab" pitchFamily="2" charset="0"/>
              <a:cs typeface="Roboto Slab" pitchFamily="2" charset="0"/>
            </a:endParaRPr>
          </a:p>
          <a:p>
            <a:pPr algn="just"/>
            <a:endParaRPr lang="ro-MD" dirty="0">
              <a:latin typeface="Roboto Slab" pitchFamily="2" charset="0"/>
              <a:ea typeface="Roboto Slab" pitchFamily="2" charset="0"/>
              <a:cs typeface="Roboto Slab" pitchFamily="2" charset="0"/>
            </a:endParaRPr>
          </a:p>
          <a:p>
            <a:pPr algn="just"/>
            <a:r>
              <a:rPr lang="ro-MD" b="1" dirty="0">
                <a:latin typeface="Roboto Slab" pitchFamily="2" charset="0"/>
                <a:ea typeface="Roboto Slab" pitchFamily="2" charset="0"/>
                <a:cs typeface="Roboto Slab" pitchFamily="2" charset="0"/>
              </a:rPr>
              <a:t>3. Control comun asupra unei întreprinderi existente</a:t>
            </a:r>
            <a:endParaRPr lang="ro-MD" dirty="0">
              <a:latin typeface="Roboto Slab" pitchFamily="2" charset="0"/>
              <a:ea typeface="Roboto Slab" pitchFamily="2" charset="0"/>
              <a:cs typeface="Roboto Slab" pitchFamily="2" charset="0"/>
            </a:endParaRPr>
          </a:p>
          <a:p>
            <a:pPr algn="just"/>
            <a:r>
              <a:rPr lang="tr-TR" sz="2000" dirty="0">
                <a:latin typeface="Roboto Slab" pitchFamily="2" charset="0"/>
                <a:ea typeface="Roboto Slab" pitchFamily="2" charset="0"/>
                <a:cs typeface="Roboto Slab" pitchFamily="2" charset="0"/>
              </a:rPr>
              <a:t>În cazul controlului comun asupra unei întreprinderi deja existente, întreprinderile implicate sunt ce</a:t>
            </a:r>
            <a:r>
              <a:rPr lang="ro-MD" sz="2000" dirty="0">
                <a:latin typeface="Roboto Slab" pitchFamily="2" charset="0"/>
                <a:ea typeface="Roboto Slab" pitchFamily="2" charset="0"/>
                <a:cs typeface="Roboto Slab" pitchFamily="2" charset="0"/>
              </a:rPr>
              <a:t>le</a:t>
            </a:r>
            <a:r>
              <a:rPr lang="tr-TR" sz="2000" dirty="0">
                <a:latin typeface="Roboto Slab" pitchFamily="2" charset="0"/>
                <a:ea typeface="Roboto Slab" pitchFamily="2" charset="0"/>
                <a:cs typeface="Roboto Slab" pitchFamily="2" charset="0"/>
              </a:rPr>
              <a:t> care preiau controlul și întreprinderea achiziționată.</a:t>
            </a:r>
            <a:endParaRPr lang="ro-MD" sz="2000" dirty="0">
              <a:latin typeface="Roboto Slab" pitchFamily="2" charset="0"/>
              <a:ea typeface="Roboto Slab" pitchFamily="2" charset="0"/>
              <a:cs typeface="Roboto Slab" pitchFamily="2" charset="0"/>
            </a:endParaRPr>
          </a:p>
        </p:txBody>
      </p:sp>
      <p:pic>
        <p:nvPicPr>
          <p:cNvPr id="8" name="Рисунок 7">
            <a:extLst>
              <a:ext uri="{FF2B5EF4-FFF2-40B4-BE49-F238E27FC236}">
                <a16:creationId xmlns:a16="http://schemas.microsoft.com/office/drawing/2014/main" id="{2370A6E0-AF7D-AE5B-12D7-FBE5F32FF495}"/>
              </a:ext>
            </a:extLst>
          </p:cNvPr>
          <p:cNvPicPr>
            <a:picLocks noChangeAspect="1"/>
          </p:cNvPicPr>
          <p:nvPr/>
        </p:nvPicPr>
        <p:blipFill>
          <a:blip r:embed="rId3"/>
          <a:stretch>
            <a:fillRect/>
          </a:stretch>
        </p:blipFill>
        <p:spPr>
          <a:xfrm>
            <a:off x="8062774" y="0"/>
            <a:ext cx="7752522" cy="8226637"/>
          </a:xfrm>
          <a:prstGeom prst="rect">
            <a:avLst/>
          </a:prstGeom>
          <a:effectLst>
            <a:softEdge rad="1270000"/>
          </a:effectLst>
        </p:spPr>
      </p:pic>
    </p:spTree>
    <p:extLst>
      <p:ext uri="{BB962C8B-B14F-4D97-AF65-F5344CB8AC3E}">
        <p14:creationId xmlns:p14="http://schemas.microsoft.com/office/powerpoint/2010/main" val="38003354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90F4784-1180-1841-2494-9951D9C6FB34}"/>
              </a:ext>
            </a:extLst>
          </p:cNvPr>
          <p:cNvSpPr txBox="1"/>
          <p:nvPr/>
        </p:nvSpPr>
        <p:spPr>
          <a:xfrm>
            <a:off x="3816627" y="298536"/>
            <a:ext cx="6172200" cy="1569660"/>
          </a:xfrm>
          <a:prstGeom prst="rect">
            <a:avLst/>
          </a:prstGeom>
          <a:noFill/>
        </p:spPr>
        <p:txBody>
          <a:bodyPr wrap="square">
            <a:spAutoFit/>
          </a:bodyPr>
          <a:lstStyle/>
          <a:p>
            <a:pPr algn="ctr"/>
            <a:r>
              <a:rPr lang="it-IT" sz="4800" b="1" dirty="0">
                <a:solidFill>
                  <a:srgbClr val="5E808B"/>
                </a:solidFill>
                <a:latin typeface="Roboto Slab" pitchFamily="2" charset="0"/>
                <a:ea typeface="Roboto Slab" pitchFamily="2" charset="0"/>
                <a:cs typeface="Roboto Slab" pitchFamily="2" charset="0"/>
              </a:rPr>
              <a:t>Divizarea societății în comun: </a:t>
            </a:r>
            <a:endParaRPr lang="ru-RU" sz="4800" b="1" dirty="0">
              <a:solidFill>
                <a:srgbClr val="5E808B"/>
              </a:solidFill>
              <a:latin typeface="Roboto Slab" pitchFamily="2" charset="0"/>
              <a:ea typeface="Roboto Slab" pitchFamily="2" charset="0"/>
              <a:cs typeface="Roboto Slab" pitchFamily="2" charset="0"/>
            </a:endParaRPr>
          </a:p>
        </p:txBody>
      </p:sp>
      <p:sp>
        <p:nvSpPr>
          <p:cNvPr id="5" name="TextBox 4">
            <a:extLst>
              <a:ext uri="{FF2B5EF4-FFF2-40B4-BE49-F238E27FC236}">
                <a16:creationId xmlns:a16="http://schemas.microsoft.com/office/drawing/2014/main" id="{E52D7CC5-5F5B-CEF9-ADA2-A659649985C4}"/>
              </a:ext>
            </a:extLst>
          </p:cNvPr>
          <p:cNvSpPr txBox="1"/>
          <p:nvPr/>
        </p:nvSpPr>
        <p:spPr>
          <a:xfrm>
            <a:off x="752354" y="2777122"/>
            <a:ext cx="13125692" cy="923330"/>
          </a:xfrm>
          <a:prstGeom prst="rect">
            <a:avLst/>
          </a:prstGeom>
          <a:noFill/>
        </p:spPr>
        <p:txBody>
          <a:bodyPr wrap="square">
            <a:spAutoFit/>
          </a:bodyPr>
          <a:lstStyle/>
          <a:p>
            <a:pPr algn="ctr"/>
            <a:r>
              <a:rPr lang="en-US" dirty="0">
                <a:latin typeface="Roboto Slab" pitchFamily="2" charset="0"/>
                <a:ea typeface="Roboto Slab" pitchFamily="2" charset="0"/>
                <a:cs typeface="Roboto Slab" pitchFamily="2" charset="0"/>
              </a:rPr>
              <a:t>    </a:t>
            </a:r>
            <a:r>
              <a:rPr lang="tr-TR" dirty="0">
                <a:latin typeface="Roboto Slab" pitchFamily="2" charset="0"/>
                <a:ea typeface="Roboto Slab" pitchFamily="2" charset="0"/>
                <a:cs typeface="Roboto Slab" pitchFamily="2" charset="0"/>
              </a:rPr>
              <a:t>implică o tranziție de la </a:t>
            </a:r>
            <a:r>
              <a:rPr lang="tr-TR" b="1" dirty="0">
                <a:latin typeface="Roboto Slab" pitchFamily="2" charset="0"/>
                <a:ea typeface="Roboto Slab" pitchFamily="2" charset="0"/>
                <a:cs typeface="Roboto Slab" pitchFamily="2" charset="0"/>
              </a:rPr>
              <a:t>controlul în comun</a:t>
            </a:r>
            <a:r>
              <a:rPr lang="tr-TR" dirty="0">
                <a:latin typeface="Roboto Slab" pitchFamily="2" charset="0"/>
                <a:ea typeface="Roboto Slab" pitchFamily="2" charset="0"/>
                <a:cs typeface="Roboto Slab" pitchFamily="2" charset="0"/>
              </a:rPr>
              <a:t> asupra totalului activelor la </a:t>
            </a:r>
            <a:r>
              <a:rPr lang="tr-TR" b="1" dirty="0">
                <a:latin typeface="Roboto Slab" pitchFamily="2" charset="0"/>
                <a:ea typeface="Roboto Slab" pitchFamily="2" charset="0"/>
                <a:cs typeface="Roboto Slab" pitchFamily="2" charset="0"/>
              </a:rPr>
              <a:t>controlul unic</a:t>
            </a:r>
            <a:r>
              <a:rPr lang="tr-TR" dirty="0">
                <a:latin typeface="Roboto Slab" pitchFamily="2" charset="0"/>
                <a:ea typeface="Roboto Slab" pitchFamily="2" charset="0"/>
                <a:cs typeface="Roboto Slab" pitchFamily="2" charset="0"/>
              </a:rPr>
              <a:t> al fiecărei întreprinderi asupra părții de active obținute. În fiecare operațiune de divizare, </a:t>
            </a:r>
            <a:r>
              <a:rPr lang="tr-TR" b="1" dirty="0">
                <a:latin typeface="Roboto Slab" pitchFamily="2" charset="0"/>
                <a:ea typeface="Roboto Slab" pitchFamily="2" charset="0"/>
                <a:cs typeface="Roboto Slab" pitchFamily="2" charset="0"/>
              </a:rPr>
              <a:t>întreprinderile implicate</a:t>
            </a:r>
            <a:r>
              <a:rPr lang="tr-TR" dirty="0">
                <a:latin typeface="Roboto Slab" pitchFamily="2" charset="0"/>
                <a:ea typeface="Roboto Slab" pitchFamily="2" charset="0"/>
                <a:cs typeface="Roboto Slab" pitchFamily="2" charset="0"/>
              </a:rPr>
              <a:t> sunt atât cea care achiziționează, cât și activele atribuite acesteia.</a:t>
            </a:r>
            <a:endParaRPr lang="ru-RU" dirty="0">
              <a:latin typeface="Roboto Slab" pitchFamily="2" charset="0"/>
              <a:ea typeface="Roboto Slab" pitchFamily="2" charset="0"/>
              <a:cs typeface="Roboto Slab" pitchFamily="2" charset="0"/>
            </a:endParaRPr>
          </a:p>
        </p:txBody>
      </p:sp>
      <p:graphicFrame>
        <p:nvGraphicFramePr>
          <p:cNvPr id="6" name="Схема 5">
            <a:extLst>
              <a:ext uri="{FF2B5EF4-FFF2-40B4-BE49-F238E27FC236}">
                <a16:creationId xmlns:a16="http://schemas.microsoft.com/office/drawing/2014/main" id="{2454F01F-409E-282B-2556-9A1751191F3A}"/>
              </a:ext>
            </a:extLst>
          </p:cNvPr>
          <p:cNvGraphicFramePr/>
          <p:nvPr>
            <p:extLst>
              <p:ext uri="{D42A27DB-BD31-4B8C-83A1-F6EECF244321}">
                <p14:modId xmlns:p14="http://schemas.microsoft.com/office/powerpoint/2010/main" val="3821063968"/>
              </p:ext>
            </p:extLst>
          </p:nvPr>
        </p:nvGraphicFramePr>
        <p:xfrm>
          <a:off x="2993335" y="3337830"/>
          <a:ext cx="7818783" cy="47321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881170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082473F-C8F3-8B82-E562-63A32424686D}"/>
              </a:ext>
            </a:extLst>
          </p:cNvPr>
          <p:cNvSpPr txBox="1"/>
          <p:nvPr/>
        </p:nvSpPr>
        <p:spPr>
          <a:xfrm>
            <a:off x="3531363" y="447443"/>
            <a:ext cx="5000264" cy="1569660"/>
          </a:xfrm>
          <a:prstGeom prst="rect">
            <a:avLst/>
          </a:prstGeom>
          <a:noFill/>
        </p:spPr>
        <p:txBody>
          <a:bodyPr wrap="square">
            <a:spAutoFit/>
          </a:bodyPr>
          <a:lstStyle/>
          <a:p>
            <a:pPr algn="ctr"/>
            <a:r>
              <a:rPr lang="tr-TR" sz="4800" b="1" dirty="0">
                <a:solidFill>
                  <a:srgbClr val="4C96BD"/>
                </a:solidFill>
                <a:latin typeface="Roboto Slab" pitchFamily="2" charset="0"/>
                <a:ea typeface="Roboto Slab" pitchFamily="2" charset="0"/>
                <a:cs typeface="Roboto Slab" pitchFamily="2" charset="0"/>
              </a:rPr>
              <a:t>Schimbul de active</a:t>
            </a:r>
            <a:r>
              <a:rPr lang="ro-MD" sz="4800" b="1" dirty="0">
                <a:solidFill>
                  <a:srgbClr val="4C96BD"/>
                </a:solidFill>
                <a:latin typeface="Roboto Slab" pitchFamily="2" charset="0"/>
                <a:ea typeface="Roboto Slab" pitchFamily="2" charset="0"/>
                <a:cs typeface="Roboto Slab" pitchFamily="2" charset="0"/>
              </a:rPr>
              <a:t>:</a:t>
            </a:r>
            <a:r>
              <a:rPr lang="tr-TR" sz="4800" b="1" dirty="0">
                <a:solidFill>
                  <a:srgbClr val="4C96BD"/>
                </a:solidFill>
                <a:latin typeface="Roboto Slab" pitchFamily="2" charset="0"/>
                <a:ea typeface="Roboto Slab" pitchFamily="2" charset="0"/>
                <a:cs typeface="Roboto Slab" pitchFamily="2" charset="0"/>
              </a:rPr>
              <a:t> </a:t>
            </a:r>
            <a:endParaRPr lang="ru-RU" sz="4800" b="1" dirty="0">
              <a:solidFill>
                <a:srgbClr val="4C96BD"/>
              </a:solidFill>
              <a:latin typeface="Roboto Slab" pitchFamily="2" charset="0"/>
              <a:ea typeface="Roboto Slab" pitchFamily="2" charset="0"/>
              <a:cs typeface="Roboto Slab" pitchFamily="2" charset="0"/>
            </a:endParaRPr>
          </a:p>
        </p:txBody>
      </p:sp>
      <p:sp>
        <p:nvSpPr>
          <p:cNvPr id="7" name="TextBox 6">
            <a:extLst>
              <a:ext uri="{FF2B5EF4-FFF2-40B4-BE49-F238E27FC236}">
                <a16:creationId xmlns:a16="http://schemas.microsoft.com/office/drawing/2014/main" id="{C986BE81-F15B-A6CF-0EC2-5A005D1643FB}"/>
              </a:ext>
            </a:extLst>
          </p:cNvPr>
          <p:cNvSpPr txBox="1"/>
          <p:nvPr/>
        </p:nvSpPr>
        <p:spPr>
          <a:xfrm>
            <a:off x="300941" y="2501851"/>
            <a:ext cx="8611565" cy="1200329"/>
          </a:xfrm>
          <a:prstGeom prst="rect">
            <a:avLst/>
          </a:prstGeom>
          <a:noFill/>
        </p:spPr>
        <p:txBody>
          <a:bodyPr wrap="square">
            <a:spAutoFit/>
          </a:bodyPr>
          <a:lstStyle/>
          <a:p>
            <a:r>
              <a:rPr lang="tr-TR" dirty="0">
                <a:latin typeface="Roboto Slab" pitchFamily="2" charset="0"/>
                <a:ea typeface="Roboto Slab" pitchFamily="2" charset="0"/>
                <a:cs typeface="Roboto Slab" pitchFamily="2" charset="0"/>
              </a:rPr>
              <a:t>între două sau mai multe întreprinderi este similar divizării unei societăți în comun, dar fiecare schimb este tratat ca o preluare independentă de control unic.</a:t>
            </a:r>
            <a:br>
              <a:rPr lang="tr-TR" dirty="0">
                <a:latin typeface="Roboto Slab" pitchFamily="2" charset="0"/>
                <a:ea typeface="Roboto Slab" pitchFamily="2" charset="0"/>
                <a:cs typeface="Roboto Slab" pitchFamily="2" charset="0"/>
              </a:rPr>
            </a:br>
            <a:endParaRPr lang="ru-RU" dirty="0">
              <a:latin typeface="Roboto Slab" pitchFamily="2" charset="0"/>
              <a:ea typeface="Roboto Slab" pitchFamily="2" charset="0"/>
              <a:cs typeface="Roboto Slab" pitchFamily="2" charset="0"/>
            </a:endParaRPr>
          </a:p>
        </p:txBody>
      </p:sp>
      <p:sp>
        <p:nvSpPr>
          <p:cNvPr id="9" name="TextBox 8">
            <a:extLst>
              <a:ext uri="{FF2B5EF4-FFF2-40B4-BE49-F238E27FC236}">
                <a16:creationId xmlns:a16="http://schemas.microsoft.com/office/drawing/2014/main" id="{BCAC614D-6797-E1C9-5402-ED2548F8D623}"/>
              </a:ext>
            </a:extLst>
          </p:cNvPr>
          <p:cNvSpPr txBox="1"/>
          <p:nvPr/>
        </p:nvSpPr>
        <p:spPr>
          <a:xfrm>
            <a:off x="7380598" y="5550542"/>
            <a:ext cx="7315200" cy="2031325"/>
          </a:xfrm>
          <a:prstGeom prst="rect">
            <a:avLst/>
          </a:prstGeom>
          <a:noFill/>
        </p:spPr>
        <p:txBody>
          <a:bodyPr wrap="square">
            <a:spAutoFit/>
          </a:bodyPr>
          <a:lstStyle/>
          <a:p>
            <a:r>
              <a:rPr lang="tr-TR" b="1" dirty="0">
                <a:latin typeface="Roboto Slab" pitchFamily="2" charset="0"/>
                <a:ea typeface="Roboto Slab" pitchFamily="2" charset="0"/>
                <a:cs typeface="Roboto Slab" pitchFamily="2" charset="0"/>
              </a:rPr>
              <a:t>Întreprinderile implicate</a:t>
            </a:r>
            <a:r>
              <a:rPr lang="tr-TR" dirty="0">
                <a:latin typeface="Roboto Slab" pitchFamily="2" charset="0"/>
                <a:ea typeface="Roboto Slab" pitchFamily="2" charset="0"/>
                <a:cs typeface="Roboto Slab" pitchFamily="2" charset="0"/>
              </a:rPr>
              <a:t> în fiecare tranzacție sunt:</a:t>
            </a:r>
            <a:endParaRPr lang="ro-MD" dirty="0">
              <a:latin typeface="Roboto Slab" pitchFamily="2" charset="0"/>
              <a:ea typeface="Roboto Slab" pitchFamily="2" charset="0"/>
              <a:cs typeface="Roboto Slab" pitchFamily="2" charset="0"/>
            </a:endParaRPr>
          </a:p>
          <a:p>
            <a:endParaRPr lang="ro-MD" dirty="0">
              <a:latin typeface="Roboto Slab" pitchFamily="2" charset="0"/>
              <a:ea typeface="Roboto Slab" pitchFamily="2" charset="0"/>
              <a:cs typeface="Roboto Slab" pitchFamily="2" charset="0"/>
            </a:endParaRPr>
          </a:p>
          <a:p>
            <a:pPr marL="285750" indent="-285750">
              <a:buFont typeface="Arial" panose="020B0604020202020204" pitchFamily="34" charset="0"/>
              <a:buChar char="•"/>
            </a:pPr>
            <a:r>
              <a:rPr lang="tr-TR" dirty="0">
                <a:latin typeface="Roboto Slab" pitchFamily="2" charset="0"/>
                <a:ea typeface="Roboto Slab" pitchFamily="2" charset="0"/>
                <a:cs typeface="Roboto Slab" pitchFamily="2" charset="0"/>
              </a:rPr>
              <a:t>Întreprinderea care achiziționează.</a:t>
            </a:r>
            <a:endParaRPr lang="ro-MD" dirty="0">
              <a:latin typeface="Roboto Slab" pitchFamily="2" charset="0"/>
              <a:ea typeface="Roboto Slab" pitchFamily="2" charset="0"/>
              <a:cs typeface="Roboto Slab" pitchFamily="2" charset="0"/>
            </a:endParaRPr>
          </a:p>
          <a:p>
            <a:pPr marL="285750" indent="-285750">
              <a:buFont typeface="Arial" panose="020B0604020202020204" pitchFamily="34" charset="0"/>
              <a:buChar char="•"/>
            </a:pPr>
            <a:r>
              <a:rPr lang="tr-TR" dirty="0">
                <a:latin typeface="Roboto Slab" pitchFamily="2" charset="0"/>
                <a:ea typeface="Roboto Slab" pitchFamily="2" charset="0"/>
                <a:cs typeface="Roboto Slab" pitchFamily="2" charset="0"/>
              </a:rPr>
              <a:t>Activele sau întreprinderea achiziționată.</a:t>
            </a:r>
            <a:endParaRPr lang="ro-MD" dirty="0">
              <a:latin typeface="Roboto Slab" pitchFamily="2" charset="0"/>
              <a:ea typeface="Roboto Slab" pitchFamily="2" charset="0"/>
              <a:cs typeface="Roboto Slab" pitchFamily="2" charset="0"/>
            </a:endParaRPr>
          </a:p>
          <a:p>
            <a:pPr marL="285750" indent="-285750">
              <a:buFont typeface="Arial" panose="020B0604020202020204" pitchFamily="34" charset="0"/>
              <a:buChar char="•"/>
            </a:pPr>
            <a:endParaRPr lang="ro-MD" dirty="0">
              <a:latin typeface="Roboto Slab" pitchFamily="2" charset="0"/>
              <a:ea typeface="Roboto Slab" pitchFamily="2" charset="0"/>
              <a:cs typeface="Roboto Slab" pitchFamily="2" charset="0"/>
            </a:endParaRPr>
          </a:p>
          <a:p>
            <a:r>
              <a:rPr lang="tr-TR" dirty="0">
                <a:latin typeface="Roboto Slab" pitchFamily="2" charset="0"/>
                <a:ea typeface="Roboto Slab" pitchFamily="2" charset="0"/>
                <a:cs typeface="Roboto Slab" pitchFamily="2" charset="0"/>
              </a:rPr>
              <a:t>Fiecare tranzacție este considerată separat, implicând control unic asupra activelor transferate.</a:t>
            </a:r>
            <a:endParaRPr lang="ru-RU" dirty="0">
              <a:latin typeface="Roboto Slab" pitchFamily="2" charset="0"/>
              <a:ea typeface="Roboto Slab" pitchFamily="2" charset="0"/>
              <a:cs typeface="Roboto Slab" pitchFamily="2" charset="0"/>
            </a:endParaRPr>
          </a:p>
        </p:txBody>
      </p:sp>
      <p:grpSp>
        <p:nvGrpSpPr>
          <p:cNvPr id="15" name="Группа 14">
            <a:extLst>
              <a:ext uri="{FF2B5EF4-FFF2-40B4-BE49-F238E27FC236}">
                <a16:creationId xmlns:a16="http://schemas.microsoft.com/office/drawing/2014/main" id="{A63DCBC0-0259-037A-2BDF-56B84D77A3D9}"/>
              </a:ext>
            </a:extLst>
          </p:cNvPr>
          <p:cNvGrpSpPr/>
          <p:nvPr/>
        </p:nvGrpSpPr>
        <p:grpSpPr>
          <a:xfrm>
            <a:off x="865884" y="3264062"/>
            <a:ext cx="5165611" cy="4680141"/>
            <a:chOff x="8678119" y="2501850"/>
            <a:chExt cx="5771434" cy="5623577"/>
          </a:xfrm>
          <a:blipFill dpi="0" rotWithShape="1">
            <a:blip r:embed="rId2">
              <a:extLst>
                <a:ext uri="{28A0092B-C50C-407E-A947-70E740481C1C}">
                  <a14:useLocalDpi xmlns:a14="http://schemas.microsoft.com/office/drawing/2010/main" val="0"/>
                </a:ext>
              </a:extLst>
            </a:blip>
            <a:srcRect/>
            <a:stretch>
              <a:fillRect/>
            </a:stretch>
          </a:blipFill>
          <a:effectLst>
            <a:glow rad="673100">
              <a:srgbClr val="E2F2F1">
                <a:alpha val="51000"/>
              </a:srgbClr>
            </a:glow>
          </a:effectLst>
        </p:grpSpPr>
        <p:sp>
          <p:nvSpPr>
            <p:cNvPr id="10" name="Блок-схема: знак завершения 9">
              <a:extLst>
                <a:ext uri="{FF2B5EF4-FFF2-40B4-BE49-F238E27FC236}">
                  <a16:creationId xmlns:a16="http://schemas.microsoft.com/office/drawing/2014/main" id="{C30AB8F5-7436-08D5-AF03-91366898D458}"/>
                </a:ext>
              </a:extLst>
            </p:cNvPr>
            <p:cNvSpPr/>
            <p:nvPr/>
          </p:nvSpPr>
          <p:spPr>
            <a:xfrm rot="16200000">
              <a:off x="6752382" y="5027752"/>
              <a:ext cx="5023412" cy="1171937"/>
            </a:xfrm>
            <a:prstGeom prst="flowChartTerminator">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Блок-схема: знак завершения 10">
              <a:extLst>
                <a:ext uri="{FF2B5EF4-FFF2-40B4-BE49-F238E27FC236}">
                  <a16:creationId xmlns:a16="http://schemas.microsoft.com/office/drawing/2014/main" id="{5A16D199-D53E-7E82-D27D-4C7763EFF753}"/>
                </a:ext>
              </a:extLst>
            </p:cNvPr>
            <p:cNvSpPr/>
            <p:nvPr/>
          </p:nvSpPr>
          <p:spPr>
            <a:xfrm rot="16200000">
              <a:off x="7924322" y="4427588"/>
              <a:ext cx="5023412" cy="1171937"/>
            </a:xfrm>
            <a:prstGeom prst="flowChartTerminator">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Блок-схема: знак завершения 11">
              <a:extLst>
                <a:ext uri="{FF2B5EF4-FFF2-40B4-BE49-F238E27FC236}">
                  <a16:creationId xmlns:a16="http://schemas.microsoft.com/office/drawing/2014/main" id="{2AEB13F7-F1D5-DE02-E568-58845AC3A00B}"/>
                </a:ext>
              </a:extLst>
            </p:cNvPr>
            <p:cNvSpPr/>
            <p:nvPr/>
          </p:nvSpPr>
          <p:spPr>
            <a:xfrm rot="16200000">
              <a:off x="9065876" y="5027751"/>
              <a:ext cx="5023412" cy="1171937"/>
            </a:xfrm>
            <a:prstGeom prst="flowChartTerminator">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Блок-схема: знак завершения 12">
              <a:extLst>
                <a:ext uri="{FF2B5EF4-FFF2-40B4-BE49-F238E27FC236}">
                  <a16:creationId xmlns:a16="http://schemas.microsoft.com/office/drawing/2014/main" id="{1A4DA046-0690-FEA2-FEB3-B77AE96CD017}"/>
                </a:ext>
              </a:extLst>
            </p:cNvPr>
            <p:cNvSpPr/>
            <p:nvPr/>
          </p:nvSpPr>
          <p:spPr>
            <a:xfrm rot="16200000">
              <a:off x="10237814" y="4427587"/>
              <a:ext cx="5023412" cy="1171937"/>
            </a:xfrm>
            <a:prstGeom prst="flowChartTerminator">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Блок-схема: знак завершения 13">
              <a:extLst>
                <a:ext uri="{FF2B5EF4-FFF2-40B4-BE49-F238E27FC236}">
                  <a16:creationId xmlns:a16="http://schemas.microsoft.com/office/drawing/2014/main" id="{B3F81E95-E0BA-563C-7795-B2CF20406028}"/>
                </a:ext>
              </a:extLst>
            </p:cNvPr>
            <p:cNvSpPr/>
            <p:nvPr/>
          </p:nvSpPr>
          <p:spPr>
            <a:xfrm rot="16200000">
              <a:off x="11351879" y="5027751"/>
              <a:ext cx="5023412" cy="1171937"/>
            </a:xfrm>
            <a:prstGeom prst="flowChartTerminator">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grpSp>
      <p:pic>
        <p:nvPicPr>
          <p:cNvPr id="17" name="Рисунок 16" descr="Презентация с линейчатой диаграммой (справа налево)">
            <a:extLst>
              <a:ext uri="{FF2B5EF4-FFF2-40B4-BE49-F238E27FC236}">
                <a16:creationId xmlns:a16="http://schemas.microsoft.com/office/drawing/2014/main" id="{885A2D57-076A-8E02-0C6C-341C7B74F21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32746" y="772690"/>
            <a:ext cx="3922243" cy="3922243"/>
          </a:xfrm>
          <a:prstGeom prst="rect">
            <a:avLst/>
          </a:prstGeom>
        </p:spPr>
      </p:pic>
    </p:spTree>
    <p:extLst>
      <p:ext uri="{BB962C8B-B14F-4D97-AF65-F5344CB8AC3E}">
        <p14:creationId xmlns:p14="http://schemas.microsoft.com/office/powerpoint/2010/main" val="16983523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0F0D4DA-DDEB-B05F-0DFE-FFBD49BBCA21}"/>
              </a:ext>
            </a:extLst>
          </p:cNvPr>
          <p:cNvSpPr txBox="1"/>
          <p:nvPr/>
        </p:nvSpPr>
        <p:spPr>
          <a:xfrm>
            <a:off x="451412" y="1839154"/>
            <a:ext cx="8345348" cy="1200329"/>
          </a:xfrm>
          <a:prstGeom prst="rect">
            <a:avLst/>
          </a:prstGeom>
          <a:noFill/>
        </p:spPr>
        <p:txBody>
          <a:bodyPr wrap="square">
            <a:spAutoFit/>
          </a:bodyPr>
          <a:lstStyle/>
          <a:p>
            <a:r>
              <a:rPr lang="tr-TR" dirty="0">
                <a:latin typeface="Roboto Slab" pitchFamily="2" charset="0"/>
                <a:ea typeface="Roboto Slab" pitchFamily="2" charset="0"/>
                <a:cs typeface="Roboto Slab" pitchFamily="2" charset="0"/>
              </a:rPr>
              <a:t>Când o </a:t>
            </a:r>
            <a:r>
              <a:rPr lang="tr-TR" b="1" dirty="0">
                <a:latin typeface="Roboto Slab" pitchFamily="2" charset="0"/>
                <a:ea typeface="Roboto Slab" pitchFamily="2" charset="0"/>
                <a:cs typeface="Roboto Slab" pitchFamily="2" charset="0"/>
              </a:rPr>
              <a:t>societate în comun</a:t>
            </a:r>
            <a:r>
              <a:rPr lang="tr-TR" dirty="0">
                <a:latin typeface="Roboto Slab" pitchFamily="2" charset="0"/>
                <a:ea typeface="Roboto Slab" pitchFamily="2" charset="0"/>
                <a:cs typeface="Roboto Slab" pitchFamily="2" charset="0"/>
              </a:rPr>
              <a:t> este utilizată doar ca vehicul pentru achiziția unei întreprinderi țintă, </a:t>
            </a:r>
            <a:r>
              <a:rPr lang="tr-TR" b="1" dirty="0">
                <a:latin typeface="Roboto Slab" pitchFamily="2" charset="0"/>
                <a:ea typeface="Roboto Slab" pitchFamily="2" charset="0"/>
                <a:cs typeface="Roboto Slab" pitchFamily="2" charset="0"/>
              </a:rPr>
              <a:t>întreprinderile implicate</a:t>
            </a:r>
            <a:r>
              <a:rPr lang="tr-TR" dirty="0">
                <a:latin typeface="Roboto Slab" pitchFamily="2" charset="0"/>
                <a:ea typeface="Roboto Slab" pitchFamily="2" charset="0"/>
                <a:cs typeface="Roboto Slab" pitchFamily="2" charset="0"/>
              </a:rPr>
              <a:t> sunt:</a:t>
            </a:r>
            <a:endParaRPr lang="ro-MD" dirty="0">
              <a:latin typeface="Roboto Slab" pitchFamily="2" charset="0"/>
              <a:ea typeface="Roboto Slab" pitchFamily="2" charset="0"/>
              <a:cs typeface="Roboto Slab" pitchFamily="2" charset="0"/>
            </a:endParaRPr>
          </a:p>
          <a:p>
            <a:pPr marL="285750" indent="-285750">
              <a:buFont typeface="Arial" panose="020B0604020202020204" pitchFamily="34" charset="0"/>
              <a:buChar char="•"/>
            </a:pPr>
            <a:r>
              <a:rPr lang="tr-TR" b="1" dirty="0">
                <a:latin typeface="Roboto Slab" pitchFamily="2" charset="0"/>
                <a:ea typeface="Roboto Slab" pitchFamily="2" charset="0"/>
                <a:cs typeface="Roboto Slab" pitchFamily="2" charset="0"/>
              </a:rPr>
              <a:t>Societățile-mamă</a:t>
            </a:r>
            <a:r>
              <a:rPr lang="tr-TR" dirty="0">
                <a:latin typeface="Roboto Slab" pitchFamily="2" charset="0"/>
                <a:ea typeface="Roboto Slab" pitchFamily="2" charset="0"/>
                <a:cs typeface="Roboto Slab" pitchFamily="2" charset="0"/>
              </a:rPr>
              <a:t> care folosesc vehiculul.</a:t>
            </a:r>
            <a:endParaRPr lang="ro-MD" dirty="0">
              <a:latin typeface="Roboto Slab" pitchFamily="2" charset="0"/>
              <a:ea typeface="Roboto Slab" pitchFamily="2" charset="0"/>
              <a:cs typeface="Roboto Slab" pitchFamily="2" charset="0"/>
            </a:endParaRPr>
          </a:p>
          <a:p>
            <a:pPr marL="285750" indent="-285750">
              <a:buFont typeface="Arial" panose="020B0604020202020204" pitchFamily="34" charset="0"/>
              <a:buChar char="•"/>
            </a:pPr>
            <a:r>
              <a:rPr lang="tr-TR" b="1" dirty="0">
                <a:latin typeface="Roboto Slab" pitchFamily="2" charset="0"/>
                <a:ea typeface="Roboto Slab" pitchFamily="2" charset="0"/>
                <a:cs typeface="Roboto Slab" pitchFamily="2" charset="0"/>
              </a:rPr>
              <a:t>Întreprinderea țintă.</a:t>
            </a:r>
            <a:endParaRPr lang="ru-RU" b="1" dirty="0">
              <a:latin typeface="Roboto Slab" pitchFamily="2" charset="0"/>
              <a:ea typeface="Roboto Slab" pitchFamily="2" charset="0"/>
              <a:cs typeface="Roboto Slab" pitchFamily="2" charset="0"/>
            </a:endParaRPr>
          </a:p>
        </p:txBody>
      </p:sp>
      <p:sp>
        <p:nvSpPr>
          <p:cNvPr id="9" name="TextBox 8">
            <a:extLst>
              <a:ext uri="{FF2B5EF4-FFF2-40B4-BE49-F238E27FC236}">
                <a16:creationId xmlns:a16="http://schemas.microsoft.com/office/drawing/2014/main" id="{9235EF65-551A-E8AA-31FD-BF7D8276AF8D}"/>
              </a:ext>
            </a:extLst>
          </p:cNvPr>
          <p:cNvSpPr txBox="1"/>
          <p:nvPr/>
        </p:nvSpPr>
        <p:spPr>
          <a:xfrm>
            <a:off x="3402957" y="165049"/>
            <a:ext cx="8252749" cy="1569660"/>
          </a:xfrm>
          <a:prstGeom prst="rect">
            <a:avLst/>
          </a:prstGeom>
          <a:noFill/>
        </p:spPr>
        <p:txBody>
          <a:bodyPr wrap="square">
            <a:spAutoFit/>
          </a:bodyPr>
          <a:lstStyle/>
          <a:p>
            <a:pPr algn="ctr"/>
            <a:r>
              <a:rPr lang="ro-MD" sz="4800" b="1" dirty="0">
                <a:solidFill>
                  <a:srgbClr val="4CAEA6"/>
                </a:solidFill>
                <a:latin typeface="Roboto Slab" pitchFamily="2" charset="0"/>
                <a:ea typeface="Roboto Slab" pitchFamily="2" charset="0"/>
                <a:cs typeface="Roboto Slab" pitchFamily="2" charset="0"/>
              </a:rPr>
              <a:t>S</a:t>
            </a:r>
            <a:r>
              <a:rPr lang="tr-TR" sz="4800" b="1" dirty="0">
                <a:solidFill>
                  <a:srgbClr val="4CAEA6"/>
                </a:solidFill>
                <a:latin typeface="Roboto Slab" pitchFamily="2" charset="0"/>
                <a:ea typeface="Roboto Slab" pitchFamily="2" charset="0"/>
                <a:cs typeface="Roboto Slab" pitchFamily="2" charset="0"/>
              </a:rPr>
              <a:t>ocietate</a:t>
            </a:r>
            <a:r>
              <a:rPr lang="ro-MD" sz="4800" b="1" dirty="0">
                <a:solidFill>
                  <a:srgbClr val="4CAEA6"/>
                </a:solidFill>
                <a:latin typeface="Roboto Slab" pitchFamily="2" charset="0"/>
                <a:ea typeface="Roboto Slab" pitchFamily="2" charset="0"/>
                <a:cs typeface="Roboto Slab" pitchFamily="2" charset="0"/>
              </a:rPr>
              <a:t>a</a:t>
            </a:r>
            <a:r>
              <a:rPr lang="tr-TR" sz="4800" b="1" dirty="0">
                <a:solidFill>
                  <a:srgbClr val="4CAEA6"/>
                </a:solidFill>
                <a:latin typeface="Roboto Slab" pitchFamily="2" charset="0"/>
                <a:ea typeface="Roboto Slab" pitchFamily="2" charset="0"/>
                <a:cs typeface="Roboto Slab" pitchFamily="2" charset="0"/>
              </a:rPr>
              <a:t> în comun</a:t>
            </a:r>
            <a:r>
              <a:rPr lang="ro-MD" sz="4800" b="1" dirty="0">
                <a:solidFill>
                  <a:srgbClr val="4CAEA6"/>
                </a:solidFill>
                <a:latin typeface="Roboto Slab" pitchFamily="2" charset="0"/>
                <a:ea typeface="Roboto Slab" pitchFamily="2" charset="0"/>
                <a:cs typeface="Roboto Slab" pitchFamily="2" charset="0"/>
              </a:rPr>
              <a:t>-</a:t>
            </a:r>
            <a:r>
              <a:rPr lang="tr-TR" sz="4800" dirty="0">
                <a:solidFill>
                  <a:srgbClr val="4CAEA6"/>
                </a:solidFill>
                <a:latin typeface="Roboto Slab" pitchFamily="2" charset="0"/>
                <a:ea typeface="Roboto Slab" pitchFamily="2" charset="0"/>
                <a:cs typeface="Roboto Slab" pitchFamily="2" charset="0"/>
              </a:rPr>
              <a:t> vehicul </a:t>
            </a:r>
            <a:endParaRPr lang="ru-RU" sz="4800" dirty="0">
              <a:solidFill>
                <a:srgbClr val="4CAEA6"/>
              </a:solidFill>
              <a:latin typeface="Roboto Slab" pitchFamily="2" charset="0"/>
              <a:ea typeface="Roboto Slab" pitchFamily="2" charset="0"/>
              <a:cs typeface="Roboto Slab" pitchFamily="2" charset="0"/>
            </a:endParaRPr>
          </a:p>
        </p:txBody>
      </p:sp>
      <p:graphicFrame>
        <p:nvGraphicFramePr>
          <p:cNvPr id="10" name="Схема 9">
            <a:extLst>
              <a:ext uri="{FF2B5EF4-FFF2-40B4-BE49-F238E27FC236}">
                <a16:creationId xmlns:a16="http://schemas.microsoft.com/office/drawing/2014/main" id="{8525AF7E-147A-7F42-690A-61ED7544EDD9}"/>
              </a:ext>
            </a:extLst>
          </p:cNvPr>
          <p:cNvGraphicFramePr/>
          <p:nvPr>
            <p:extLst>
              <p:ext uri="{D42A27DB-BD31-4B8C-83A1-F6EECF244321}">
                <p14:modId xmlns:p14="http://schemas.microsoft.com/office/powerpoint/2010/main" val="2912921156"/>
              </p:ext>
            </p:extLst>
          </p:nvPr>
        </p:nvGraphicFramePr>
        <p:xfrm>
          <a:off x="1099596" y="2931671"/>
          <a:ext cx="5197034" cy="50349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2CE6EE1F-F215-57C2-BEC2-00B386CE8051}"/>
              </a:ext>
            </a:extLst>
          </p:cNvPr>
          <p:cNvSpPr txBox="1"/>
          <p:nvPr/>
        </p:nvSpPr>
        <p:spPr>
          <a:xfrm>
            <a:off x="6701742" y="4016415"/>
            <a:ext cx="7558272" cy="2308324"/>
          </a:xfrm>
          <a:prstGeom prst="rect">
            <a:avLst/>
          </a:prstGeom>
          <a:noFill/>
        </p:spPr>
        <p:txBody>
          <a:bodyPr wrap="square">
            <a:spAutoFit/>
          </a:bodyPr>
          <a:lstStyle/>
          <a:p>
            <a:r>
              <a:rPr lang="tr-TR" dirty="0">
                <a:latin typeface="Roboto Slab" pitchFamily="2" charset="0"/>
                <a:ea typeface="Roboto Slab" pitchFamily="2" charset="0"/>
                <a:cs typeface="Roboto Slab" pitchFamily="2" charset="0"/>
              </a:rPr>
              <a:t>Aceasta se aplică în cazurile în care:</a:t>
            </a:r>
            <a:endParaRPr lang="ro-MD" dirty="0">
              <a:latin typeface="Roboto Slab" pitchFamily="2" charset="0"/>
              <a:ea typeface="Roboto Slab" pitchFamily="2" charset="0"/>
              <a:cs typeface="Roboto Slab" pitchFamily="2" charset="0"/>
            </a:endParaRPr>
          </a:p>
          <a:p>
            <a:endParaRPr lang="tr-TR" dirty="0">
              <a:latin typeface="Roboto Slab" pitchFamily="2" charset="0"/>
              <a:ea typeface="Roboto Slab" pitchFamily="2" charset="0"/>
              <a:cs typeface="Roboto Slab" pitchFamily="2" charset="0"/>
            </a:endParaRPr>
          </a:p>
          <a:p>
            <a:pPr marL="342900" indent="-342900">
              <a:buFont typeface="+mj-lt"/>
              <a:buAutoNum type="arabicPeriod"/>
            </a:pPr>
            <a:r>
              <a:rPr lang="tr-TR" dirty="0">
                <a:latin typeface="Roboto Slab" pitchFamily="2" charset="0"/>
                <a:ea typeface="Roboto Slab" pitchFamily="2" charset="0"/>
                <a:cs typeface="Roboto Slab" pitchFamily="2" charset="0"/>
              </a:rPr>
              <a:t>Societatea în comun este înființată pentru achiziție.</a:t>
            </a:r>
            <a:endParaRPr lang="ro-MD" dirty="0">
              <a:latin typeface="Roboto Slab" pitchFamily="2" charset="0"/>
              <a:ea typeface="Roboto Slab" pitchFamily="2" charset="0"/>
              <a:cs typeface="Roboto Slab" pitchFamily="2" charset="0"/>
            </a:endParaRPr>
          </a:p>
          <a:p>
            <a:pPr marL="342900" indent="-342900">
              <a:buFont typeface="+mj-lt"/>
              <a:buAutoNum type="arabicPeriod"/>
            </a:pPr>
            <a:endParaRPr lang="tr-TR" dirty="0">
              <a:latin typeface="Roboto Slab" pitchFamily="2" charset="0"/>
              <a:ea typeface="Roboto Slab" pitchFamily="2" charset="0"/>
              <a:cs typeface="Roboto Slab" pitchFamily="2" charset="0"/>
            </a:endParaRPr>
          </a:p>
          <a:p>
            <a:pPr marL="342900" indent="-342900">
              <a:buFont typeface="+mj-lt"/>
              <a:buAutoNum type="arabicPeriod"/>
            </a:pPr>
            <a:r>
              <a:rPr lang="tr-TR" dirty="0">
                <a:latin typeface="Roboto Slab" pitchFamily="2" charset="0"/>
                <a:ea typeface="Roboto Slab" pitchFamily="2" charset="0"/>
                <a:cs typeface="Roboto Slab" pitchFamily="2" charset="0"/>
              </a:rPr>
              <a:t>Societatea în comun nu este încă funcțională</a:t>
            </a:r>
            <a:endParaRPr lang="ro-RO" dirty="0">
              <a:latin typeface="Roboto Slab" pitchFamily="2" charset="0"/>
              <a:ea typeface="Roboto Slab" pitchFamily="2" charset="0"/>
              <a:cs typeface="Roboto Slab" pitchFamily="2" charset="0"/>
            </a:endParaRPr>
          </a:p>
          <a:p>
            <a:pPr marL="342900" indent="-342900">
              <a:buFont typeface="+mj-lt"/>
              <a:buAutoNum type="arabicPeriod"/>
            </a:pPr>
            <a:endParaRPr lang="ro-RO" dirty="0">
              <a:latin typeface="Roboto Slab" pitchFamily="2" charset="0"/>
              <a:ea typeface="Roboto Slab" pitchFamily="2" charset="0"/>
              <a:cs typeface="Roboto Slab" pitchFamily="2" charset="0"/>
            </a:endParaRPr>
          </a:p>
          <a:p>
            <a:pPr marL="342900" indent="-342900">
              <a:buFont typeface="+mj-lt"/>
              <a:buAutoNum type="arabicPeriod"/>
            </a:pPr>
            <a:r>
              <a:rPr lang="tr-TR" dirty="0">
                <a:latin typeface="Roboto Slab" pitchFamily="2" charset="0"/>
                <a:ea typeface="Roboto Slab" pitchFamily="2" charset="0"/>
                <a:cs typeface="Roboto Slab" pitchFamily="2" charset="0"/>
              </a:rPr>
              <a:t>Există dovezi clare că societățile-mamă sunt participanții reali la tranzacție (prin inițiere, organizare sau finanțare).</a:t>
            </a:r>
          </a:p>
        </p:txBody>
      </p:sp>
      <p:pic>
        <p:nvPicPr>
          <p:cNvPr id="15" name="Рисунок 14" descr="Попасть в яблочко">
            <a:extLst>
              <a:ext uri="{FF2B5EF4-FFF2-40B4-BE49-F238E27FC236}">
                <a16:creationId xmlns:a16="http://schemas.microsoft.com/office/drawing/2014/main" id="{275B4BF5-447B-584F-393A-24FA052276C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428790" y="657456"/>
            <a:ext cx="2968906" cy="2968906"/>
          </a:xfrm>
          <a:prstGeom prst="rect">
            <a:avLst/>
          </a:prstGeom>
        </p:spPr>
      </p:pic>
      <p:grpSp>
        <p:nvGrpSpPr>
          <p:cNvPr id="2" name="Группа 1">
            <a:extLst>
              <a:ext uri="{FF2B5EF4-FFF2-40B4-BE49-F238E27FC236}">
                <a16:creationId xmlns:a16="http://schemas.microsoft.com/office/drawing/2014/main" id="{538C4631-C7DE-3981-D929-7F1CA61E8916}"/>
              </a:ext>
            </a:extLst>
          </p:cNvPr>
          <p:cNvGrpSpPr/>
          <p:nvPr/>
        </p:nvGrpSpPr>
        <p:grpSpPr>
          <a:xfrm rot="20634271">
            <a:off x="2364244" y="4360627"/>
            <a:ext cx="1887511" cy="1684722"/>
            <a:chOff x="0" y="367020"/>
            <a:chExt cx="2164882" cy="1898451"/>
          </a:xfrm>
        </p:grpSpPr>
        <p:sp>
          <p:nvSpPr>
            <p:cNvPr id="3" name="Shape 2">
              <a:extLst>
                <a:ext uri="{FF2B5EF4-FFF2-40B4-BE49-F238E27FC236}">
                  <a16:creationId xmlns:a16="http://schemas.microsoft.com/office/drawing/2014/main" id="{4CCE4984-8BA7-8A17-CB75-962C81E04AAA}"/>
                </a:ext>
              </a:extLst>
            </p:cNvPr>
            <p:cNvSpPr/>
            <p:nvPr/>
          </p:nvSpPr>
          <p:spPr>
            <a:xfrm>
              <a:off x="0" y="367020"/>
              <a:ext cx="2164882" cy="1898451"/>
            </a:xfrm>
            <a:prstGeom prst="gear6">
              <a:avLst/>
            </a:prstGeom>
            <a:solidFill>
              <a:srgbClr val="5E808B"/>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 name="Shape 4">
              <a:extLst>
                <a:ext uri="{FF2B5EF4-FFF2-40B4-BE49-F238E27FC236}">
                  <a16:creationId xmlns:a16="http://schemas.microsoft.com/office/drawing/2014/main" id="{2937408A-1252-0B97-1C5D-0834B1C2BA7A}"/>
                </a:ext>
              </a:extLst>
            </p:cNvPr>
            <p:cNvSpPr txBox="1"/>
            <p:nvPr/>
          </p:nvSpPr>
          <p:spPr>
            <a:xfrm>
              <a:off x="516670" y="847849"/>
              <a:ext cx="1131542" cy="93679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400" b="1" kern="1200" dirty="0" err="1">
                  <a:latin typeface="Roboto Slab" pitchFamily="2" charset="0"/>
                  <a:ea typeface="Roboto Slab" pitchFamily="2" charset="0"/>
                  <a:cs typeface="Roboto Slab" pitchFamily="2" charset="0"/>
                </a:rPr>
                <a:t>Societatea</a:t>
              </a:r>
              <a:r>
                <a:rPr lang="en-US" sz="1400" b="1" kern="1200" dirty="0">
                  <a:latin typeface="Roboto Slab" pitchFamily="2" charset="0"/>
                  <a:ea typeface="Roboto Slab" pitchFamily="2" charset="0"/>
                  <a:cs typeface="Roboto Slab" pitchFamily="2" charset="0"/>
                </a:rPr>
                <a:t> </a:t>
              </a:r>
              <a:r>
                <a:rPr lang="en-US" sz="1400" b="1" kern="1200" dirty="0" err="1">
                  <a:latin typeface="Roboto Slab" pitchFamily="2" charset="0"/>
                  <a:ea typeface="Roboto Slab" pitchFamily="2" charset="0"/>
                  <a:cs typeface="Roboto Slab" pitchFamily="2" charset="0"/>
                </a:rPr>
                <a:t>Vehicul</a:t>
              </a:r>
              <a:endParaRPr lang="en-US" sz="1400" b="1" dirty="0">
                <a:latin typeface="Roboto Slab" pitchFamily="2" charset="0"/>
                <a:ea typeface="Roboto Slab" pitchFamily="2" charset="0"/>
                <a:cs typeface="Roboto Slab" pitchFamily="2" charset="0"/>
              </a:endParaRPr>
            </a:p>
          </p:txBody>
        </p:sp>
      </p:grpSp>
    </p:spTree>
    <p:extLst>
      <p:ext uri="{BB962C8B-B14F-4D97-AF65-F5344CB8AC3E}">
        <p14:creationId xmlns:p14="http://schemas.microsoft.com/office/powerpoint/2010/main" val="21317494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47801" y="3274829"/>
            <a:ext cx="7843306" cy="403092"/>
          </a:xfrm>
          <a:prstGeom prst="rect">
            <a:avLst/>
          </a:prstGeom>
          <a:noFill/>
          <a:ln/>
        </p:spPr>
        <p:txBody>
          <a:bodyPr wrap="none" lIns="0" tIns="0" rIns="0" bIns="0" rtlCol="0" anchor="t"/>
          <a:lstStyle/>
          <a:p>
            <a:pPr>
              <a:lnSpc>
                <a:spcPts val="2750"/>
              </a:lnSpc>
            </a:pPr>
            <a:r>
              <a:rPr lang="en-US" sz="5400" b="1" dirty="0" err="1">
                <a:solidFill>
                  <a:srgbClr val="DA3A18"/>
                </a:solidFill>
                <a:latin typeface="Roboto Slab" pitchFamily="34" charset="0"/>
                <a:ea typeface="Roboto Slab" pitchFamily="34" charset="-122"/>
                <a:cs typeface="Roboto Slab" pitchFamily="34" charset="-120"/>
              </a:rPr>
              <a:t>Concentrare</a:t>
            </a:r>
            <a:r>
              <a:rPr lang="en-US" sz="5400" b="1" dirty="0">
                <a:solidFill>
                  <a:srgbClr val="DA3A18"/>
                </a:solidFill>
                <a:latin typeface="Roboto Slab" pitchFamily="34" charset="0"/>
                <a:ea typeface="Roboto Slab" pitchFamily="34" charset="-122"/>
                <a:cs typeface="Roboto Slab" pitchFamily="34" charset="-120"/>
              </a:rPr>
              <a:t> </a:t>
            </a:r>
            <a:r>
              <a:rPr lang="en-US" sz="5400" b="1" dirty="0" err="1">
                <a:solidFill>
                  <a:srgbClr val="DA3A18"/>
                </a:solidFill>
                <a:latin typeface="Roboto Slab" pitchFamily="34" charset="0"/>
                <a:ea typeface="Roboto Slab" pitchFamily="34" charset="-122"/>
                <a:cs typeface="Roboto Slab" pitchFamily="34" charset="-120"/>
              </a:rPr>
              <a:t>economică</a:t>
            </a:r>
            <a:endParaRPr lang="en-US" sz="5400" b="1" dirty="0">
              <a:solidFill>
                <a:srgbClr val="DA3A18"/>
              </a:solidFill>
            </a:endParaRPr>
          </a:p>
        </p:txBody>
      </p:sp>
      <p:sp>
        <p:nvSpPr>
          <p:cNvPr id="9" name="Text 6"/>
          <p:cNvSpPr/>
          <p:nvPr/>
        </p:nvSpPr>
        <p:spPr>
          <a:xfrm>
            <a:off x="917922" y="3976577"/>
            <a:ext cx="7503064" cy="1169581"/>
          </a:xfrm>
          <a:prstGeom prst="rect">
            <a:avLst/>
          </a:prstGeom>
          <a:noFill/>
          <a:ln/>
        </p:spPr>
        <p:txBody>
          <a:bodyPr wrap="square" lIns="0" tIns="0" rIns="0" bIns="0" rtlCol="0" anchor="t"/>
          <a:lstStyle/>
          <a:p>
            <a:pPr algn="ctr">
              <a:lnSpc>
                <a:spcPts val="2850"/>
              </a:lnSpc>
            </a:pPr>
            <a:r>
              <a:rPr lang="ro-MD" sz="2400" dirty="0">
                <a:solidFill>
                  <a:srgbClr val="15213F"/>
                </a:solidFill>
                <a:latin typeface="Roboto Slab" panose="020B0604020202020204" charset="0"/>
                <a:ea typeface="Roboto Slab" panose="020B0604020202020204" charset="0"/>
                <a:cs typeface="Roboto" pitchFamily="34" charset="-120"/>
              </a:rPr>
              <a:t>O</a:t>
            </a:r>
            <a:r>
              <a:rPr lang="en-US" sz="2400" dirty="0" err="1">
                <a:solidFill>
                  <a:srgbClr val="15213F"/>
                </a:solidFill>
                <a:latin typeface="Roboto Slab" panose="020B0604020202020204" charset="0"/>
                <a:ea typeface="Roboto Slab" panose="020B0604020202020204" charset="0"/>
                <a:cs typeface="Roboto" pitchFamily="34" charset="-120"/>
              </a:rPr>
              <a:t>perațiuni</a:t>
            </a:r>
            <a:r>
              <a:rPr lang="en-US" sz="2400" dirty="0">
                <a:solidFill>
                  <a:srgbClr val="15213F"/>
                </a:solidFill>
                <a:latin typeface="Roboto Slab" panose="020B0604020202020204" charset="0"/>
                <a:ea typeface="Roboto Slab" panose="020B0604020202020204" charset="0"/>
                <a:cs typeface="Roboto" pitchFamily="34" charset="-120"/>
              </a:rPr>
              <a:t> care au ca </a:t>
            </a:r>
            <a:r>
              <a:rPr lang="en-US" sz="2400" dirty="0" err="1">
                <a:solidFill>
                  <a:srgbClr val="15213F"/>
                </a:solidFill>
                <a:latin typeface="Roboto Slab" panose="020B0604020202020204" charset="0"/>
                <a:ea typeface="Roboto Slab" panose="020B0604020202020204" charset="0"/>
                <a:cs typeface="Roboto" pitchFamily="34" charset="-120"/>
              </a:rPr>
              <a:t>rezultat</a:t>
            </a:r>
            <a:r>
              <a:rPr lang="en-US" sz="2400" dirty="0">
                <a:solidFill>
                  <a:srgbClr val="15213F"/>
                </a:solidFill>
                <a:latin typeface="Roboto Slab" panose="020B0604020202020204" charset="0"/>
                <a:ea typeface="Roboto Slab" panose="020B0604020202020204" charset="0"/>
                <a:cs typeface="Roboto" pitchFamily="34" charset="-120"/>
              </a:rPr>
              <a:t> </a:t>
            </a:r>
            <a:r>
              <a:rPr lang="en-US" sz="2400" dirty="0" err="1">
                <a:solidFill>
                  <a:srgbClr val="15213F"/>
                </a:solidFill>
                <a:latin typeface="Roboto Slab" panose="020B0604020202020204" charset="0"/>
                <a:ea typeface="Roboto Slab" panose="020B0604020202020204" charset="0"/>
                <a:cs typeface="Roboto" pitchFamily="34" charset="-120"/>
              </a:rPr>
              <a:t>modificări</a:t>
            </a:r>
            <a:r>
              <a:rPr lang="en-US" sz="2400" dirty="0">
                <a:solidFill>
                  <a:srgbClr val="15213F"/>
                </a:solidFill>
                <a:latin typeface="Roboto Slab" panose="020B0604020202020204" charset="0"/>
                <a:ea typeface="Roboto Slab" panose="020B0604020202020204" charset="0"/>
                <a:cs typeface="Roboto" pitchFamily="34" charset="-120"/>
              </a:rPr>
              <a:t> de </a:t>
            </a:r>
            <a:r>
              <a:rPr lang="en-US" sz="2400" dirty="0" err="1">
                <a:solidFill>
                  <a:srgbClr val="15213F"/>
                </a:solidFill>
                <a:latin typeface="Roboto Slab" panose="020B0604020202020204" charset="0"/>
                <a:ea typeface="Roboto Slab" panose="020B0604020202020204" charset="0"/>
                <a:cs typeface="Roboto" pitchFamily="34" charset="-120"/>
              </a:rPr>
              <a:t>durată</a:t>
            </a:r>
            <a:r>
              <a:rPr lang="en-US" sz="2400" dirty="0">
                <a:solidFill>
                  <a:srgbClr val="15213F"/>
                </a:solidFill>
                <a:latin typeface="Roboto Slab" panose="020B0604020202020204" charset="0"/>
                <a:ea typeface="Roboto Slab" panose="020B0604020202020204" charset="0"/>
                <a:cs typeface="Roboto" pitchFamily="34" charset="-120"/>
              </a:rPr>
              <a:t> </a:t>
            </a:r>
            <a:r>
              <a:rPr lang="en-US" sz="2400" dirty="0" err="1">
                <a:solidFill>
                  <a:srgbClr val="15213F"/>
                </a:solidFill>
                <a:latin typeface="Roboto Slab" panose="020B0604020202020204" charset="0"/>
                <a:ea typeface="Roboto Slab" panose="020B0604020202020204" charset="0"/>
                <a:cs typeface="Roboto" pitchFamily="34" charset="-120"/>
              </a:rPr>
              <a:t>asupra</a:t>
            </a:r>
            <a:r>
              <a:rPr lang="en-US" sz="2400" dirty="0">
                <a:solidFill>
                  <a:srgbClr val="15213F"/>
                </a:solidFill>
                <a:latin typeface="Roboto Slab" panose="020B0604020202020204" charset="0"/>
                <a:ea typeface="Roboto Slab" panose="020B0604020202020204" charset="0"/>
                <a:cs typeface="Roboto" pitchFamily="34" charset="-120"/>
              </a:rPr>
              <a:t> </a:t>
            </a:r>
            <a:r>
              <a:rPr lang="en-US" sz="2400" dirty="0" err="1">
                <a:solidFill>
                  <a:srgbClr val="15213F"/>
                </a:solidFill>
                <a:latin typeface="Roboto Slab" panose="020B0604020202020204" charset="0"/>
                <a:ea typeface="Roboto Slab" panose="020B0604020202020204" charset="0"/>
                <a:cs typeface="Roboto" pitchFamily="34" charset="-120"/>
              </a:rPr>
              <a:t>controlului</a:t>
            </a:r>
            <a:r>
              <a:rPr lang="en-US" sz="2400" dirty="0">
                <a:solidFill>
                  <a:srgbClr val="15213F"/>
                </a:solidFill>
                <a:latin typeface="Roboto Slab" panose="020B0604020202020204" charset="0"/>
                <a:ea typeface="Roboto Slab" panose="020B0604020202020204" charset="0"/>
                <a:cs typeface="Roboto" pitchFamily="34" charset="-120"/>
              </a:rPr>
              <a:t> </a:t>
            </a:r>
            <a:r>
              <a:rPr lang="en-US" sz="2400" dirty="0" err="1">
                <a:solidFill>
                  <a:srgbClr val="15213F"/>
                </a:solidFill>
                <a:latin typeface="Roboto Slab" panose="020B0604020202020204" charset="0"/>
                <a:ea typeface="Roboto Slab" panose="020B0604020202020204" charset="0"/>
                <a:cs typeface="Roboto" pitchFamily="34" charset="-120"/>
              </a:rPr>
              <a:t>întreprinderilor</a:t>
            </a:r>
            <a:r>
              <a:rPr lang="en-US" sz="2400" dirty="0">
                <a:solidFill>
                  <a:srgbClr val="15213F"/>
                </a:solidFill>
                <a:latin typeface="Roboto Slab" panose="020B0604020202020204" charset="0"/>
                <a:ea typeface="Roboto Slab" panose="020B0604020202020204" charset="0"/>
                <a:cs typeface="Roboto" pitchFamily="34" charset="-120"/>
              </a:rPr>
              <a:t> implicate </a:t>
            </a:r>
            <a:r>
              <a:rPr lang="en-US" sz="2400" dirty="0" err="1">
                <a:solidFill>
                  <a:srgbClr val="15213F"/>
                </a:solidFill>
                <a:latin typeface="Roboto Slab" panose="020B0604020202020204" charset="0"/>
                <a:ea typeface="Roboto Slab" panose="020B0604020202020204" charset="0"/>
                <a:cs typeface="Roboto" pitchFamily="34" charset="-120"/>
              </a:rPr>
              <a:t>și</a:t>
            </a:r>
            <a:r>
              <a:rPr lang="en-US" sz="2400" dirty="0">
                <a:solidFill>
                  <a:srgbClr val="15213F"/>
                </a:solidFill>
                <a:latin typeface="Roboto Slab" panose="020B0604020202020204" charset="0"/>
                <a:ea typeface="Roboto Slab" panose="020B0604020202020204" charset="0"/>
                <a:cs typeface="Roboto" pitchFamily="34" charset="-120"/>
              </a:rPr>
              <a:t>, </a:t>
            </a:r>
            <a:r>
              <a:rPr lang="en-US" sz="2400" dirty="0" err="1">
                <a:solidFill>
                  <a:srgbClr val="15213F"/>
                </a:solidFill>
                <a:latin typeface="Roboto Slab" panose="020B0604020202020204" charset="0"/>
                <a:ea typeface="Roboto Slab" panose="020B0604020202020204" charset="0"/>
                <a:cs typeface="Roboto" pitchFamily="34" charset="-120"/>
              </a:rPr>
              <a:t>prin</a:t>
            </a:r>
            <a:r>
              <a:rPr lang="en-US" sz="2400" dirty="0">
                <a:solidFill>
                  <a:srgbClr val="15213F"/>
                </a:solidFill>
                <a:latin typeface="Roboto Slab" panose="020B0604020202020204" charset="0"/>
                <a:ea typeface="Roboto Slab" panose="020B0604020202020204" charset="0"/>
                <a:cs typeface="Roboto" pitchFamily="34" charset="-120"/>
              </a:rPr>
              <a:t> </a:t>
            </a:r>
            <a:r>
              <a:rPr lang="en-US" sz="2400" dirty="0" err="1">
                <a:solidFill>
                  <a:srgbClr val="15213F"/>
                </a:solidFill>
                <a:latin typeface="Roboto Slab" panose="020B0604020202020204" charset="0"/>
                <a:ea typeface="Roboto Slab" panose="020B0604020202020204" charset="0"/>
                <a:cs typeface="Roboto" pitchFamily="34" charset="-120"/>
              </a:rPr>
              <a:t>urmare</a:t>
            </a:r>
            <a:r>
              <a:rPr lang="en-US" sz="2400" dirty="0">
                <a:solidFill>
                  <a:srgbClr val="15213F"/>
                </a:solidFill>
                <a:latin typeface="Roboto Slab" panose="020B0604020202020204" charset="0"/>
                <a:ea typeface="Roboto Slab" panose="020B0604020202020204" charset="0"/>
                <a:cs typeface="Roboto" pitchFamily="34" charset="-120"/>
              </a:rPr>
              <a:t>, </a:t>
            </a:r>
            <a:r>
              <a:rPr lang="en-US" sz="2400" dirty="0" err="1">
                <a:solidFill>
                  <a:srgbClr val="15213F"/>
                </a:solidFill>
                <a:latin typeface="Roboto Slab" panose="020B0604020202020204" charset="0"/>
                <a:ea typeface="Roboto Slab" panose="020B0604020202020204" charset="0"/>
                <a:cs typeface="Roboto" pitchFamily="34" charset="-120"/>
              </a:rPr>
              <a:t>asupra</a:t>
            </a:r>
            <a:r>
              <a:rPr lang="en-US" sz="2400" dirty="0">
                <a:solidFill>
                  <a:srgbClr val="15213F"/>
                </a:solidFill>
                <a:latin typeface="Roboto Slab" panose="020B0604020202020204" charset="0"/>
                <a:ea typeface="Roboto Slab" panose="020B0604020202020204" charset="0"/>
                <a:cs typeface="Roboto" pitchFamily="34" charset="-120"/>
              </a:rPr>
              <a:t> </a:t>
            </a:r>
            <a:r>
              <a:rPr lang="en-US" sz="2400" dirty="0" err="1">
                <a:solidFill>
                  <a:srgbClr val="15213F"/>
                </a:solidFill>
                <a:latin typeface="Roboto Slab" panose="020B0604020202020204" charset="0"/>
                <a:ea typeface="Roboto Slab" panose="020B0604020202020204" charset="0"/>
                <a:cs typeface="Roboto" pitchFamily="34" charset="-120"/>
              </a:rPr>
              <a:t>structurii</a:t>
            </a:r>
            <a:r>
              <a:rPr lang="en-US" sz="2400" dirty="0">
                <a:solidFill>
                  <a:srgbClr val="15213F"/>
                </a:solidFill>
                <a:latin typeface="Roboto Slab" panose="020B0604020202020204" charset="0"/>
                <a:ea typeface="Roboto Slab" panose="020B0604020202020204" charset="0"/>
                <a:cs typeface="Roboto" pitchFamily="34" charset="-120"/>
              </a:rPr>
              <a:t> </a:t>
            </a:r>
            <a:r>
              <a:rPr lang="en-US" sz="2400" dirty="0" err="1">
                <a:solidFill>
                  <a:srgbClr val="15213F"/>
                </a:solidFill>
                <a:latin typeface="Roboto Slab" panose="020B0604020202020204" charset="0"/>
                <a:ea typeface="Roboto Slab" panose="020B0604020202020204" charset="0"/>
                <a:cs typeface="Roboto" pitchFamily="34" charset="-120"/>
              </a:rPr>
              <a:t>pieței</a:t>
            </a:r>
            <a:r>
              <a:rPr lang="ro-MD" sz="2400" dirty="0">
                <a:solidFill>
                  <a:srgbClr val="15213F"/>
                </a:solidFill>
                <a:latin typeface="Roboto Slab" panose="020B0604020202020204" charset="0"/>
                <a:ea typeface="Roboto Slab" panose="020B0604020202020204" charset="0"/>
                <a:cs typeface="Roboto" pitchFamily="34" charset="-120"/>
              </a:rPr>
              <a:t>.</a:t>
            </a:r>
            <a:endParaRPr lang="en-US" sz="2400" dirty="0">
              <a:latin typeface="Roboto Slab" panose="020B0604020202020204" charset="0"/>
              <a:ea typeface="Roboto Slab" panose="020B0604020202020204" charset="0"/>
            </a:endParaRPr>
          </a:p>
        </p:txBody>
      </p:sp>
      <p:pic>
        <p:nvPicPr>
          <p:cNvPr id="14" name="Picture 13">
            <a:extLst>
              <a:ext uri="{FF2B5EF4-FFF2-40B4-BE49-F238E27FC236}">
                <a16:creationId xmlns:a16="http://schemas.microsoft.com/office/drawing/2014/main" id="{8E4C4EBD-D49B-4EAB-B616-53112191C938}"/>
              </a:ext>
            </a:extLst>
          </p:cNvPr>
          <p:cNvPicPr>
            <a:picLocks noChangeAspect="1"/>
          </p:cNvPicPr>
          <p:nvPr/>
        </p:nvPicPr>
        <p:blipFill rotWithShape="1">
          <a:blip r:embed="rId4"/>
          <a:srcRect l="17874" r="15762"/>
          <a:stretch/>
        </p:blipFill>
        <p:spPr>
          <a:xfrm>
            <a:off x="9143999" y="0"/>
            <a:ext cx="5461461" cy="82296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00047E1-F24A-5413-84AA-8604B8D78E58}"/>
              </a:ext>
            </a:extLst>
          </p:cNvPr>
          <p:cNvSpPr txBox="1"/>
          <p:nvPr/>
        </p:nvSpPr>
        <p:spPr>
          <a:xfrm>
            <a:off x="949125" y="295683"/>
            <a:ext cx="6366075" cy="769441"/>
          </a:xfrm>
          <a:prstGeom prst="rect">
            <a:avLst/>
          </a:prstGeom>
          <a:noFill/>
        </p:spPr>
        <p:txBody>
          <a:bodyPr wrap="square">
            <a:spAutoFit/>
          </a:bodyPr>
          <a:lstStyle/>
          <a:p>
            <a:pPr algn="just">
              <a:spcAft>
                <a:spcPts val="800"/>
              </a:spcAft>
            </a:pPr>
            <a:r>
              <a:rPr lang="en-US" sz="4400" b="1" dirty="0" err="1">
                <a:effectLst/>
                <a:latin typeface="Roboto Slab" pitchFamily="2" charset="0"/>
                <a:ea typeface="Roboto Slab" pitchFamily="2" charset="0"/>
                <a:cs typeface="Roboto Slab" pitchFamily="2" charset="0"/>
              </a:rPr>
              <a:t>Cifra</a:t>
            </a:r>
            <a:r>
              <a:rPr lang="en-US" sz="4400" b="1" dirty="0">
                <a:effectLst/>
                <a:latin typeface="Roboto Slab" pitchFamily="2" charset="0"/>
                <a:ea typeface="Roboto Slab" pitchFamily="2" charset="0"/>
                <a:cs typeface="Roboto Slab" pitchFamily="2" charset="0"/>
              </a:rPr>
              <a:t> </a:t>
            </a:r>
            <a:r>
              <a:rPr lang="en-US" sz="4400" b="1" dirty="0" err="1">
                <a:effectLst/>
                <a:latin typeface="Roboto Slab" pitchFamily="2" charset="0"/>
                <a:ea typeface="Roboto Slab" pitchFamily="2" charset="0"/>
                <a:cs typeface="Roboto Slab" pitchFamily="2" charset="0"/>
              </a:rPr>
              <a:t>totală</a:t>
            </a:r>
            <a:r>
              <a:rPr lang="en-US" sz="4400" b="1" dirty="0">
                <a:effectLst/>
                <a:latin typeface="Roboto Slab" pitchFamily="2" charset="0"/>
                <a:ea typeface="Roboto Slab" pitchFamily="2" charset="0"/>
                <a:cs typeface="Roboto Slab" pitchFamily="2" charset="0"/>
              </a:rPr>
              <a:t> de </a:t>
            </a:r>
            <a:r>
              <a:rPr lang="en-US" sz="4400" b="1" dirty="0" err="1">
                <a:effectLst/>
                <a:latin typeface="Roboto Slab" pitchFamily="2" charset="0"/>
                <a:ea typeface="Roboto Slab" pitchFamily="2" charset="0"/>
                <a:cs typeface="Roboto Slab" pitchFamily="2" charset="0"/>
              </a:rPr>
              <a:t>afaceri</a:t>
            </a:r>
            <a:endParaRPr lang="ru-RU" sz="4800" dirty="0">
              <a:effectLst/>
              <a:latin typeface="Roboto Slab" pitchFamily="2" charset="0"/>
              <a:ea typeface="Roboto Slab" pitchFamily="2" charset="0"/>
              <a:cs typeface="Roboto Slab" pitchFamily="2" charset="0"/>
            </a:endParaRPr>
          </a:p>
        </p:txBody>
      </p:sp>
      <p:pic>
        <p:nvPicPr>
          <p:cNvPr id="5" name="Рисунок 4">
            <a:extLst>
              <a:ext uri="{FF2B5EF4-FFF2-40B4-BE49-F238E27FC236}">
                <a16:creationId xmlns:a16="http://schemas.microsoft.com/office/drawing/2014/main" id="{08CC6E26-4902-B412-E5B1-53665649FEB6}"/>
              </a:ext>
            </a:extLst>
          </p:cNvPr>
          <p:cNvPicPr>
            <a:picLocks noChangeAspect="1"/>
          </p:cNvPicPr>
          <p:nvPr/>
        </p:nvPicPr>
        <p:blipFill>
          <a:blip r:embed="rId3"/>
          <a:stretch>
            <a:fillRect/>
          </a:stretch>
        </p:blipFill>
        <p:spPr>
          <a:xfrm>
            <a:off x="7257021" y="0"/>
            <a:ext cx="7373379" cy="8229600"/>
          </a:xfrm>
          <a:prstGeom prst="rect">
            <a:avLst/>
          </a:prstGeom>
          <a:effectLst>
            <a:glow>
              <a:schemeClr val="accent1"/>
            </a:glow>
            <a:softEdge rad="901700"/>
          </a:effectLst>
        </p:spPr>
      </p:pic>
      <p:sp>
        <p:nvSpPr>
          <p:cNvPr id="7" name="TextBox 6">
            <a:extLst>
              <a:ext uri="{FF2B5EF4-FFF2-40B4-BE49-F238E27FC236}">
                <a16:creationId xmlns:a16="http://schemas.microsoft.com/office/drawing/2014/main" id="{6CA517A6-C880-9408-5E4A-CBF7E3C47009}"/>
              </a:ext>
            </a:extLst>
          </p:cNvPr>
          <p:cNvSpPr txBox="1"/>
          <p:nvPr/>
        </p:nvSpPr>
        <p:spPr>
          <a:xfrm>
            <a:off x="81023" y="1176141"/>
            <a:ext cx="7315200" cy="923330"/>
          </a:xfrm>
          <a:prstGeom prst="rect">
            <a:avLst/>
          </a:prstGeom>
          <a:noFill/>
        </p:spPr>
        <p:txBody>
          <a:bodyPr wrap="square">
            <a:spAutoFit/>
          </a:bodyPr>
          <a:lstStyle/>
          <a:p>
            <a:r>
              <a:rPr lang="it-IT" dirty="0">
                <a:latin typeface="Roboto Slab" pitchFamily="2" charset="0"/>
                <a:ea typeface="Roboto Slab" pitchFamily="2" charset="0"/>
                <a:cs typeface="Roboto Slab" pitchFamily="2" charset="0"/>
              </a:rPr>
              <a:t>Calculul </a:t>
            </a:r>
            <a:r>
              <a:rPr lang="it-IT" b="1" dirty="0">
                <a:latin typeface="Roboto Slab" pitchFamily="2" charset="0"/>
                <a:ea typeface="Roboto Slab" pitchFamily="2" charset="0"/>
                <a:cs typeface="Roboto Slab" pitchFamily="2" charset="0"/>
              </a:rPr>
              <a:t>cifrei totale de afaceri</a:t>
            </a:r>
            <a:r>
              <a:rPr lang="it-IT" dirty="0">
                <a:latin typeface="Roboto Slab" pitchFamily="2" charset="0"/>
                <a:ea typeface="Roboto Slab" pitchFamily="2" charset="0"/>
                <a:cs typeface="Roboto Slab" pitchFamily="2" charset="0"/>
              </a:rPr>
              <a:t> realizate de întreprinderile implicate include:</a:t>
            </a:r>
            <a:br>
              <a:rPr lang="ro-MD" dirty="0">
                <a:latin typeface="Roboto Slab" pitchFamily="2" charset="0"/>
                <a:ea typeface="Roboto Slab" pitchFamily="2" charset="0"/>
                <a:cs typeface="Roboto Slab" pitchFamily="2" charset="0"/>
              </a:rPr>
            </a:br>
            <a:endParaRPr lang="ru-RU" dirty="0">
              <a:latin typeface="Roboto Slab" pitchFamily="2" charset="0"/>
              <a:ea typeface="Roboto Slab" pitchFamily="2" charset="0"/>
              <a:cs typeface="Roboto Slab" pitchFamily="2" charset="0"/>
            </a:endParaRPr>
          </a:p>
        </p:txBody>
      </p:sp>
      <p:sp>
        <p:nvSpPr>
          <p:cNvPr id="12" name="TextBox 11">
            <a:extLst>
              <a:ext uri="{FF2B5EF4-FFF2-40B4-BE49-F238E27FC236}">
                <a16:creationId xmlns:a16="http://schemas.microsoft.com/office/drawing/2014/main" id="{397040CC-03FA-307D-BFA3-01976AFA2017}"/>
              </a:ext>
            </a:extLst>
          </p:cNvPr>
          <p:cNvSpPr txBox="1"/>
          <p:nvPr/>
        </p:nvSpPr>
        <p:spPr>
          <a:xfrm>
            <a:off x="219919" y="2075283"/>
            <a:ext cx="7315200" cy="923330"/>
          </a:xfrm>
          <a:prstGeom prst="rect">
            <a:avLst/>
          </a:prstGeom>
          <a:noFill/>
        </p:spPr>
        <p:txBody>
          <a:bodyPr wrap="square">
            <a:spAutoFit/>
          </a:bodyPr>
          <a:lstStyle/>
          <a:p>
            <a:pPr marL="342900" indent="-342900">
              <a:buFont typeface="+mj-lt"/>
              <a:buAutoNum type="arabicPeriod"/>
            </a:pPr>
            <a:r>
              <a:rPr lang="pt-BR" dirty="0">
                <a:latin typeface="Roboto Slab" pitchFamily="2" charset="0"/>
                <a:ea typeface="Roboto Slab" pitchFamily="2" charset="0"/>
                <a:cs typeface="Roboto Slab" pitchFamily="2" charset="0"/>
              </a:rPr>
              <a:t>Cifra de afaceri proprie a întreprinderilor implicate.</a:t>
            </a:r>
            <a:endParaRPr lang="ro-MD" dirty="0">
              <a:latin typeface="Roboto Slab" pitchFamily="2" charset="0"/>
              <a:ea typeface="Roboto Slab" pitchFamily="2" charset="0"/>
              <a:cs typeface="Roboto Slab" pitchFamily="2" charset="0"/>
            </a:endParaRPr>
          </a:p>
          <a:p>
            <a:pPr marL="342900" indent="-342900">
              <a:buFont typeface="+mj-lt"/>
              <a:buAutoNum type="arabicPeriod"/>
            </a:pPr>
            <a:r>
              <a:rPr lang="tr-TR" dirty="0">
                <a:latin typeface="Roboto Slab" pitchFamily="2" charset="0"/>
                <a:ea typeface="Roboto Slab" pitchFamily="2" charset="0"/>
                <a:cs typeface="Roboto Slab" pitchFamily="2" charset="0"/>
              </a:rPr>
              <a:t>Contribuția întreprinderilor asociate (direct sau indirect)</a:t>
            </a:r>
            <a:endParaRPr lang="ro-MD" dirty="0">
              <a:latin typeface="Roboto Slab" pitchFamily="2" charset="0"/>
              <a:ea typeface="Roboto Slab" pitchFamily="2" charset="0"/>
              <a:cs typeface="Roboto Slab" pitchFamily="2" charset="0"/>
            </a:endParaRPr>
          </a:p>
          <a:p>
            <a:pPr marL="342900" indent="-342900">
              <a:buFont typeface="+mj-lt"/>
              <a:buAutoNum type="arabicPeriod"/>
            </a:pPr>
            <a:r>
              <a:rPr lang="tr-TR" dirty="0">
                <a:latin typeface="Roboto Slab" pitchFamily="2" charset="0"/>
                <a:ea typeface="Roboto Slab" pitchFamily="2" charset="0"/>
                <a:cs typeface="Roboto Slab" pitchFamily="2" charset="0"/>
              </a:rPr>
              <a:t>Excluderea vânzărilor între întreprinderile implicate.</a:t>
            </a:r>
            <a:endParaRPr lang="ru-RU" dirty="0">
              <a:latin typeface="Roboto Slab" pitchFamily="2" charset="0"/>
              <a:ea typeface="Roboto Slab" pitchFamily="2" charset="0"/>
              <a:cs typeface="Roboto Slab" pitchFamily="2" charset="0"/>
            </a:endParaRPr>
          </a:p>
        </p:txBody>
      </p:sp>
      <p:sp>
        <p:nvSpPr>
          <p:cNvPr id="14" name="TextBox 13">
            <a:extLst>
              <a:ext uri="{FF2B5EF4-FFF2-40B4-BE49-F238E27FC236}">
                <a16:creationId xmlns:a16="http://schemas.microsoft.com/office/drawing/2014/main" id="{B126C1B8-49C9-78DC-3977-CECC4379EE44}"/>
              </a:ext>
            </a:extLst>
          </p:cNvPr>
          <p:cNvSpPr txBox="1"/>
          <p:nvPr/>
        </p:nvSpPr>
        <p:spPr>
          <a:xfrm>
            <a:off x="601731" y="3745468"/>
            <a:ext cx="6134583" cy="369332"/>
          </a:xfrm>
          <a:prstGeom prst="rect">
            <a:avLst/>
          </a:prstGeom>
          <a:noFill/>
        </p:spPr>
        <p:txBody>
          <a:bodyPr wrap="square">
            <a:spAutoFit/>
          </a:bodyPr>
          <a:lstStyle/>
          <a:p>
            <a:pPr algn="ctr"/>
            <a:r>
              <a:rPr lang="es-ES" b="1" dirty="0" err="1">
                <a:latin typeface="Roboto Slab" pitchFamily="2" charset="0"/>
                <a:ea typeface="Roboto Slab" pitchFamily="2" charset="0"/>
                <a:cs typeface="Roboto Slab" pitchFamily="2" charset="0"/>
              </a:rPr>
              <a:t>Modalități</a:t>
            </a:r>
            <a:r>
              <a:rPr lang="es-ES" b="1" dirty="0">
                <a:latin typeface="Roboto Slab" pitchFamily="2" charset="0"/>
                <a:ea typeface="Roboto Slab" pitchFamily="2" charset="0"/>
                <a:cs typeface="Roboto Slab" pitchFamily="2" charset="0"/>
              </a:rPr>
              <a:t> de </a:t>
            </a:r>
            <a:r>
              <a:rPr lang="es-ES" b="1" dirty="0" err="1">
                <a:latin typeface="Roboto Slab" pitchFamily="2" charset="0"/>
                <a:ea typeface="Roboto Slab" pitchFamily="2" charset="0"/>
                <a:cs typeface="Roboto Slab" pitchFamily="2" charset="0"/>
              </a:rPr>
              <a:t>calcul</a:t>
            </a:r>
            <a:r>
              <a:rPr lang="es-ES" b="1" dirty="0">
                <a:latin typeface="Roboto Slab" pitchFamily="2" charset="0"/>
                <a:ea typeface="Roboto Slab" pitchFamily="2" charset="0"/>
                <a:cs typeface="Roboto Slab" pitchFamily="2" charset="0"/>
              </a:rPr>
              <a:t> </a:t>
            </a:r>
            <a:r>
              <a:rPr lang="es-ES" b="1" dirty="0" err="1">
                <a:latin typeface="Roboto Slab" pitchFamily="2" charset="0"/>
                <a:ea typeface="Roboto Slab" pitchFamily="2" charset="0"/>
                <a:cs typeface="Roboto Slab" pitchFamily="2" charset="0"/>
              </a:rPr>
              <a:t>în</a:t>
            </a:r>
            <a:r>
              <a:rPr lang="es-ES" b="1" dirty="0">
                <a:latin typeface="Roboto Slab" pitchFamily="2" charset="0"/>
                <a:ea typeface="Roboto Slab" pitchFamily="2" charset="0"/>
                <a:cs typeface="Roboto Slab" pitchFamily="2" charset="0"/>
              </a:rPr>
              <a:t> </a:t>
            </a:r>
            <a:r>
              <a:rPr lang="es-ES" b="1" dirty="0" err="1">
                <a:latin typeface="Roboto Slab" pitchFamily="2" charset="0"/>
                <a:ea typeface="Roboto Slab" pitchFamily="2" charset="0"/>
                <a:cs typeface="Roboto Slab" pitchFamily="2" charset="0"/>
              </a:rPr>
              <a:t>funcție</a:t>
            </a:r>
            <a:r>
              <a:rPr lang="es-ES" b="1" dirty="0">
                <a:latin typeface="Roboto Slab" pitchFamily="2" charset="0"/>
                <a:ea typeface="Roboto Slab" pitchFamily="2" charset="0"/>
                <a:cs typeface="Roboto Slab" pitchFamily="2" charset="0"/>
              </a:rPr>
              <a:t> de </a:t>
            </a:r>
            <a:r>
              <a:rPr lang="es-ES" b="1" dirty="0" err="1">
                <a:latin typeface="Roboto Slab" pitchFamily="2" charset="0"/>
                <a:ea typeface="Roboto Slab" pitchFamily="2" charset="0"/>
                <a:cs typeface="Roboto Slab" pitchFamily="2" charset="0"/>
              </a:rPr>
              <a:t>tipul</a:t>
            </a:r>
            <a:r>
              <a:rPr lang="es-ES" b="1" dirty="0">
                <a:latin typeface="Roboto Slab" pitchFamily="2" charset="0"/>
                <a:ea typeface="Roboto Slab" pitchFamily="2" charset="0"/>
                <a:cs typeface="Roboto Slab" pitchFamily="2" charset="0"/>
              </a:rPr>
              <a:t> </a:t>
            </a:r>
            <a:r>
              <a:rPr lang="es-ES" b="1" dirty="0" err="1">
                <a:latin typeface="Roboto Slab" pitchFamily="2" charset="0"/>
                <a:ea typeface="Roboto Slab" pitchFamily="2" charset="0"/>
                <a:cs typeface="Roboto Slab" pitchFamily="2" charset="0"/>
              </a:rPr>
              <a:t>tranzacției</a:t>
            </a:r>
            <a:r>
              <a:rPr lang="es-ES" b="1" dirty="0">
                <a:latin typeface="Roboto Slab" pitchFamily="2" charset="0"/>
                <a:ea typeface="Roboto Slab" pitchFamily="2" charset="0"/>
                <a:cs typeface="Roboto Slab" pitchFamily="2" charset="0"/>
              </a:rPr>
              <a:t>:</a:t>
            </a:r>
            <a:endParaRPr lang="ru-RU" b="1" dirty="0">
              <a:latin typeface="Roboto Slab" pitchFamily="2" charset="0"/>
              <a:ea typeface="Roboto Slab" pitchFamily="2" charset="0"/>
              <a:cs typeface="Roboto Slab" pitchFamily="2" charset="0"/>
            </a:endParaRPr>
          </a:p>
        </p:txBody>
      </p:sp>
      <p:sp>
        <p:nvSpPr>
          <p:cNvPr id="17" name="TextBox 16">
            <a:extLst>
              <a:ext uri="{FF2B5EF4-FFF2-40B4-BE49-F238E27FC236}">
                <a16:creationId xmlns:a16="http://schemas.microsoft.com/office/drawing/2014/main" id="{E613010D-C202-E388-662B-0426E091B569}"/>
              </a:ext>
            </a:extLst>
          </p:cNvPr>
          <p:cNvSpPr txBox="1"/>
          <p:nvPr/>
        </p:nvSpPr>
        <p:spPr>
          <a:xfrm>
            <a:off x="219919" y="4734643"/>
            <a:ext cx="7315200" cy="2308324"/>
          </a:xfrm>
          <a:prstGeom prst="rect">
            <a:avLst/>
          </a:prstGeom>
          <a:noFill/>
        </p:spPr>
        <p:txBody>
          <a:bodyPr wrap="square">
            <a:spAutoFit/>
          </a:bodyPr>
          <a:lstStyle/>
          <a:p>
            <a:r>
              <a:rPr lang="pt-BR" b="1" dirty="0">
                <a:latin typeface="Roboto Slab" pitchFamily="2" charset="0"/>
                <a:ea typeface="Roboto Slab" pitchFamily="2" charset="0"/>
                <a:cs typeface="Roboto Slab" pitchFamily="2" charset="0"/>
              </a:rPr>
              <a:t>Control unic:</a:t>
            </a:r>
            <a:r>
              <a:rPr lang="pt-BR" dirty="0">
                <a:latin typeface="Roboto Slab" pitchFamily="2" charset="0"/>
                <a:ea typeface="Roboto Slab" pitchFamily="2" charset="0"/>
                <a:cs typeface="Roboto Slab" pitchFamily="2" charset="0"/>
              </a:rPr>
              <a:t> Se adaugă cifra de afaceri a întreprinderii care preia controlul cu cea a țintei.</a:t>
            </a:r>
            <a:endParaRPr lang="ro-MD" dirty="0">
              <a:latin typeface="Roboto Slab" pitchFamily="2" charset="0"/>
              <a:ea typeface="Roboto Slab" pitchFamily="2" charset="0"/>
              <a:cs typeface="Roboto Slab" pitchFamily="2" charset="0"/>
            </a:endParaRPr>
          </a:p>
          <a:p>
            <a:r>
              <a:rPr lang="tr-TR" b="1" dirty="0">
                <a:latin typeface="Roboto Slab" pitchFamily="2" charset="0"/>
                <a:ea typeface="Roboto Slab" pitchFamily="2" charset="0"/>
                <a:cs typeface="Roboto Slab" pitchFamily="2" charset="0"/>
              </a:rPr>
              <a:t>Control comun:</a:t>
            </a:r>
            <a:r>
              <a:rPr lang="tr-TR" dirty="0">
                <a:latin typeface="Roboto Slab" pitchFamily="2" charset="0"/>
                <a:ea typeface="Roboto Slab" pitchFamily="2" charset="0"/>
                <a:cs typeface="Roboto Slab" pitchFamily="2" charset="0"/>
              </a:rPr>
              <a:t> Se adaugă cifrele de afaceri ale tuturor celor care preiau controlul cu cifra țintei.</a:t>
            </a:r>
            <a:endParaRPr lang="ro-MD" dirty="0">
              <a:latin typeface="Roboto Slab" pitchFamily="2" charset="0"/>
              <a:ea typeface="Roboto Slab" pitchFamily="2" charset="0"/>
              <a:cs typeface="Roboto Slab" pitchFamily="2" charset="0"/>
            </a:endParaRPr>
          </a:p>
          <a:p>
            <a:r>
              <a:rPr lang="tr-TR" b="1" dirty="0">
                <a:latin typeface="Roboto Slab" pitchFamily="2" charset="0"/>
                <a:ea typeface="Roboto Slab" pitchFamily="2" charset="0"/>
                <a:cs typeface="Roboto Slab" pitchFamily="2" charset="0"/>
              </a:rPr>
              <a:t>Control asupra activelor:</a:t>
            </a:r>
            <a:r>
              <a:rPr lang="tr-TR" dirty="0">
                <a:latin typeface="Roboto Slab" pitchFamily="2" charset="0"/>
                <a:ea typeface="Roboto Slab" pitchFamily="2" charset="0"/>
                <a:cs typeface="Roboto Slab" pitchFamily="2" charset="0"/>
              </a:rPr>
              <a:t> Se cumulează cifra întreprinderii care preia controlul cu cifra generată de activele preluate. Dacă cifra activelor nu este disponibilă, se calculează proporțional cu ponderea acestora în patrimoniul vânzătorului.</a:t>
            </a:r>
            <a:endParaRPr lang="ru-RU" dirty="0">
              <a:latin typeface="Roboto Slab" pitchFamily="2" charset="0"/>
              <a:ea typeface="Roboto Slab" pitchFamily="2" charset="0"/>
              <a:cs typeface="Roboto Slab" pitchFamily="2" charset="0"/>
            </a:endParaRPr>
          </a:p>
        </p:txBody>
      </p:sp>
      <p:sp>
        <p:nvSpPr>
          <p:cNvPr id="18" name="Google Shape;547;g3055755fe82_0_583">
            <a:extLst>
              <a:ext uri="{FF2B5EF4-FFF2-40B4-BE49-F238E27FC236}">
                <a16:creationId xmlns:a16="http://schemas.microsoft.com/office/drawing/2014/main" id="{3F1CC7D7-224B-A1B5-7559-545BD565A71A}"/>
              </a:ext>
            </a:extLst>
          </p:cNvPr>
          <p:cNvSpPr/>
          <p:nvPr/>
        </p:nvSpPr>
        <p:spPr>
          <a:xfrm>
            <a:off x="1359855" y="3360901"/>
            <a:ext cx="4169664" cy="21946"/>
          </a:xfrm>
          <a:custGeom>
            <a:avLst/>
            <a:gdLst/>
            <a:ahLst/>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cmpd="sng">
            <a:solidFill>
              <a:srgbClr val="5E808B"/>
            </a:solidFill>
            <a:prstDash val="solid"/>
            <a:round/>
            <a:headEnd type="none" w="sm" len="sm"/>
            <a:tailEnd type="none" w="sm" len="sm"/>
          </a:ln>
        </p:spPr>
        <p:txBody>
          <a:bodyPr spcFirstLastPara="1" wrap="square" lIns="109700" tIns="54850" rIns="109700" bIns="54850" anchor="ctr" anchorCtr="0">
            <a:noAutofit/>
          </a:bodyPr>
          <a:lstStyle/>
          <a:p>
            <a:pPr marL="0" marR="0" lvl="0" indent="0" algn="ctr" rtl="0">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8266164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8B486C1-618B-756C-EC19-70E3FE5F6FCF}"/>
              </a:ext>
            </a:extLst>
          </p:cNvPr>
          <p:cNvSpPr txBox="1"/>
          <p:nvPr/>
        </p:nvSpPr>
        <p:spPr>
          <a:xfrm>
            <a:off x="3483980" y="399856"/>
            <a:ext cx="7315200" cy="1446550"/>
          </a:xfrm>
          <a:prstGeom prst="rect">
            <a:avLst/>
          </a:prstGeom>
          <a:noFill/>
        </p:spPr>
        <p:txBody>
          <a:bodyPr wrap="square">
            <a:spAutoFit/>
          </a:bodyPr>
          <a:lstStyle/>
          <a:p>
            <a:pPr algn="ctr"/>
            <a:r>
              <a:rPr lang="pt-BR" sz="4400" b="1" dirty="0">
                <a:solidFill>
                  <a:schemeClr val="accent6">
                    <a:lumMod val="60000"/>
                    <a:lumOff val="40000"/>
                  </a:schemeClr>
                </a:solidFill>
                <a:latin typeface="Roboto Slab" pitchFamily="2" charset="0"/>
                <a:ea typeface="Roboto Slab" pitchFamily="2" charset="0"/>
                <a:cs typeface="Roboto Slab" pitchFamily="2" charset="0"/>
              </a:rPr>
              <a:t>Taxa de examinare a concentrărilor economice</a:t>
            </a:r>
            <a:endParaRPr lang="ru-RU" sz="4400" b="1" dirty="0">
              <a:solidFill>
                <a:schemeClr val="accent6">
                  <a:lumMod val="60000"/>
                  <a:lumOff val="40000"/>
                </a:schemeClr>
              </a:solidFill>
              <a:latin typeface="Roboto Slab" pitchFamily="2" charset="0"/>
              <a:ea typeface="Roboto Slab" pitchFamily="2" charset="0"/>
              <a:cs typeface="Roboto Slab" pitchFamily="2" charset="0"/>
            </a:endParaRPr>
          </a:p>
        </p:txBody>
      </p:sp>
      <p:sp>
        <p:nvSpPr>
          <p:cNvPr id="5" name="TextBox 4">
            <a:extLst>
              <a:ext uri="{FF2B5EF4-FFF2-40B4-BE49-F238E27FC236}">
                <a16:creationId xmlns:a16="http://schemas.microsoft.com/office/drawing/2014/main" id="{E05B7F8A-DA88-16DC-69A2-04A4666B369A}"/>
              </a:ext>
            </a:extLst>
          </p:cNvPr>
          <p:cNvSpPr txBox="1"/>
          <p:nvPr/>
        </p:nvSpPr>
        <p:spPr>
          <a:xfrm>
            <a:off x="2911033" y="2381507"/>
            <a:ext cx="8461094" cy="1200329"/>
          </a:xfrm>
          <a:prstGeom prst="rect">
            <a:avLst/>
          </a:prstGeom>
          <a:noFill/>
        </p:spPr>
        <p:txBody>
          <a:bodyPr wrap="square">
            <a:spAutoFit/>
          </a:bodyPr>
          <a:lstStyle/>
          <a:p>
            <a:pPr algn="ctr"/>
            <a:r>
              <a:rPr lang="tr-TR" b="1" dirty="0">
                <a:latin typeface="Roboto Slab" pitchFamily="2" charset="0"/>
                <a:ea typeface="Roboto Slab" pitchFamily="2" charset="0"/>
                <a:cs typeface="Roboto Slab" pitchFamily="2" charset="0"/>
              </a:rPr>
              <a:t>Taxa pentru examinarea notificării unei concentrări economice este calculată ca 0,1% din cifra totală de afaceri realizată cumulativ în anul anterior notificării, pe teritoriul Republicii Moldova, de către întreprinderile implicate.</a:t>
            </a:r>
            <a:endParaRPr lang="ru-RU" b="1" dirty="0">
              <a:latin typeface="Roboto Slab" pitchFamily="2" charset="0"/>
              <a:ea typeface="Roboto Slab" pitchFamily="2" charset="0"/>
              <a:cs typeface="Roboto Slab" pitchFamily="2" charset="0"/>
            </a:endParaRPr>
          </a:p>
        </p:txBody>
      </p:sp>
      <p:sp>
        <p:nvSpPr>
          <p:cNvPr id="7" name="TextBox 6">
            <a:extLst>
              <a:ext uri="{FF2B5EF4-FFF2-40B4-BE49-F238E27FC236}">
                <a16:creationId xmlns:a16="http://schemas.microsoft.com/office/drawing/2014/main" id="{BD2DFAC2-A36F-4B14-4239-42925BD74BD7}"/>
              </a:ext>
            </a:extLst>
          </p:cNvPr>
          <p:cNvSpPr txBox="1"/>
          <p:nvPr/>
        </p:nvSpPr>
        <p:spPr>
          <a:xfrm>
            <a:off x="787079" y="4553771"/>
            <a:ext cx="1111170" cy="369332"/>
          </a:xfrm>
          <a:prstGeom prst="rect">
            <a:avLst/>
          </a:prstGeom>
          <a:noFill/>
        </p:spPr>
        <p:txBody>
          <a:bodyPr wrap="square">
            <a:spAutoFit/>
          </a:bodyPr>
          <a:lstStyle/>
          <a:p>
            <a:r>
              <a:rPr lang="tr-TR" b="1" dirty="0">
                <a:latin typeface="Roboto Slab" pitchFamily="2" charset="0"/>
                <a:ea typeface="Roboto Slab" pitchFamily="2" charset="0"/>
                <a:cs typeface="Roboto Slab" pitchFamily="2" charset="0"/>
              </a:rPr>
              <a:t>Limitări:</a:t>
            </a:r>
            <a:endParaRPr lang="ru-RU" b="1" dirty="0">
              <a:latin typeface="Roboto Slab" pitchFamily="2" charset="0"/>
              <a:ea typeface="Roboto Slab" pitchFamily="2" charset="0"/>
              <a:cs typeface="Roboto Slab" pitchFamily="2" charset="0"/>
            </a:endParaRPr>
          </a:p>
        </p:txBody>
      </p:sp>
      <p:sp>
        <p:nvSpPr>
          <p:cNvPr id="9" name="TextBox 8">
            <a:extLst>
              <a:ext uri="{FF2B5EF4-FFF2-40B4-BE49-F238E27FC236}">
                <a16:creationId xmlns:a16="http://schemas.microsoft.com/office/drawing/2014/main" id="{AF02F68F-85D1-AA96-D292-81B99FDDA702}"/>
              </a:ext>
            </a:extLst>
          </p:cNvPr>
          <p:cNvSpPr txBox="1"/>
          <p:nvPr/>
        </p:nvSpPr>
        <p:spPr>
          <a:xfrm>
            <a:off x="474562" y="5168746"/>
            <a:ext cx="7315200" cy="369332"/>
          </a:xfrm>
          <a:prstGeom prst="rect">
            <a:avLst/>
          </a:prstGeom>
          <a:noFill/>
        </p:spPr>
        <p:txBody>
          <a:bodyPr wrap="square">
            <a:spAutoFit/>
          </a:bodyPr>
          <a:lstStyle/>
          <a:p>
            <a:r>
              <a:rPr lang="pt-BR" b="1" dirty="0">
                <a:latin typeface="Roboto Slab" pitchFamily="2" charset="0"/>
                <a:ea typeface="Roboto Slab" pitchFamily="2" charset="0"/>
                <a:cs typeface="Roboto Slab" pitchFamily="2" charset="0"/>
              </a:rPr>
              <a:t>Taxa</a:t>
            </a:r>
            <a:r>
              <a:rPr lang="pt-BR" dirty="0">
                <a:latin typeface="Roboto Slab" pitchFamily="2" charset="0"/>
                <a:ea typeface="Roboto Slab" pitchFamily="2" charset="0"/>
                <a:cs typeface="Roboto Slab" pitchFamily="2" charset="0"/>
              </a:rPr>
              <a:t> nu poate depăși 150.000 de lei.</a:t>
            </a:r>
            <a:endParaRPr lang="ru-RU" dirty="0">
              <a:latin typeface="Roboto Slab" pitchFamily="2" charset="0"/>
              <a:ea typeface="Roboto Slab" pitchFamily="2" charset="0"/>
              <a:cs typeface="Roboto Slab" pitchFamily="2" charset="0"/>
            </a:endParaRPr>
          </a:p>
        </p:txBody>
      </p:sp>
      <p:pic>
        <p:nvPicPr>
          <p:cNvPr id="11" name="Рисунок 10" descr="Булавка">
            <a:extLst>
              <a:ext uri="{FF2B5EF4-FFF2-40B4-BE49-F238E27FC236}">
                <a16:creationId xmlns:a16="http://schemas.microsoft.com/office/drawing/2014/main" id="{734952B3-EDF2-15C8-E489-068411E8BA7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1365" y="4403020"/>
            <a:ext cx="381964" cy="381964"/>
          </a:xfrm>
          <a:prstGeom prst="rect">
            <a:avLst/>
          </a:prstGeom>
        </p:spPr>
      </p:pic>
      <p:pic>
        <p:nvPicPr>
          <p:cNvPr id="12" name="Рисунок 11" descr="Булавка">
            <a:extLst>
              <a:ext uri="{FF2B5EF4-FFF2-40B4-BE49-F238E27FC236}">
                <a16:creationId xmlns:a16="http://schemas.microsoft.com/office/drawing/2014/main" id="{0CF92BE2-00F5-DDC6-CD7E-546AB0C6579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1365" y="5752169"/>
            <a:ext cx="381964" cy="381964"/>
          </a:xfrm>
          <a:prstGeom prst="rect">
            <a:avLst/>
          </a:prstGeom>
        </p:spPr>
      </p:pic>
      <p:sp>
        <p:nvSpPr>
          <p:cNvPr id="14" name="TextBox 13">
            <a:extLst>
              <a:ext uri="{FF2B5EF4-FFF2-40B4-BE49-F238E27FC236}">
                <a16:creationId xmlns:a16="http://schemas.microsoft.com/office/drawing/2014/main" id="{36AB3EBD-0CEF-6F13-A811-82B7EB45BD73}"/>
              </a:ext>
            </a:extLst>
          </p:cNvPr>
          <p:cNvSpPr txBox="1"/>
          <p:nvPr/>
        </p:nvSpPr>
        <p:spPr>
          <a:xfrm>
            <a:off x="787079" y="5898358"/>
            <a:ext cx="1273215" cy="369332"/>
          </a:xfrm>
          <a:prstGeom prst="rect">
            <a:avLst/>
          </a:prstGeom>
          <a:noFill/>
        </p:spPr>
        <p:txBody>
          <a:bodyPr wrap="square">
            <a:spAutoFit/>
          </a:bodyPr>
          <a:lstStyle/>
          <a:p>
            <a:r>
              <a:rPr lang="tr-TR" b="1" dirty="0">
                <a:latin typeface="Roboto Slab" pitchFamily="2" charset="0"/>
                <a:ea typeface="Roboto Slab" pitchFamily="2" charset="0"/>
                <a:cs typeface="Roboto Slab" pitchFamily="2" charset="0"/>
              </a:rPr>
              <a:t>Obligații:</a:t>
            </a:r>
            <a:endParaRPr lang="ru-RU" b="1" dirty="0">
              <a:latin typeface="Roboto Slab" pitchFamily="2" charset="0"/>
              <a:ea typeface="Roboto Slab" pitchFamily="2" charset="0"/>
              <a:cs typeface="Roboto Slab" pitchFamily="2" charset="0"/>
            </a:endParaRPr>
          </a:p>
        </p:txBody>
      </p:sp>
      <p:sp>
        <p:nvSpPr>
          <p:cNvPr id="16" name="TextBox 15">
            <a:extLst>
              <a:ext uri="{FF2B5EF4-FFF2-40B4-BE49-F238E27FC236}">
                <a16:creationId xmlns:a16="http://schemas.microsoft.com/office/drawing/2014/main" id="{C7CED15B-AE88-34E0-0BC1-AB61793F86F0}"/>
              </a:ext>
            </a:extLst>
          </p:cNvPr>
          <p:cNvSpPr txBox="1"/>
          <p:nvPr/>
        </p:nvSpPr>
        <p:spPr>
          <a:xfrm>
            <a:off x="474562" y="6556560"/>
            <a:ext cx="7315200" cy="646331"/>
          </a:xfrm>
          <a:prstGeom prst="rect">
            <a:avLst/>
          </a:prstGeom>
          <a:noFill/>
        </p:spPr>
        <p:txBody>
          <a:bodyPr wrap="square">
            <a:spAutoFit/>
          </a:bodyPr>
          <a:lstStyle/>
          <a:p>
            <a:r>
              <a:rPr lang="tr-TR" b="1" dirty="0">
                <a:latin typeface="Roboto Slab" pitchFamily="2" charset="0"/>
                <a:ea typeface="Roboto Slab" pitchFamily="2" charset="0"/>
                <a:cs typeface="Roboto Slab" pitchFamily="2" charset="0"/>
              </a:rPr>
              <a:t>Dovada</a:t>
            </a:r>
            <a:r>
              <a:rPr lang="tr-TR" dirty="0">
                <a:latin typeface="Roboto Slab" pitchFamily="2" charset="0"/>
                <a:ea typeface="Roboto Slab" pitchFamily="2" charset="0"/>
                <a:cs typeface="Roboto Slab" pitchFamily="2" charset="0"/>
              </a:rPr>
              <a:t> plății taxei trebuie depusă împreună cu notificarea către Consiliul Concurenței.</a:t>
            </a:r>
            <a:endParaRPr lang="ru-RU" dirty="0">
              <a:latin typeface="Roboto Slab" pitchFamily="2" charset="0"/>
              <a:ea typeface="Roboto Slab" pitchFamily="2" charset="0"/>
              <a:cs typeface="Roboto Slab" pitchFamily="2" charset="0"/>
            </a:endParaRPr>
          </a:p>
        </p:txBody>
      </p:sp>
      <p:pic>
        <p:nvPicPr>
          <p:cNvPr id="18" name="Рисунок 17">
            <a:extLst>
              <a:ext uri="{FF2B5EF4-FFF2-40B4-BE49-F238E27FC236}">
                <a16:creationId xmlns:a16="http://schemas.microsoft.com/office/drawing/2014/main" id="{71D8CD02-064A-07A0-B956-5462EF99C5DC}"/>
              </a:ext>
            </a:extLst>
          </p:cNvPr>
          <p:cNvPicPr>
            <a:picLocks noChangeAspect="1"/>
          </p:cNvPicPr>
          <p:nvPr/>
        </p:nvPicPr>
        <p:blipFill>
          <a:blip r:embed="rId4"/>
          <a:stretch>
            <a:fillRect/>
          </a:stretch>
        </p:blipFill>
        <p:spPr>
          <a:xfrm>
            <a:off x="8441529" y="2540180"/>
            <a:ext cx="5861196" cy="4899131"/>
          </a:xfrm>
          <a:prstGeom prst="rect">
            <a:avLst/>
          </a:prstGeom>
          <a:effectLst>
            <a:softEdge rad="1270000"/>
          </a:effectLst>
        </p:spPr>
      </p:pic>
      <mc:AlternateContent xmlns:mc="http://schemas.openxmlformats.org/markup-compatibility/2006">
        <mc:Choice xmlns:am3d="http://schemas.microsoft.com/office/drawing/2017/model3d" Requires="am3d">
          <p:graphicFrame>
            <p:nvGraphicFramePr>
              <p:cNvPr id="19" name="Трехмерная модель 18" descr="Гистограмма роста сложных процентов">
                <a:extLst>
                  <a:ext uri="{FF2B5EF4-FFF2-40B4-BE49-F238E27FC236}">
                    <a16:creationId xmlns:a16="http://schemas.microsoft.com/office/drawing/2014/main" id="{7C428A77-DCF3-A44E-0318-5F1805E0C730}"/>
                  </a:ext>
                </a:extLst>
              </p:cNvPr>
              <p:cNvGraphicFramePr>
                <a:graphicFrameLocks noChangeAspect="1"/>
              </p:cNvGraphicFramePr>
              <p:nvPr>
                <p:extLst>
                  <p:ext uri="{D42A27DB-BD31-4B8C-83A1-F6EECF244321}">
                    <p14:modId xmlns:p14="http://schemas.microsoft.com/office/powerpoint/2010/main" val="1549186220"/>
                  </p:ext>
                </p:extLst>
              </p:nvPr>
            </p:nvGraphicFramePr>
            <p:xfrm>
              <a:off x="367453" y="515039"/>
              <a:ext cx="2695440" cy="3224320"/>
            </p:xfrm>
            <a:graphic>
              <a:graphicData uri="http://schemas.microsoft.com/office/drawing/2017/model3d">
                <am3d:model3d r:embed="rId5">
                  <am3d:spPr>
                    <a:xfrm>
                      <a:off x="0" y="0"/>
                      <a:ext cx="2695440" cy="3224320"/>
                    </a:xfrm>
                    <a:prstGeom prst="rect">
                      <a:avLst/>
                    </a:prstGeom>
                  </am3d:spPr>
                  <am3d:camera>
                    <am3d:pos x="0" y="0" z="62434916"/>
                    <am3d:up dx="0" dy="36000000" dz="0"/>
                    <am3d:lookAt x="0" y="0" z="0"/>
                    <am3d:perspective fov="2700000"/>
                  </am3d:camera>
                  <am3d:trans>
                    <am3d:meterPerModelUnit n="4347826" d="1000000"/>
                    <am3d:preTrans dx="0" dy="-297931" dz="0"/>
                    <am3d:scale>
                      <am3d:sx n="1000000" d="1000000"/>
                      <am3d:sy n="1000000" d="1000000"/>
                      <am3d:sz n="1000000" d="1000000"/>
                    </am3d:scale>
                    <am3d:rot ax="10307853" ay="-2644605" az="-10456432"/>
                    <am3d:postTrans dx="0" dy="0" dz="0"/>
                  </am3d:trans>
                  <am3d:raster rName="Office3DRenderer" rVer="16.0.8326">
                    <am3d:blip r:embed="rId6"/>
                  </am3d:raster>
                  <am3d:objViewport viewportSz="398015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9" name="Трехмерная модель 18" descr="Гистограмма роста сложных процентов">
                <a:extLst>
                  <a:ext uri="{FF2B5EF4-FFF2-40B4-BE49-F238E27FC236}">
                    <a16:creationId xmlns:a16="http://schemas.microsoft.com/office/drawing/2014/main" id="{7C428A77-DCF3-A44E-0318-5F1805E0C730}"/>
                  </a:ext>
                </a:extLst>
              </p:cNvPr>
              <p:cNvPicPr>
                <a:picLocks noGrp="1" noRot="1" noChangeAspect="1" noMove="1" noResize="1" noEditPoints="1" noAdjustHandles="1" noChangeArrowheads="1" noChangeShapeType="1" noCrop="1"/>
              </p:cNvPicPr>
              <p:nvPr/>
            </p:nvPicPr>
            <p:blipFill>
              <a:blip r:embed="rId6"/>
              <a:stretch>
                <a:fillRect/>
              </a:stretch>
            </p:blipFill>
            <p:spPr>
              <a:xfrm>
                <a:off x="367453" y="515039"/>
                <a:ext cx="2695440" cy="3224320"/>
              </a:xfrm>
              <a:prstGeom prst="rect">
                <a:avLst/>
              </a:prstGeom>
            </p:spPr>
          </p:pic>
        </mc:Fallback>
      </mc:AlternateContent>
    </p:spTree>
    <p:extLst>
      <p:ext uri="{BB962C8B-B14F-4D97-AF65-F5344CB8AC3E}">
        <p14:creationId xmlns:p14="http://schemas.microsoft.com/office/powerpoint/2010/main" val="38877665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CC56615-583A-4C9A-CA0E-4A5A1282F84B}"/>
              </a:ext>
            </a:extLst>
          </p:cNvPr>
          <p:cNvSpPr txBox="1"/>
          <p:nvPr/>
        </p:nvSpPr>
        <p:spPr>
          <a:xfrm>
            <a:off x="2132634" y="190812"/>
            <a:ext cx="10469301" cy="707886"/>
          </a:xfrm>
          <a:prstGeom prst="rect">
            <a:avLst/>
          </a:prstGeom>
          <a:noFill/>
        </p:spPr>
        <p:txBody>
          <a:bodyPr wrap="square">
            <a:spAutoFit/>
          </a:bodyPr>
          <a:lstStyle/>
          <a:p>
            <a:r>
              <a:rPr lang="tr-TR" sz="4000" b="1" dirty="0">
                <a:solidFill>
                  <a:srgbClr val="5E808B"/>
                </a:solidFill>
                <a:latin typeface="Roboto Slab" pitchFamily="2" charset="0"/>
                <a:ea typeface="Roboto Slab" pitchFamily="2" charset="0"/>
                <a:cs typeface="Roboto Slab" pitchFamily="2" charset="0"/>
              </a:rPr>
              <a:t>Persoanele obligate să depună notificări</a:t>
            </a:r>
            <a:endParaRPr lang="ru-RU" sz="4000" b="1" dirty="0">
              <a:solidFill>
                <a:srgbClr val="5E808B"/>
              </a:solidFill>
              <a:latin typeface="Roboto Slab" pitchFamily="2" charset="0"/>
              <a:ea typeface="Roboto Slab" pitchFamily="2" charset="0"/>
              <a:cs typeface="Roboto Slab" pitchFamily="2" charset="0"/>
            </a:endParaRPr>
          </a:p>
        </p:txBody>
      </p:sp>
      <p:sp>
        <p:nvSpPr>
          <p:cNvPr id="5" name="TextBox 4">
            <a:extLst>
              <a:ext uri="{FF2B5EF4-FFF2-40B4-BE49-F238E27FC236}">
                <a16:creationId xmlns:a16="http://schemas.microsoft.com/office/drawing/2014/main" id="{6291D109-654D-DA4A-0A9D-5B73FCEE82B9}"/>
              </a:ext>
            </a:extLst>
          </p:cNvPr>
          <p:cNvSpPr txBox="1"/>
          <p:nvPr/>
        </p:nvSpPr>
        <p:spPr>
          <a:xfrm>
            <a:off x="248855" y="1201885"/>
            <a:ext cx="7118430" cy="923330"/>
          </a:xfrm>
          <a:prstGeom prst="rect">
            <a:avLst/>
          </a:prstGeom>
          <a:noFill/>
        </p:spPr>
        <p:txBody>
          <a:bodyPr wrap="square">
            <a:spAutoFit/>
          </a:bodyPr>
          <a:lstStyle/>
          <a:p>
            <a:r>
              <a:rPr lang="tr-TR" b="1" dirty="0">
                <a:latin typeface="Roboto Slab" pitchFamily="2" charset="0"/>
                <a:ea typeface="Roboto Slab" pitchFamily="2" charset="0"/>
                <a:cs typeface="Roboto Slab" pitchFamily="2" charset="0"/>
              </a:rPr>
              <a:t>Fuziuni:</a:t>
            </a:r>
            <a:endParaRPr lang="ro-MD" b="1" dirty="0">
              <a:latin typeface="Roboto Slab" pitchFamily="2" charset="0"/>
              <a:ea typeface="Roboto Slab" pitchFamily="2" charset="0"/>
              <a:cs typeface="Roboto Slab" pitchFamily="2" charset="0"/>
            </a:endParaRPr>
          </a:p>
          <a:p>
            <a:pPr algn="just"/>
            <a:r>
              <a:rPr lang="tr-TR" dirty="0">
                <a:latin typeface="Roboto Slab" pitchFamily="2" charset="0"/>
                <a:ea typeface="Roboto Slab" pitchFamily="2" charset="0"/>
                <a:cs typeface="Roboto Slab" pitchFamily="2" charset="0"/>
              </a:rPr>
              <a:t>Notificarea trebuie depusă </a:t>
            </a:r>
            <a:r>
              <a:rPr lang="tr-TR" b="1" dirty="0">
                <a:latin typeface="Roboto Slab" pitchFamily="2" charset="0"/>
                <a:ea typeface="Roboto Slab" pitchFamily="2" charset="0"/>
                <a:cs typeface="Roboto Slab" pitchFamily="2" charset="0"/>
              </a:rPr>
              <a:t>împreună de către toate părțile</a:t>
            </a:r>
            <a:r>
              <a:rPr lang="tr-TR" dirty="0">
                <a:latin typeface="Roboto Slab" pitchFamily="2" charset="0"/>
                <a:ea typeface="Roboto Slab" pitchFamily="2" charset="0"/>
                <a:cs typeface="Roboto Slab" pitchFamily="2" charset="0"/>
              </a:rPr>
              <a:t> implicate în fuziune.</a:t>
            </a:r>
            <a:endParaRPr lang="ru-RU" dirty="0">
              <a:latin typeface="Roboto Slab" pitchFamily="2" charset="0"/>
              <a:ea typeface="Roboto Slab" pitchFamily="2" charset="0"/>
              <a:cs typeface="Roboto Slab" pitchFamily="2" charset="0"/>
            </a:endParaRPr>
          </a:p>
        </p:txBody>
      </p:sp>
      <p:sp>
        <p:nvSpPr>
          <p:cNvPr id="7" name="TextBox 6">
            <a:extLst>
              <a:ext uri="{FF2B5EF4-FFF2-40B4-BE49-F238E27FC236}">
                <a16:creationId xmlns:a16="http://schemas.microsoft.com/office/drawing/2014/main" id="{8692CE2E-E8AB-9149-F234-D8E8200BCDF4}"/>
              </a:ext>
            </a:extLst>
          </p:cNvPr>
          <p:cNvSpPr txBox="1"/>
          <p:nvPr/>
        </p:nvSpPr>
        <p:spPr>
          <a:xfrm>
            <a:off x="156258" y="2534340"/>
            <a:ext cx="7315200" cy="923330"/>
          </a:xfrm>
          <a:prstGeom prst="rect">
            <a:avLst/>
          </a:prstGeom>
          <a:noFill/>
        </p:spPr>
        <p:txBody>
          <a:bodyPr wrap="square">
            <a:spAutoFit/>
          </a:bodyPr>
          <a:lstStyle/>
          <a:p>
            <a:r>
              <a:rPr lang="ru-RU" b="1" dirty="0" err="1">
                <a:latin typeface="Roboto Slab" pitchFamily="2" charset="0"/>
                <a:ea typeface="Roboto Slab" pitchFamily="2" charset="0"/>
                <a:cs typeface="Roboto Slab" pitchFamily="2" charset="0"/>
              </a:rPr>
              <a:t>Preluarea</a:t>
            </a:r>
            <a:r>
              <a:rPr lang="ru-RU" b="1" dirty="0">
                <a:latin typeface="Roboto Slab" pitchFamily="2" charset="0"/>
                <a:ea typeface="Roboto Slab" pitchFamily="2" charset="0"/>
                <a:cs typeface="Roboto Slab" pitchFamily="2" charset="0"/>
              </a:rPr>
              <a:t> </a:t>
            </a:r>
            <a:r>
              <a:rPr lang="ru-RU" b="1" dirty="0" err="1">
                <a:latin typeface="Roboto Slab" pitchFamily="2" charset="0"/>
                <a:ea typeface="Roboto Slab" pitchFamily="2" charset="0"/>
                <a:cs typeface="Roboto Slab" pitchFamily="2" charset="0"/>
              </a:rPr>
              <a:t>controlului</a:t>
            </a:r>
            <a:r>
              <a:rPr lang="ru-RU" b="1" dirty="0">
                <a:latin typeface="Roboto Slab" pitchFamily="2" charset="0"/>
                <a:ea typeface="Roboto Slab" pitchFamily="2" charset="0"/>
                <a:cs typeface="Roboto Slab" pitchFamily="2" charset="0"/>
              </a:rPr>
              <a:t> </a:t>
            </a:r>
            <a:r>
              <a:rPr lang="ru-RU" b="1" dirty="0" err="1">
                <a:latin typeface="Roboto Slab" pitchFamily="2" charset="0"/>
                <a:ea typeface="Roboto Slab" pitchFamily="2" charset="0"/>
                <a:cs typeface="Roboto Slab" pitchFamily="2" charset="0"/>
              </a:rPr>
              <a:t>comun</a:t>
            </a:r>
            <a:r>
              <a:rPr lang="ru-RU" b="1" dirty="0">
                <a:latin typeface="Roboto Slab" pitchFamily="2" charset="0"/>
                <a:ea typeface="Roboto Slab" pitchFamily="2" charset="0"/>
                <a:cs typeface="Roboto Slab" pitchFamily="2" charset="0"/>
              </a:rPr>
              <a:t>:</a:t>
            </a:r>
          </a:p>
          <a:p>
            <a:pPr algn="just"/>
            <a:r>
              <a:rPr lang="ru-RU" dirty="0" err="1">
                <a:latin typeface="Roboto Slab" pitchFamily="2" charset="0"/>
                <a:ea typeface="Roboto Slab" pitchFamily="2" charset="0"/>
                <a:cs typeface="Roboto Slab" pitchFamily="2" charset="0"/>
              </a:rPr>
              <a:t>Notificarea</a:t>
            </a:r>
            <a:r>
              <a:rPr lang="ru-RU" dirty="0">
                <a:latin typeface="Roboto Slab" pitchFamily="2" charset="0"/>
                <a:ea typeface="Roboto Slab" pitchFamily="2" charset="0"/>
                <a:cs typeface="Roboto Slab" pitchFamily="2" charset="0"/>
              </a:rPr>
              <a:t> </a:t>
            </a:r>
            <a:r>
              <a:rPr lang="ru-RU" dirty="0" err="1">
                <a:latin typeface="Roboto Slab" pitchFamily="2" charset="0"/>
                <a:ea typeface="Roboto Slab" pitchFamily="2" charset="0"/>
                <a:cs typeface="Roboto Slab" pitchFamily="2" charset="0"/>
              </a:rPr>
              <a:t>se</a:t>
            </a:r>
            <a:r>
              <a:rPr lang="ru-RU" dirty="0">
                <a:latin typeface="Roboto Slab" pitchFamily="2" charset="0"/>
                <a:ea typeface="Roboto Slab" pitchFamily="2" charset="0"/>
                <a:cs typeface="Roboto Slab" pitchFamily="2" charset="0"/>
              </a:rPr>
              <a:t> </a:t>
            </a:r>
            <a:r>
              <a:rPr lang="ru-RU" dirty="0" err="1">
                <a:latin typeface="Roboto Slab" pitchFamily="2" charset="0"/>
                <a:ea typeface="Roboto Slab" pitchFamily="2" charset="0"/>
                <a:cs typeface="Roboto Slab" pitchFamily="2" charset="0"/>
              </a:rPr>
              <a:t>depune</a:t>
            </a:r>
            <a:r>
              <a:rPr lang="ru-RU" dirty="0">
                <a:latin typeface="Roboto Slab" pitchFamily="2" charset="0"/>
                <a:ea typeface="Roboto Slab" pitchFamily="2" charset="0"/>
                <a:cs typeface="Roboto Slab" pitchFamily="2" charset="0"/>
              </a:rPr>
              <a:t> </a:t>
            </a:r>
            <a:r>
              <a:rPr lang="ru-RU" dirty="0" err="1">
                <a:latin typeface="Roboto Slab" pitchFamily="2" charset="0"/>
                <a:ea typeface="Roboto Slab" pitchFamily="2" charset="0"/>
                <a:cs typeface="Roboto Slab" pitchFamily="2" charset="0"/>
              </a:rPr>
              <a:t>împreună</a:t>
            </a:r>
            <a:r>
              <a:rPr lang="ru-RU" dirty="0">
                <a:latin typeface="Roboto Slab" pitchFamily="2" charset="0"/>
                <a:ea typeface="Roboto Slab" pitchFamily="2" charset="0"/>
                <a:cs typeface="Roboto Slab" pitchFamily="2" charset="0"/>
              </a:rPr>
              <a:t> </a:t>
            </a:r>
            <a:r>
              <a:rPr lang="ru-RU" dirty="0" err="1">
                <a:latin typeface="Roboto Slab" pitchFamily="2" charset="0"/>
                <a:ea typeface="Roboto Slab" pitchFamily="2" charset="0"/>
                <a:cs typeface="Roboto Slab" pitchFamily="2" charset="0"/>
              </a:rPr>
              <a:t>de</a:t>
            </a:r>
            <a:r>
              <a:rPr lang="ru-RU" dirty="0">
                <a:latin typeface="Roboto Slab" pitchFamily="2" charset="0"/>
                <a:ea typeface="Roboto Slab" pitchFamily="2" charset="0"/>
                <a:cs typeface="Roboto Slab" pitchFamily="2" charset="0"/>
              </a:rPr>
              <a:t> </a:t>
            </a:r>
            <a:r>
              <a:rPr lang="ru-RU" dirty="0" err="1">
                <a:latin typeface="Roboto Slab" pitchFamily="2" charset="0"/>
                <a:ea typeface="Roboto Slab" pitchFamily="2" charset="0"/>
                <a:cs typeface="Roboto Slab" pitchFamily="2" charset="0"/>
              </a:rPr>
              <a:t>persoanele</a:t>
            </a:r>
            <a:r>
              <a:rPr lang="ru-RU" dirty="0">
                <a:latin typeface="Roboto Slab" pitchFamily="2" charset="0"/>
                <a:ea typeface="Roboto Slab" pitchFamily="2" charset="0"/>
                <a:cs typeface="Roboto Slab" pitchFamily="2" charset="0"/>
              </a:rPr>
              <a:t> </a:t>
            </a:r>
            <a:r>
              <a:rPr lang="ru-RU" dirty="0" err="1">
                <a:latin typeface="Roboto Slab" pitchFamily="2" charset="0"/>
                <a:ea typeface="Roboto Slab" pitchFamily="2" charset="0"/>
                <a:cs typeface="Roboto Slab" pitchFamily="2" charset="0"/>
              </a:rPr>
              <a:t>sau</a:t>
            </a:r>
            <a:r>
              <a:rPr lang="ru-RU" dirty="0">
                <a:latin typeface="Roboto Slab" pitchFamily="2" charset="0"/>
                <a:ea typeface="Roboto Slab" pitchFamily="2" charset="0"/>
                <a:cs typeface="Roboto Slab" pitchFamily="2" charset="0"/>
              </a:rPr>
              <a:t> </a:t>
            </a:r>
            <a:r>
              <a:rPr lang="ru-RU" dirty="0" err="1">
                <a:latin typeface="Roboto Slab" pitchFamily="2" charset="0"/>
                <a:ea typeface="Roboto Slab" pitchFamily="2" charset="0"/>
                <a:cs typeface="Roboto Slab" pitchFamily="2" charset="0"/>
              </a:rPr>
              <a:t>întreprinderile</a:t>
            </a:r>
            <a:r>
              <a:rPr lang="ru-RU" dirty="0">
                <a:latin typeface="Roboto Slab" pitchFamily="2" charset="0"/>
                <a:ea typeface="Roboto Slab" pitchFamily="2" charset="0"/>
                <a:cs typeface="Roboto Slab" pitchFamily="2" charset="0"/>
              </a:rPr>
              <a:t> </a:t>
            </a:r>
            <a:r>
              <a:rPr lang="ru-RU" dirty="0" err="1">
                <a:latin typeface="Roboto Slab" pitchFamily="2" charset="0"/>
                <a:ea typeface="Roboto Slab" pitchFamily="2" charset="0"/>
                <a:cs typeface="Roboto Slab" pitchFamily="2" charset="0"/>
              </a:rPr>
              <a:t>care</a:t>
            </a:r>
            <a:r>
              <a:rPr lang="ru-RU" dirty="0">
                <a:latin typeface="Roboto Slab" pitchFamily="2" charset="0"/>
                <a:ea typeface="Roboto Slab" pitchFamily="2" charset="0"/>
                <a:cs typeface="Roboto Slab" pitchFamily="2" charset="0"/>
              </a:rPr>
              <a:t> </a:t>
            </a:r>
            <a:r>
              <a:rPr lang="ru-RU" dirty="0" err="1">
                <a:latin typeface="Roboto Slab" pitchFamily="2" charset="0"/>
                <a:ea typeface="Roboto Slab" pitchFamily="2" charset="0"/>
                <a:cs typeface="Roboto Slab" pitchFamily="2" charset="0"/>
              </a:rPr>
              <a:t>dobândesc</a:t>
            </a:r>
            <a:r>
              <a:rPr lang="ru-RU" dirty="0">
                <a:latin typeface="Roboto Slab" pitchFamily="2" charset="0"/>
                <a:ea typeface="Roboto Slab" pitchFamily="2" charset="0"/>
                <a:cs typeface="Roboto Slab" pitchFamily="2" charset="0"/>
              </a:rPr>
              <a:t> </a:t>
            </a:r>
            <a:r>
              <a:rPr lang="ru-RU" dirty="0" err="1">
                <a:latin typeface="Roboto Slab" pitchFamily="2" charset="0"/>
                <a:ea typeface="Roboto Slab" pitchFamily="2" charset="0"/>
                <a:cs typeface="Roboto Slab" pitchFamily="2" charset="0"/>
              </a:rPr>
              <a:t>controlul</a:t>
            </a:r>
            <a:r>
              <a:rPr lang="ru-RU" dirty="0">
                <a:latin typeface="Roboto Slab" pitchFamily="2" charset="0"/>
                <a:ea typeface="Roboto Slab" pitchFamily="2" charset="0"/>
                <a:cs typeface="Roboto Slab" pitchFamily="2" charset="0"/>
              </a:rPr>
              <a:t> </a:t>
            </a:r>
            <a:r>
              <a:rPr lang="ru-RU" dirty="0" err="1">
                <a:latin typeface="Roboto Slab" pitchFamily="2" charset="0"/>
                <a:ea typeface="Roboto Slab" pitchFamily="2" charset="0"/>
                <a:cs typeface="Roboto Slab" pitchFamily="2" charset="0"/>
              </a:rPr>
              <a:t>comun</a:t>
            </a:r>
            <a:r>
              <a:rPr lang="ru-RU" dirty="0">
                <a:latin typeface="Roboto Slab" pitchFamily="2" charset="0"/>
                <a:ea typeface="Roboto Slab" pitchFamily="2" charset="0"/>
                <a:cs typeface="Roboto Slab" pitchFamily="2" charset="0"/>
              </a:rPr>
              <a:t>.</a:t>
            </a:r>
          </a:p>
        </p:txBody>
      </p:sp>
      <p:sp>
        <p:nvSpPr>
          <p:cNvPr id="9" name="TextBox 8">
            <a:extLst>
              <a:ext uri="{FF2B5EF4-FFF2-40B4-BE49-F238E27FC236}">
                <a16:creationId xmlns:a16="http://schemas.microsoft.com/office/drawing/2014/main" id="{D785A3FE-211B-ABC3-5E71-CF70F45DEFD3}"/>
              </a:ext>
            </a:extLst>
          </p:cNvPr>
          <p:cNvSpPr txBox="1"/>
          <p:nvPr/>
        </p:nvSpPr>
        <p:spPr>
          <a:xfrm>
            <a:off x="248855" y="4114800"/>
            <a:ext cx="7315200" cy="1200329"/>
          </a:xfrm>
          <a:prstGeom prst="rect">
            <a:avLst/>
          </a:prstGeom>
          <a:noFill/>
        </p:spPr>
        <p:txBody>
          <a:bodyPr wrap="square">
            <a:spAutoFit/>
          </a:bodyPr>
          <a:lstStyle/>
          <a:p>
            <a:r>
              <a:rPr lang="ru-RU" b="1" dirty="0" err="1">
                <a:latin typeface="Roboto Slab" pitchFamily="2" charset="0"/>
                <a:ea typeface="Roboto Slab" pitchFamily="2" charset="0"/>
                <a:cs typeface="Roboto Slab" pitchFamily="2" charset="0"/>
              </a:rPr>
              <a:t>Preluarea</a:t>
            </a:r>
            <a:r>
              <a:rPr lang="ru-RU" b="1" dirty="0">
                <a:latin typeface="Roboto Slab" pitchFamily="2" charset="0"/>
                <a:ea typeface="Roboto Slab" pitchFamily="2" charset="0"/>
                <a:cs typeface="Roboto Slab" pitchFamily="2" charset="0"/>
              </a:rPr>
              <a:t> </a:t>
            </a:r>
            <a:r>
              <a:rPr lang="ru-RU" b="1" dirty="0" err="1">
                <a:latin typeface="Roboto Slab" pitchFamily="2" charset="0"/>
                <a:ea typeface="Roboto Slab" pitchFamily="2" charset="0"/>
                <a:cs typeface="Roboto Slab" pitchFamily="2" charset="0"/>
              </a:rPr>
              <a:t>controlului</a:t>
            </a:r>
            <a:r>
              <a:rPr lang="ru-RU" b="1" dirty="0">
                <a:latin typeface="Roboto Slab" pitchFamily="2" charset="0"/>
                <a:ea typeface="Roboto Slab" pitchFamily="2" charset="0"/>
                <a:cs typeface="Roboto Slab" pitchFamily="2" charset="0"/>
              </a:rPr>
              <a:t> </a:t>
            </a:r>
            <a:r>
              <a:rPr lang="ru-RU" b="1" dirty="0" err="1">
                <a:latin typeface="Roboto Slab" pitchFamily="2" charset="0"/>
                <a:ea typeface="Roboto Slab" pitchFamily="2" charset="0"/>
                <a:cs typeface="Roboto Slab" pitchFamily="2" charset="0"/>
              </a:rPr>
              <a:t>unic</a:t>
            </a:r>
            <a:r>
              <a:rPr lang="ru-RU" b="1" dirty="0">
                <a:latin typeface="Roboto Slab" pitchFamily="2" charset="0"/>
                <a:ea typeface="Roboto Slab" pitchFamily="2" charset="0"/>
                <a:cs typeface="Roboto Slab" pitchFamily="2" charset="0"/>
              </a:rPr>
              <a:t>:</a:t>
            </a:r>
            <a:endParaRPr lang="ru-RU" dirty="0">
              <a:latin typeface="Roboto Slab" pitchFamily="2" charset="0"/>
              <a:ea typeface="Roboto Slab" pitchFamily="2" charset="0"/>
              <a:cs typeface="Roboto Slab" pitchFamily="2" charset="0"/>
            </a:endParaRPr>
          </a:p>
          <a:p>
            <a:pPr algn="just"/>
            <a:r>
              <a:rPr lang="ru-RU" dirty="0" err="1">
                <a:latin typeface="Roboto Slab" pitchFamily="2" charset="0"/>
                <a:ea typeface="Roboto Slab" pitchFamily="2" charset="0"/>
                <a:cs typeface="Roboto Slab" pitchFamily="2" charset="0"/>
              </a:rPr>
              <a:t>Notificarea</a:t>
            </a:r>
            <a:r>
              <a:rPr lang="ru-RU" dirty="0">
                <a:latin typeface="Roboto Slab" pitchFamily="2" charset="0"/>
                <a:ea typeface="Roboto Slab" pitchFamily="2" charset="0"/>
                <a:cs typeface="Roboto Slab" pitchFamily="2" charset="0"/>
              </a:rPr>
              <a:t> </a:t>
            </a:r>
            <a:r>
              <a:rPr lang="ru-RU" dirty="0" err="1">
                <a:latin typeface="Roboto Slab" pitchFamily="2" charset="0"/>
                <a:ea typeface="Roboto Slab" pitchFamily="2" charset="0"/>
                <a:cs typeface="Roboto Slab" pitchFamily="2" charset="0"/>
              </a:rPr>
              <a:t>este</a:t>
            </a:r>
            <a:r>
              <a:rPr lang="ru-RU" dirty="0">
                <a:latin typeface="Roboto Slab" pitchFamily="2" charset="0"/>
                <a:ea typeface="Roboto Slab" pitchFamily="2" charset="0"/>
                <a:cs typeface="Roboto Slab" pitchFamily="2" charset="0"/>
              </a:rPr>
              <a:t> </a:t>
            </a:r>
            <a:r>
              <a:rPr lang="ru-RU" dirty="0" err="1">
                <a:latin typeface="Roboto Slab" pitchFamily="2" charset="0"/>
                <a:ea typeface="Roboto Slab" pitchFamily="2" charset="0"/>
                <a:cs typeface="Roboto Slab" pitchFamily="2" charset="0"/>
              </a:rPr>
              <a:t>înaintată</a:t>
            </a:r>
            <a:r>
              <a:rPr lang="ru-RU" dirty="0">
                <a:latin typeface="Roboto Slab" pitchFamily="2" charset="0"/>
                <a:ea typeface="Roboto Slab" pitchFamily="2" charset="0"/>
                <a:cs typeface="Roboto Slab" pitchFamily="2" charset="0"/>
              </a:rPr>
              <a:t> </a:t>
            </a:r>
            <a:r>
              <a:rPr lang="ru-RU" dirty="0" err="1">
                <a:latin typeface="Roboto Slab" pitchFamily="2" charset="0"/>
                <a:ea typeface="Roboto Slab" pitchFamily="2" charset="0"/>
                <a:cs typeface="Roboto Slab" pitchFamily="2" charset="0"/>
              </a:rPr>
              <a:t>de</a:t>
            </a:r>
            <a:r>
              <a:rPr lang="ru-RU" dirty="0">
                <a:latin typeface="Roboto Slab" pitchFamily="2" charset="0"/>
                <a:ea typeface="Roboto Slab" pitchFamily="2" charset="0"/>
                <a:cs typeface="Roboto Slab" pitchFamily="2" charset="0"/>
              </a:rPr>
              <a:t> </a:t>
            </a:r>
            <a:r>
              <a:rPr lang="ru-RU" dirty="0" err="1">
                <a:latin typeface="Roboto Slab" pitchFamily="2" charset="0"/>
                <a:ea typeface="Roboto Slab" pitchFamily="2" charset="0"/>
                <a:cs typeface="Roboto Slab" pitchFamily="2" charset="0"/>
              </a:rPr>
              <a:t>persoana</a:t>
            </a:r>
            <a:r>
              <a:rPr lang="ru-RU" dirty="0">
                <a:latin typeface="Roboto Slab" pitchFamily="2" charset="0"/>
                <a:ea typeface="Roboto Slab" pitchFamily="2" charset="0"/>
                <a:cs typeface="Roboto Slab" pitchFamily="2" charset="0"/>
              </a:rPr>
              <a:t> </a:t>
            </a:r>
            <a:r>
              <a:rPr lang="ru-RU" dirty="0" err="1">
                <a:latin typeface="Roboto Slab" pitchFamily="2" charset="0"/>
                <a:ea typeface="Roboto Slab" pitchFamily="2" charset="0"/>
                <a:cs typeface="Roboto Slab" pitchFamily="2" charset="0"/>
              </a:rPr>
              <a:t>sau</a:t>
            </a:r>
            <a:r>
              <a:rPr lang="ru-RU" dirty="0">
                <a:latin typeface="Roboto Slab" pitchFamily="2" charset="0"/>
                <a:ea typeface="Roboto Slab" pitchFamily="2" charset="0"/>
                <a:cs typeface="Roboto Slab" pitchFamily="2" charset="0"/>
              </a:rPr>
              <a:t> </a:t>
            </a:r>
            <a:r>
              <a:rPr lang="ru-RU" dirty="0" err="1">
                <a:latin typeface="Roboto Slab" pitchFamily="2" charset="0"/>
                <a:ea typeface="Roboto Slab" pitchFamily="2" charset="0"/>
                <a:cs typeface="Roboto Slab" pitchFamily="2" charset="0"/>
              </a:rPr>
              <a:t>întreprinderea</a:t>
            </a:r>
            <a:r>
              <a:rPr lang="ru-RU" dirty="0">
                <a:latin typeface="Roboto Slab" pitchFamily="2" charset="0"/>
                <a:ea typeface="Roboto Slab" pitchFamily="2" charset="0"/>
                <a:cs typeface="Roboto Slab" pitchFamily="2" charset="0"/>
              </a:rPr>
              <a:t> </a:t>
            </a:r>
            <a:r>
              <a:rPr lang="ru-RU" dirty="0" err="1">
                <a:latin typeface="Roboto Slab" pitchFamily="2" charset="0"/>
                <a:ea typeface="Roboto Slab" pitchFamily="2" charset="0"/>
                <a:cs typeface="Roboto Slab" pitchFamily="2" charset="0"/>
              </a:rPr>
              <a:t>care</a:t>
            </a:r>
            <a:r>
              <a:rPr lang="ru-RU" dirty="0">
                <a:latin typeface="Roboto Slab" pitchFamily="2" charset="0"/>
                <a:ea typeface="Roboto Slab" pitchFamily="2" charset="0"/>
                <a:cs typeface="Roboto Slab" pitchFamily="2" charset="0"/>
              </a:rPr>
              <a:t> </a:t>
            </a:r>
            <a:r>
              <a:rPr lang="ru-RU" dirty="0" err="1">
                <a:latin typeface="Roboto Slab" pitchFamily="2" charset="0"/>
                <a:ea typeface="Roboto Slab" pitchFamily="2" charset="0"/>
                <a:cs typeface="Roboto Slab" pitchFamily="2" charset="0"/>
              </a:rPr>
              <a:t>preia</a:t>
            </a:r>
            <a:r>
              <a:rPr lang="ru-RU" dirty="0">
                <a:latin typeface="Roboto Slab" pitchFamily="2" charset="0"/>
                <a:ea typeface="Roboto Slab" pitchFamily="2" charset="0"/>
                <a:cs typeface="Roboto Slab" pitchFamily="2" charset="0"/>
              </a:rPr>
              <a:t> </a:t>
            </a:r>
            <a:r>
              <a:rPr lang="ru-RU" dirty="0" err="1">
                <a:latin typeface="Roboto Slab" pitchFamily="2" charset="0"/>
                <a:ea typeface="Roboto Slab" pitchFamily="2" charset="0"/>
                <a:cs typeface="Roboto Slab" pitchFamily="2" charset="0"/>
              </a:rPr>
              <a:t>controlul</a:t>
            </a:r>
            <a:r>
              <a:rPr lang="ru-RU" dirty="0">
                <a:latin typeface="Roboto Slab" pitchFamily="2" charset="0"/>
                <a:ea typeface="Roboto Slab" pitchFamily="2" charset="0"/>
                <a:cs typeface="Roboto Slab" pitchFamily="2" charset="0"/>
              </a:rPr>
              <a:t> </a:t>
            </a:r>
            <a:r>
              <a:rPr lang="ru-RU" dirty="0" err="1">
                <a:latin typeface="Roboto Slab" pitchFamily="2" charset="0"/>
                <a:ea typeface="Roboto Slab" pitchFamily="2" charset="0"/>
                <a:cs typeface="Roboto Slab" pitchFamily="2" charset="0"/>
              </a:rPr>
              <a:t>asupra</a:t>
            </a:r>
            <a:r>
              <a:rPr lang="ru-RU" dirty="0">
                <a:latin typeface="Roboto Slab" pitchFamily="2" charset="0"/>
                <a:ea typeface="Roboto Slab" pitchFamily="2" charset="0"/>
                <a:cs typeface="Roboto Slab" pitchFamily="2" charset="0"/>
              </a:rPr>
              <a:t> </a:t>
            </a:r>
            <a:r>
              <a:rPr lang="ru-RU" dirty="0" err="1">
                <a:latin typeface="Roboto Slab" pitchFamily="2" charset="0"/>
                <a:ea typeface="Roboto Slab" pitchFamily="2" charset="0"/>
                <a:cs typeface="Roboto Slab" pitchFamily="2" charset="0"/>
              </a:rPr>
              <a:t>uneia</a:t>
            </a:r>
            <a:r>
              <a:rPr lang="ru-RU" dirty="0">
                <a:latin typeface="Roboto Slab" pitchFamily="2" charset="0"/>
                <a:ea typeface="Roboto Slab" pitchFamily="2" charset="0"/>
                <a:cs typeface="Roboto Slab" pitchFamily="2" charset="0"/>
              </a:rPr>
              <a:t> </a:t>
            </a:r>
            <a:r>
              <a:rPr lang="ru-RU" dirty="0" err="1">
                <a:latin typeface="Roboto Slab" pitchFamily="2" charset="0"/>
                <a:ea typeface="Roboto Slab" pitchFamily="2" charset="0"/>
                <a:cs typeface="Roboto Slab" pitchFamily="2" charset="0"/>
              </a:rPr>
              <a:t>sau</a:t>
            </a:r>
            <a:r>
              <a:rPr lang="ru-RU" dirty="0">
                <a:latin typeface="Roboto Slab" pitchFamily="2" charset="0"/>
                <a:ea typeface="Roboto Slab" pitchFamily="2" charset="0"/>
                <a:cs typeface="Roboto Slab" pitchFamily="2" charset="0"/>
              </a:rPr>
              <a:t> </a:t>
            </a:r>
            <a:r>
              <a:rPr lang="ru-RU" dirty="0" err="1">
                <a:latin typeface="Roboto Slab" pitchFamily="2" charset="0"/>
                <a:ea typeface="Roboto Slab" pitchFamily="2" charset="0"/>
                <a:cs typeface="Roboto Slab" pitchFamily="2" charset="0"/>
              </a:rPr>
              <a:t>mai</a:t>
            </a:r>
            <a:r>
              <a:rPr lang="ru-RU" dirty="0">
                <a:latin typeface="Roboto Slab" pitchFamily="2" charset="0"/>
                <a:ea typeface="Roboto Slab" pitchFamily="2" charset="0"/>
                <a:cs typeface="Roboto Slab" pitchFamily="2" charset="0"/>
              </a:rPr>
              <a:t> </a:t>
            </a:r>
            <a:r>
              <a:rPr lang="ru-RU" dirty="0" err="1">
                <a:latin typeface="Roboto Slab" pitchFamily="2" charset="0"/>
                <a:ea typeface="Roboto Slab" pitchFamily="2" charset="0"/>
                <a:cs typeface="Roboto Slab" pitchFamily="2" charset="0"/>
              </a:rPr>
              <a:t>multor</a:t>
            </a:r>
            <a:r>
              <a:rPr lang="ru-RU" dirty="0">
                <a:latin typeface="Roboto Slab" pitchFamily="2" charset="0"/>
                <a:ea typeface="Roboto Slab" pitchFamily="2" charset="0"/>
                <a:cs typeface="Roboto Slab" pitchFamily="2" charset="0"/>
              </a:rPr>
              <a:t> </a:t>
            </a:r>
            <a:r>
              <a:rPr lang="ru-RU" dirty="0" err="1">
                <a:latin typeface="Roboto Slab" pitchFamily="2" charset="0"/>
                <a:ea typeface="Roboto Slab" pitchFamily="2" charset="0"/>
                <a:cs typeface="Roboto Slab" pitchFamily="2" charset="0"/>
              </a:rPr>
              <a:t>întreprinderi</a:t>
            </a:r>
            <a:r>
              <a:rPr lang="ru-RU" dirty="0">
                <a:latin typeface="Roboto Slab" pitchFamily="2" charset="0"/>
                <a:ea typeface="Roboto Slab" pitchFamily="2" charset="0"/>
                <a:cs typeface="Roboto Slab" pitchFamily="2" charset="0"/>
              </a:rPr>
              <a:t> </a:t>
            </a:r>
            <a:r>
              <a:rPr lang="ru-RU" dirty="0" err="1">
                <a:latin typeface="Roboto Slab" pitchFamily="2" charset="0"/>
                <a:ea typeface="Roboto Slab" pitchFamily="2" charset="0"/>
                <a:cs typeface="Roboto Slab" pitchFamily="2" charset="0"/>
              </a:rPr>
              <a:t>ori</a:t>
            </a:r>
            <a:r>
              <a:rPr lang="ru-RU" dirty="0">
                <a:latin typeface="Roboto Slab" pitchFamily="2" charset="0"/>
                <a:ea typeface="Roboto Slab" pitchFamily="2" charset="0"/>
                <a:cs typeface="Roboto Slab" pitchFamily="2" charset="0"/>
              </a:rPr>
              <a:t> </a:t>
            </a:r>
            <a:r>
              <a:rPr lang="ru-RU" dirty="0" err="1">
                <a:latin typeface="Roboto Slab" pitchFamily="2" charset="0"/>
                <a:ea typeface="Roboto Slab" pitchFamily="2" charset="0"/>
                <a:cs typeface="Roboto Slab" pitchFamily="2" charset="0"/>
              </a:rPr>
              <a:t>părți</a:t>
            </a:r>
            <a:r>
              <a:rPr lang="ru-RU" dirty="0">
                <a:latin typeface="Roboto Slab" pitchFamily="2" charset="0"/>
                <a:ea typeface="Roboto Slab" pitchFamily="2" charset="0"/>
                <a:cs typeface="Roboto Slab" pitchFamily="2" charset="0"/>
              </a:rPr>
              <a:t> </a:t>
            </a:r>
            <a:r>
              <a:rPr lang="ru-RU" dirty="0" err="1">
                <a:latin typeface="Roboto Slab" pitchFamily="2" charset="0"/>
                <a:ea typeface="Roboto Slab" pitchFamily="2" charset="0"/>
                <a:cs typeface="Roboto Slab" pitchFamily="2" charset="0"/>
              </a:rPr>
              <a:t>ale</a:t>
            </a:r>
            <a:r>
              <a:rPr lang="ru-RU" dirty="0">
                <a:latin typeface="Roboto Slab" pitchFamily="2" charset="0"/>
                <a:ea typeface="Roboto Slab" pitchFamily="2" charset="0"/>
                <a:cs typeface="Roboto Slab" pitchFamily="2" charset="0"/>
              </a:rPr>
              <a:t> </a:t>
            </a:r>
            <a:r>
              <a:rPr lang="ru-RU" dirty="0" err="1">
                <a:latin typeface="Roboto Slab" pitchFamily="2" charset="0"/>
                <a:ea typeface="Roboto Slab" pitchFamily="2" charset="0"/>
                <a:cs typeface="Roboto Slab" pitchFamily="2" charset="0"/>
              </a:rPr>
              <a:t>acestora</a:t>
            </a:r>
            <a:r>
              <a:rPr lang="ru-RU" dirty="0">
                <a:latin typeface="Roboto Slab" pitchFamily="2" charset="0"/>
                <a:ea typeface="Roboto Slab" pitchFamily="2" charset="0"/>
                <a:cs typeface="Roboto Slab" pitchFamily="2" charset="0"/>
              </a:rPr>
              <a:t>.</a:t>
            </a:r>
          </a:p>
        </p:txBody>
      </p:sp>
      <p:sp>
        <p:nvSpPr>
          <p:cNvPr id="11" name="TextBox 10">
            <a:extLst>
              <a:ext uri="{FF2B5EF4-FFF2-40B4-BE49-F238E27FC236}">
                <a16:creationId xmlns:a16="http://schemas.microsoft.com/office/drawing/2014/main" id="{C9FA662B-1ABF-4798-9D45-94267A13E451}"/>
              </a:ext>
            </a:extLst>
          </p:cNvPr>
          <p:cNvSpPr txBox="1"/>
          <p:nvPr/>
        </p:nvSpPr>
        <p:spPr>
          <a:xfrm>
            <a:off x="248855" y="5621073"/>
            <a:ext cx="10469301" cy="2031325"/>
          </a:xfrm>
          <a:prstGeom prst="rect">
            <a:avLst/>
          </a:prstGeom>
          <a:noFill/>
        </p:spPr>
        <p:txBody>
          <a:bodyPr wrap="square">
            <a:spAutoFit/>
          </a:bodyPr>
          <a:lstStyle/>
          <a:p>
            <a:r>
              <a:rPr lang="ro-RO" b="1" dirty="0">
                <a:latin typeface="Roboto Slab" pitchFamily="2" charset="0"/>
                <a:ea typeface="Roboto Slab" pitchFamily="2" charset="0"/>
                <a:cs typeface="Roboto Slab" pitchFamily="2" charset="0"/>
              </a:rPr>
              <a:t>Aspecte de formă</a:t>
            </a:r>
            <a:r>
              <a:rPr lang="ru-RU" b="1" dirty="0">
                <a:latin typeface="Roboto Slab" pitchFamily="2" charset="0"/>
                <a:ea typeface="Roboto Slab" pitchFamily="2" charset="0"/>
                <a:cs typeface="Roboto Slab" pitchFamily="2" charset="0"/>
              </a:rPr>
              <a:t>:</a:t>
            </a:r>
            <a:endParaRPr lang="ru-RU" dirty="0">
              <a:latin typeface="Roboto Slab" pitchFamily="2" charset="0"/>
              <a:ea typeface="Roboto Slab" pitchFamily="2" charset="0"/>
              <a:cs typeface="Roboto Slab" pitchFamily="2" charset="0"/>
            </a:endParaRPr>
          </a:p>
          <a:p>
            <a:pPr marL="285750" indent="-285750" algn="just">
              <a:buFont typeface="Arial" panose="020B0604020202020204" pitchFamily="34" charset="0"/>
              <a:buChar char="•"/>
            </a:pPr>
            <a:r>
              <a:rPr lang="ru-RU" dirty="0" err="1">
                <a:latin typeface="Roboto Slab" pitchFamily="2" charset="0"/>
                <a:ea typeface="Roboto Slab" pitchFamily="2" charset="0"/>
                <a:cs typeface="Roboto Slab" pitchFamily="2" charset="0"/>
              </a:rPr>
              <a:t>Notificările</a:t>
            </a:r>
            <a:r>
              <a:rPr lang="ru-RU" dirty="0">
                <a:latin typeface="Roboto Slab" pitchFamily="2" charset="0"/>
                <a:ea typeface="Roboto Slab" pitchFamily="2" charset="0"/>
                <a:cs typeface="Roboto Slab" pitchFamily="2" charset="0"/>
              </a:rPr>
              <a:t> </a:t>
            </a:r>
            <a:r>
              <a:rPr lang="ru-RU" dirty="0" err="1">
                <a:latin typeface="Roboto Slab" pitchFamily="2" charset="0"/>
                <a:ea typeface="Roboto Slab" pitchFamily="2" charset="0"/>
                <a:cs typeface="Roboto Slab" pitchFamily="2" charset="0"/>
              </a:rPr>
              <a:t>sunt</a:t>
            </a:r>
            <a:r>
              <a:rPr lang="ru-RU" dirty="0">
                <a:latin typeface="Roboto Slab" pitchFamily="2" charset="0"/>
                <a:ea typeface="Roboto Slab" pitchFamily="2" charset="0"/>
                <a:cs typeface="Roboto Slab" pitchFamily="2" charset="0"/>
              </a:rPr>
              <a:t> </a:t>
            </a:r>
            <a:r>
              <a:rPr lang="ru-RU" dirty="0" err="1">
                <a:latin typeface="Roboto Slab" pitchFamily="2" charset="0"/>
                <a:ea typeface="Roboto Slab" pitchFamily="2" charset="0"/>
                <a:cs typeface="Roboto Slab" pitchFamily="2" charset="0"/>
              </a:rPr>
              <a:t>semnate</a:t>
            </a:r>
            <a:r>
              <a:rPr lang="ru-RU" dirty="0">
                <a:latin typeface="Roboto Slab" pitchFamily="2" charset="0"/>
                <a:ea typeface="Roboto Slab" pitchFamily="2" charset="0"/>
                <a:cs typeface="Roboto Slab" pitchFamily="2" charset="0"/>
              </a:rPr>
              <a:t> </a:t>
            </a:r>
            <a:r>
              <a:rPr lang="ru-RU" dirty="0" err="1">
                <a:latin typeface="Roboto Slab" pitchFamily="2" charset="0"/>
                <a:ea typeface="Roboto Slab" pitchFamily="2" charset="0"/>
                <a:cs typeface="Roboto Slab" pitchFamily="2" charset="0"/>
              </a:rPr>
              <a:t>de</a:t>
            </a:r>
            <a:r>
              <a:rPr lang="ru-RU" dirty="0">
                <a:latin typeface="Roboto Slab" pitchFamily="2" charset="0"/>
                <a:ea typeface="Roboto Slab" pitchFamily="2" charset="0"/>
                <a:cs typeface="Roboto Slab" pitchFamily="2" charset="0"/>
              </a:rPr>
              <a:t> </a:t>
            </a:r>
            <a:r>
              <a:rPr lang="ru-RU" dirty="0" err="1">
                <a:latin typeface="Roboto Slab" pitchFamily="2" charset="0"/>
                <a:ea typeface="Roboto Slab" pitchFamily="2" charset="0"/>
                <a:cs typeface="Roboto Slab" pitchFamily="2" charset="0"/>
              </a:rPr>
              <a:t>reprezentanții</a:t>
            </a:r>
            <a:r>
              <a:rPr lang="ru-RU" dirty="0">
                <a:latin typeface="Roboto Slab" pitchFamily="2" charset="0"/>
                <a:ea typeface="Roboto Slab" pitchFamily="2" charset="0"/>
                <a:cs typeface="Roboto Slab" pitchFamily="2" charset="0"/>
              </a:rPr>
              <a:t> </a:t>
            </a:r>
            <a:r>
              <a:rPr lang="ru-RU" dirty="0" err="1">
                <a:latin typeface="Roboto Slab" pitchFamily="2" charset="0"/>
                <a:ea typeface="Roboto Slab" pitchFamily="2" charset="0"/>
                <a:cs typeface="Roboto Slab" pitchFamily="2" charset="0"/>
              </a:rPr>
              <a:t>legali</a:t>
            </a:r>
            <a:r>
              <a:rPr lang="ru-RU" dirty="0">
                <a:latin typeface="Roboto Slab" pitchFamily="2" charset="0"/>
                <a:ea typeface="Roboto Slab" pitchFamily="2" charset="0"/>
                <a:cs typeface="Roboto Slab" pitchFamily="2" charset="0"/>
              </a:rPr>
              <a:t> </a:t>
            </a:r>
            <a:r>
              <a:rPr lang="ru-RU" dirty="0" err="1">
                <a:latin typeface="Roboto Slab" pitchFamily="2" charset="0"/>
                <a:ea typeface="Roboto Slab" pitchFamily="2" charset="0"/>
                <a:cs typeface="Roboto Slab" pitchFamily="2" charset="0"/>
              </a:rPr>
              <a:t>ai</a:t>
            </a:r>
            <a:r>
              <a:rPr lang="ru-RU" dirty="0">
                <a:latin typeface="Roboto Slab" pitchFamily="2" charset="0"/>
                <a:ea typeface="Roboto Slab" pitchFamily="2" charset="0"/>
                <a:cs typeface="Roboto Slab" pitchFamily="2" charset="0"/>
              </a:rPr>
              <a:t> </a:t>
            </a:r>
            <a:r>
              <a:rPr lang="ru-RU" dirty="0" err="1">
                <a:latin typeface="Roboto Slab" pitchFamily="2" charset="0"/>
                <a:ea typeface="Roboto Slab" pitchFamily="2" charset="0"/>
                <a:cs typeface="Roboto Slab" pitchFamily="2" charset="0"/>
              </a:rPr>
              <a:t>părților</a:t>
            </a:r>
            <a:r>
              <a:rPr lang="ru-RU" dirty="0">
                <a:latin typeface="Roboto Slab" pitchFamily="2" charset="0"/>
                <a:ea typeface="Roboto Slab" pitchFamily="2" charset="0"/>
                <a:cs typeface="Roboto Slab" pitchFamily="2" charset="0"/>
              </a:rPr>
              <a:t> </a:t>
            </a:r>
            <a:r>
              <a:rPr lang="ru-RU" dirty="0" err="1">
                <a:latin typeface="Roboto Slab" pitchFamily="2" charset="0"/>
                <a:ea typeface="Roboto Slab" pitchFamily="2" charset="0"/>
                <a:cs typeface="Roboto Slab" pitchFamily="2" charset="0"/>
              </a:rPr>
              <a:t>obligate</a:t>
            </a:r>
            <a:r>
              <a:rPr lang="ru-RU" dirty="0">
                <a:latin typeface="Roboto Slab" pitchFamily="2" charset="0"/>
                <a:ea typeface="Roboto Slab" pitchFamily="2" charset="0"/>
                <a:cs typeface="Roboto Slab" pitchFamily="2" charset="0"/>
              </a:rPr>
              <a:t>.</a:t>
            </a:r>
          </a:p>
          <a:p>
            <a:pPr marL="285750" indent="-285750" algn="just">
              <a:buFont typeface="Arial" panose="020B0604020202020204" pitchFamily="34" charset="0"/>
              <a:buChar char="•"/>
            </a:pPr>
            <a:r>
              <a:rPr lang="ru-RU" dirty="0" err="1">
                <a:latin typeface="Roboto Slab" pitchFamily="2" charset="0"/>
                <a:ea typeface="Roboto Slab" pitchFamily="2" charset="0"/>
                <a:cs typeface="Roboto Slab" pitchFamily="2" charset="0"/>
              </a:rPr>
              <a:t>Dacă</a:t>
            </a:r>
            <a:r>
              <a:rPr lang="ru-RU" dirty="0">
                <a:latin typeface="Roboto Slab" pitchFamily="2" charset="0"/>
                <a:ea typeface="Roboto Slab" pitchFamily="2" charset="0"/>
                <a:cs typeface="Roboto Slab" pitchFamily="2" charset="0"/>
              </a:rPr>
              <a:t> </a:t>
            </a:r>
            <a:r>
              <a:rPr lang="ru-RU" dirty="0" err="1">
                <a:latin typeface="Roboto Slab" pitchFamily="2" charset="0"/>
                <a:ea typeface="Roboto Slab" pitchFamily="2" charset="0"/>
                <a:cs typeface="Roboto Slab" pitchFamily="2" charset="0"/>
              </a:rPr>
              <a:t>notificarea</a:t>
            </a:r>
            <a:r>
              <a:rPr lang="ru-RU" dirty="0">
                <a:latin typeface="Roboto Slab" pitchFamily="2" charset="0"/>
                <a:ea typeface="Roboto Slab" pitchFamily="2" charset="0"/>
                <a:cs typeface="Roboto Slab" pitchFamily="2" charset="0"/>
              </a:rPr>
              <a:t> </a:t>
            </a:r>
            <a:r>
              <a:rPr lang="ru-RU" dirty="0" err="1">
                <a:latin typeface="Roboto Slab" pitchFamily="2" charset="0"/>
                <a:ea typeface="Roboto Slab" pitchFamily="2" charset="0"/>
                <a:cs typeface="Roboto Slab" pitchFamily="2" charset="0"/>
              </a:rPr>
              <a:t>este</a:t>
            </a:r>
            <a:r>
              <a:rPr lang="ru-RU" dirty="0">
                <a:latin typeface="Roboto Slab" pitchFamily="2" charset="0"/>
                <a:ea typeface="Roboto Slab" pitchFamily="2" charset="0"/>
                <a:cs typeface="Roboto Slab" pitchFamily="2" charset="0"/>
              </a:rPr>
              <a:t> </a:t>
            </a:r>
            <a:r>
              <a:rPr lang="ru-RU" dirty="0" err="1">
                <a:latin typeface="Roboto Slab" pitchFamily="2" charset="0"/>
                <a:ea typeface="Roboto Slab" pitchFamily="2" charset="0"/>
                <a:cs typeface="Roboto Slab" pitchFamily="2" charset="0"/>
              </a:rPr>
              <a:t>semnată</a:t>
            </a:r>
            <a:r>
              <a:rPr lang="ru-RU" dirty="0">
                <a:latin typeface="Roboto Slab" pitchFamily="2" charset="0"/>
                <a:ea typeface="Roboto Slab" pitchFamily="2" charset="0"/>
                <a:cs typeface="Roboto Slab" pitchFamily="2" charset="0"/>
              </a:rPr>
              <a:t> </a:t>
            </a:r>
            <a:r>
              <a:rPr lang="ru-RU" dirty="0" err="1">
                <a:latin typeface="Roboto Slab" pitchFamily="2" charset="0"/>
                <a:ea typeface="Roboto Slab" pitchFamily="2" charset="0"/>
                <a:cs typeface="Roboto Slab" pitchFamily="2" charset="0"/>
              </a:rPr>
              <a:t>de</a:t>
            </a:r>
            <a:r>
              <a:rPr lang="ru-RU" dirty="0">
                <a:latin typeface="Roboto Slab" pitchFamily="2" charset="0"/>
                <a:ea typeface="Roboto Slab" pitchFamily="2" charset="0"/>
                <a:cs typeface="Roboto Slab" pitchFamily="2" charset="0"/>
              </a:rPr>
              <a:t> </a:t>
            </a:r>
            <a:r>
              <a:rPr lang="ru-RU" dirty="0" err="1">
                <a:latin typeface="Roboto Slab" pitchFamily="2" charset="0"/>
                <a:ea typeface="Roboto Slab" pitchFamily="2" charset="0"/>
                <a:cs typeface="Roboto Slab" pitchFamily="2" charset="0"/>
              </a:rPr>
              <a:t>un</a:t>
            </a:r>
            <a:r>
              <a:rPr lang="ru-RU" dirty="0">
                <a:latin typeface="Roboto Slab" pitchFamily="2" charset="0"/>
                <a:ea typeface="Roboto Slab" pitchFamily="2" charset="0"/>
                <a:cs typeface="Roboto Slab" pitchFamily="2" charset="0"/>
              </a:rPr>
              <a:t> </a:t>
            </a:r>
            <a:r>
              <a:rPr lang="ru-RU" dirty="0" err="1">
                <a:latin typeface="Roboto Slab" pitchFamily="2" charset="0"/>
                <a:ea typeface="Roboto Slab" pitchFamily="2" charset="0"/>
                <a:cs typeface="Roboto Slab" pitchFamily="2" charset="0"/>
              </a:rPr>
              <a:t>împuternicit</a:t>
            </a:r>
            <a:r>
              <a:rPr lang="ru-RU" dirty="0">
                <a:latin typeface="Roboto Slab" pitchFamily="2" charset="0"/>
                <a:ea typeface="Roboto Slab" pitchFamily="2" charset="0"/>
                <a:cs typeface="Roboto Slab" pitchFamily="2" charset="0"/>
              </a:rPr>
              <a:t>, </a:t>
            </a:r>
            <a:r>
              <a:rPr lang="ru-RU" dirty="0" err="1">
                <a:latin typeface="Roboto Slab" pitchFamily="2" charset="0"/>
                <a:ea typeface="Roboto Slab" pitchFamily="2" charset="0"/>
                <a:cs typeface="Roboto Slab" pitchFamily="2" charset="0"/>
              </a:rPr>
              <a:t>acesta</a:t>
            </a:r>
            <a:r>
              <a:rPr lang="ru-RU" dirty="0">
                <a:latin typeface="Roboto Slab" pitchFamily="2" charset="0"/>
                <a:ea typeface="Roboto Slab" pitchFamily="2" charset="0"/>
                <a:cs typeface="Roboto Slab" pitchFamily="2" charset="0"/>
              </a:rPr>
              <a:t> </a:t>
            </a:r>
            <a:r>
              <a:rPr lang="ru-RU" dirty="0" err="1">
                <a:latin typeface="Roboto Slab" pitchFamily="2" charset="0"/>
                <a:ea typeface="Roboto Slab" pitchFamily="2" charset="0"/>
                <a:cs typeface="Roboto Slab" pitchFamily="2" charset="0"/>
              </a:rPr>
              <a:t>trebuie</a:t>
            </a:r>
            <a:r>
              <a:rPr lang="ru-RU" dirty="0">
                <a:latin typeface="Roboto Slab" pitchFamily="2" charset="0"/>
                <a:ea typeface="Roboto Slab" pitchFamily="2" charset="0"/>
                <a:cs typeface="Roboto Slab" pitchFamily="2" charset="0"/>
              </a:rPr>
              <a:t> </a:t>
            </a:r>
            <a:r>
              <a:rPr lang="ru-RU" dirty="0" err="1">
                <a:latin typeface="Roboto Slab" pitchFamily="2" charset="0"/>
                <a:ea typeface="Roboto Slab" pitchFamily="2" charset="0"/>
                <a:cs typeface="Roboto Slab" pitchFamily="2" charset="0"/>
              </a:rPr>
              <a:t>să</a:t>
            </a:r>
            <a:r>
              <a:rPr lang="ru-RU" dirty="0">
                <a:latin typeface="Roboto Slab" pitchFamily="2" charset="0"/>
                <a:ea typeface="Roboto Slab" pitchFamily="2" charset="0"/>
                <a:cs typeface="Roboto Slab" pitchFamily="2" charset="0"/>
              </a:rPr>
              <a:t> </a:t>
            </a:r>
            <a:r>
              <a:rPr lang="ru-RU" dirty="0" err="1">
                <a:latin typeface="Roboto Slab" pitchFamily="2" charset="0"/>
                <a:ea typeface="Roboto Slab" pitchFamily="2" charset="0"/>
                <a:cs typeface="Roboto Slab" pitchFamily="2" charset="0"/>
              </a:rPr>
              <a:t>prezinte</a:t>
            </a:r>
            <a:r>
              <a:rPr lang="ru-RU" dirty="0">
                <a:latin typeface="Roboto Slab" pitchFamily="2" charset="0"/>
                <a:ea typeface="Roboto Slab" pitchFamily="2" charset="0"/>
                <a:cs typeface="Roboto Slab" pitchFamily="2" charset="0"/>
              </a:rPr>
              <a:t> </a:t>
            </a:r>
            <a:r>
              <a:rPr lang="ru-RU" dirty="0" err="1">
                <a:latin typeface="Roboto Slab" pitchFamily="2" charset="0"/>
                <a:ea typeface="Roboto Slab" pitchFamily="2" charset="0"/>
                <a:cs typeface="Roboto Slab" pitchFamily="2" charset="0"/>
              </a:rPr>
              <a:t>dovada</a:t>
            </a:r>
            <a:r>
              <a:rPr lang="ru-RU" dirty="0">
                <a:latin typeface="Roboto Slab" pitchFamily="2" charset="0"/>
                <a:ea typeface="Roboto Slab" pitchFamily="2" charset="0"/>
                <a:cs typeface="Roboto Slab" pitchFamily="2" charset="0"/>
              </a:rPr>
              <a:t> </a:t>
            </a:r>
            <a:r>
              <a:rPr lang="ru-RU" dirty="0" err="1">
                <a:latin typeface="Roboto Slab" pitchFamily="2" charset="0"/>
                <a:ea typeface="Roboto Slab" pitchFamily="2" charset="0"/>
                <a:cs typeface="Roboto Slab" pitchFamily="2" charset="0"/>
              </a:rPr>
              <a:t>scrisă</a:t>
            </a:r>
            <a:r>
              <a:rPr lang="ru-RU" dirty="0">
                <a:latin typeface="Roboto Slab" pitchFamily="2" charset="0"/>
                <a:ea typeface="Roboto Slab" pitchFamily="2" charset="0"/>
                <a:cs typeface="Roboto Slab" pitchFamily="2" charset="0"/>
              </a:rPr>
              <a:t> a </a:t>
            </a:r>
            <a:r>
              <a:rPr lang="ru-RU" dirty="0" err="1">
                <a:latin typeface="Roboto Slab" pitchFamily="2" charset="0"/>
                <a:ea typeface="Roboto Slab" pitchFamily="2" charset="0"/>
                <a:cs typeface="Roboto Slab" pitchFamily="2" charset="0"/>
              </a:rPr>
              <a:t>autorizării</a:t>
            </a:r>
            <a:r>
              <a:rPr lang="ru-RU" dirty="0">
                <a:latin typeface="Roboto Slab" pitchFamily="2" charset="0"/>
                <a:ea typeface="Roboto Slab" pitchFamily="2" charset="0"/>
                <a:cs typeface="Roboto Slab" pitchFamily="2" charset="0"/>
              </a:rPr>
              <a:t>.</a:t>
            </a:r>
          </a:p>
          <a:p>
            <a:pPr marL="285750" indent="-285750" algn="just">
              <a:buFont typeface="Arial" panose="020B0604020202020204" pitchFamily="34" charset="0"/>
              <a:buChar char="•"/>
            </a:pPr>
            <a:r>
              <a:rPr lang="ru-RU" dirty="0" err="1">
                <a:latin typeface="Roboto Slab" pitchFamily="2" charset="0"/>
                <a:ea typeface="Roboto Slab" pitchFamily="2" charset="0"/>
                <a:cs typeface="Roboto Slab" pitchFamily="2" charset="0"/>
              </a:rPr>
              <a:t>Pentru</a:t>
            </a:r>
            <a:r>
              <a:rPr lang="ru-RU" dirty="0">
                <a:latin typeface="Roboto Slab" pitchFamily="2" charset="0"/>
                <a:ea typeface="Roboto Slab" pitchFamily="2" charset="0"/>
                <a:cs typeface="Roboto Slab" pitchFamily="2" charset="0"/>
              </a:rPr>
              <a:t> </a:t>
            </a:r>
            <a:r>
              <a:rPr lang="ru-RU" dirty="0" err="1">
                <a:latin typeface="Roboto Slab" pitchFamily="2" charset="0"/>
                <a:ea typeface="Roboto Slab" pitchFamily="2" charset="0"/>
                <a:cs typeface="Roboto Slab" pitchFamily="2" charset="0"/>
              </a:rPr>
              <a:t>notificările</a:t>
            </a:r>
            <a:r>
              <a:rPr lang="ru-RU" dirty="0">
                <a:latin typeface="Roboto Slab" pitchFamily="2" charset="0"/>
                <a:ea typeface="Roboto Slab" pitchFamily="2" charset="0"/>
                <a:cs typeface="Roboto Slab" pitchFamily="2" charset="0"/>
              </a:rPr>
              <a:t> </a:t>
            </a:r>
            <a:r>
              <a:rPr lang="ru-RU" dirty="0" err="1">
                <a:latin typeface="Roboto Slab" pitchFamily="2" charset="0"/>
                <a:ea typeface="Roboto Slab" pitchFamily="2" charset="0"/>
                <a:cs typeface="Roboto Slab" pitchFamily="2" charset="0"/>
              </a:rPr>
              <a:t>comune</a:t>
            </a:r>
            <a:r>
              <a:rPr lang="ru-RU" dirty="0">
                <a:latin typeface="Roboto Slab" pitchFamily="2" charset="0"/>
                <a:ea typeface="Roboto Slab" pitchFamily="2" charset="0"/>
                <a:cs typeface="Roboto Slab" pitchFamily="2" charset="0"/>
              </a:rPr>
              <a:t>, </a:t>
            </a:r>
            <a:r>
              <a:rPr lang="ru-RU" dirty="0" err="1">
                <a:latin typeface="Roboto Slab" pitchFamily="2" charset="0"/>
                <a:ea typeface="Roboto Slab" pitchFamily="2" charset="0"/>
                <a:cs typeface="Roboto Slab" pitchFamily="2" charset="0"/>
              </a:rPr>
              <a:t>un</a:t>
            </a:r>
            <a:r>
              <a:rPr lang="ru-RU" dirty="0">
                <a:latin typeface="Roboto Slab" pitchFamily="2" charset="0"/>
                <a:ea typeface="Roboto Slab" pitchFamily="2" charset="0"/>
                <a:cs typeface="Roboto Slab" pitchFamily="2" charset="0"/>
              </a:rPr>
              <a:t> </a:t>
            </a:r>
            <a:r>
              <a:rPr lang="ru-RU" dirty="0" err="1">
                <a:latin typeface="Roboto Slab" pitchFamily="2" charset="0"/>
                <a:ea typeface="Roboto Slab" pitchFamily="2" charset="0"/>
                <a:cs typeface="Roboto Slab" pitchFamily="2" charset="0"/>
              </a:rPr>
              <a:t>reprezentant</a:t>
            </a:r>
            <a:r>
              <a:rPr lang="ru-RU" dirty="0">
                <a:latin typeface="Roboto Slab" pitchFamily="2" charset="0"/>
                <a:ea typeface="Roboto Slab" pitchFamily="2" charset="0"/>
                <a:cs typeface="Roboto Slab" pitchFamily="2" charset="0"/>
              </a:rPr>
              <a:t> </a:t>
            </a:r>
            <a:r>
              <a:rPr lang="ru-RU" dirty="0" err="1">
                <a:latin typeface="Roboto Slab" pitchFamily="2" charset="0"/>
                <a:ea typeface="Roboto Slab" pitchFamily="2" charset="0"/>
                <a:cs typeface="Roboto Slab" pitchFamily="2" charset="0"/>
              </a:rPr>
              <a:t>autorizat</a:t>
            </a:r>
            <a:r>
              <a:rPr lang="ru-RU" dirty="0">
                <a:latin typeface="Roboto Slab" pitchFamily="2" charset="0"/>
                <a:ea typeface="Roboto Slab" pitchFamily="2" charset="0"/>
                <a:cs typeface="Roboto Slab" pitchFamily="2" charset="0"/>
              </a:rPr>
              <a:t> </a:t>
            </a:r>
            <a:r>
              <a:rPr lang="ru-RU" dirty="0" err="1">
                <a:latin typeface="Roboto Slab" pitchFamily="2" charset="0"/>
                <a:ea typeface="Roboto Slab" pitchFamily="2" charset="0"/>
                <a:cs typeface="Roboto Slab" pitchFamily="2" charset="0"/>
              </a:rPr>
              <a:t>depune</a:t>
            </a:r>
            <a:r>
              <a:rPr lang="ru-RU" dirty="0">
                <a:latin typeface="Roboto Slab" pitchFamily="2" charset="0"/>
                <a:ea typeface="Roboto Slab" pitchFamily="2" charset="0"/>
                <a:cs typeface="Roboto Slab" pitchFamily="2" charset="0"/>
              </a:rPr>
              <a:t> </a:t>
            </a:r>
            <a:r>
              <a:rPr lang="ru-RU" dirty="0" err="1">
                <a:latin typeface="Roboto Slab" pitchFamily="2" charset="0"/>
                <a:ea typeface="Roboto Slab" pitchFamily="2" charset="0"/>
                <a:cs typeface="Roboto Slab" pitchFamily="2" charset="0"/>
              </a:rPr>
              <a:t>documentele</a:t>
            </a:r>
            <a:r>
              <a:rPr lang="ru-RU" dirty="0">
                <a:latin typeface="Roboto Slab" pitchFamily="2" charset="0"/>
                <a:ea typeface="Roboto Slab" pitchFamily="2" charset="0"/>
                <a:cs typeface="Roboto Slab" pitchFamily="2" charset="0"/>
              </a:rPr>
              <a:t> </a:t>
            </a:r>
            <a:r>
              <a:rPr lang="ru-RU" dirty="0" err="1">
                <a:latin typeface="Roboto Slab" pitchFamily="2" charset="0"/>
                <a:ea typeface="Roboto Slab" pitchFamily="2" charset="0"/>
                <a:cs typeface="Roboto Slab" pitchFamily="2" charset="0"/>
              </a:rPr>
              <a:t>în</a:t>
            </a:r>
            <a:r>
              <a:rPr lang="ru-RU" dirty="0">
                <a:latin typeface="Roboto Slab" pitchFamily="2" charset="0"/>
                <a:ea typeface="Roboto Slab" pitchFamily="2" charset="0"/>
                <a:cs typeface="Roboto Slab" pitchFamily="2" charset="0"/>
              </a:rPr>
              <a:t> </a:t>
            </a:r>
            <a:r>
              <a:rPr lang="ru-RU" dirty="0" err="1">
                <a:latin typeface="Roboto Slab" pitchFamily="2" charset="0"/>
                <a:ea typeface="Roboto Slab" pitchFamily="2" charset="0"/>
                <a:cs typeface="Roboto Slab" pitchFamily="2" charset="0"/>
              </a:rPr>
              <a:t>numele</a:t>
            </a:r>
            <a:r>
              <a:rPr lang="ru-RU" dirty="0">
                <a:latin typeface="Roboto Slab" pitchFamily="2" charset="0"/>
                <a:ea typeface="Roboto Slab" pitchFamily="2" charset="0"/>
                <a:cs typeface="Roboto Slab" pitchFamily="2" charset="0"/>
              </a:rPr>
              <a:t> </a:t>
            </a:r>
            <a:r>
              <a:rPr lang="ru-RU" dirty="0" err="1">
                <a:latin typeface="Roboto Slab" pitchFamily="2" charset="0"/>
                <a:ea typeface="Roboto Slab" pitchFamily="2" charset="0"/>
                <a:cs typeface="Roboto Slab" pitchFamily="2" charset="0"/>
              </a:rPr>
              <a:t>tuturor</a:t>
            </a:r>
            <a:r>
              <a:rPr lang="ru-RU" dirty="0">
                <a:latin typeface="Roboto Slab" pitchFamily="2" charset="0"/>
                <a:ea typeface="Roboto Slab" pitchFamily="2" charset="0"/>
                <a:cs typeface="Roboto Slab" pitchFamily="2" charset="0"/>
              </a:rPr>
              <a:t> </a:t>
            </a:r>
            <a:r>
              <a:rPr lang="ru-RU" dirty="0" err="1">
                <a:latin typeface="Roboto Slab" pitchFamily="2" charset="0"/>
                <a:ea typeface="Roboto Slab" pitchFamily="2" charset="0"/>
                <a:cs typeface="Roboto Slab" pitchFamily="2" charset="0"/>
              </a:rPr>
              <a:t>părților</a:t>
            </a:r>
            <a:r>
              <a:rPr lang="ru-RU" dirty="0">
                <a:latin typeface="Roboto Slab" pitchFamily="2" charset="0"/>
                <a:ea typeface="Roboto Slab" pitchFamily="2" charset="0"/>
                <a:cs typeface="Roboto Slab" pitchFamily="2" charset="0"/>
              </a:rPr>
              <a:t>.</a:t>
            </a:r>
            <a:endParaRPr lang="ro-MD" dirty="0">
              <a:latin typeface="Roboto Slab" pitchFamily="2" charset="0"/>
              <a:ea typeface="Roboto Slab" pitchFamily="2" charset="0"/>
              <a:cs typeface="Roboto Slab" pitchFamily="2" charset="0"/>
            </a:endParaRPr>
          </a:p>
          <a:p>
            <a:pPr marL="285750" indent="-285750" algn="just">
              <a:buFont typeface="Arial" panose="020B0604020202020204" pitchFamily="34" charset="0"/>
              <a:buChar char="•"/>
            </a:pPr>
            <a:r>
              <a:rPr lang="tr-TR" dirty="0">
                <a:latin typeface="Roboto Slab" pitchFamily="2" charset="0"/>
                <a:ea typeface="Roboto Slab" pitchFamily="2" charset="0"/>
                <a:cs typeface="Roboto Slab" pitchFamily="2" charset="0"/>
              </a:rPr>
              <a:t>Fiecare parte este responsabilă de corectitudinea și completitudinea informațiilor furnizate.</a:t>
            </a:r>
            <a:endParaRPr lang="ru-RU" dirty="0">
              <a:latin typeface="Roboto Slab" pitchFamily="2" charset="0"/>
              <a:ea typeface="Roboto Slab" pitchFamily="2" charset="0"/>
              <a:cs typeface="Roboto Slab" pitchFamily="2" charset="0"/>
            </a:endParaRPr>
          </a:p>
        </p:txBody>
      </p:sp>
      <p:pic>
        <p:nvPicPr>
          <p:cNvPr id="13" name="Рисунок 12" descr="Исследование">
            <a:extLst>
              <a:ext uri="{FF2B5EF4-FFF2-40B4-BE49-F238E27FC236}">
                <a16:creationId xmlns:a16="http://schemas.microsoft.com/office/drawing/2014/main" id="{1662E480-6E67-7149-3C1C-EC039666D88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705372" y="1311959"/>
            <a:ext cx="4577787" cy="4577787"/>
          </a:xfrm>
          <a:prstGeom prst="rect">
            <a:avLst/>
          </a:prstGeom>
        </p:spPr>
      </p:pic>
      <p:cxnSp>
        <p:nvCxnSpPr>
          <p:cNvPr id="14" name="Straight Connector 17">
            <a:extLst>
              <a:ext uri="{FF2B5EF4-FFF2-40B4-BE49-F238E27FC236}">
                <a16:creationId xmlns:a16="http://schemas.microsoft.com/office/drawing/2014/main" id="{3605D989-6B27-9E50-1086-3835A1859510}"/>
              </a:ext>
            </a:extLst>
          </p:cNvPr>
          <p:cNvCxnSpPr/>
          <p:nvPr/>
        </p:nvCxnSpPr>
        <p:spPr>
          <a:xfrm>
            <a:off x="0" y="2309402"/>
            <a:ext cx="8209026" cy="0"/>
          </a:xfrm>
          <a:prstGeom prst="line">
            <a:avLst/>
          </a:prstGeom>
          <a:ln w="38100">
            <a:solidFill>
              <a:srgbClr val="4C96BD"/>
            </a:solidFill>
          </a:ln>
        </p:spPr>
        <p:style>
          <a:lnRef idx="1">
            <a:schemeClr val="accent1"/>
          </a:lnRef>
          <a:fillRef idx="0">
            <a:schemeClr val="accent1"/>
          </a:fillRef>
          <a:effectRef idx="0">
            <a:schemeClr val="accent1"/>
          </a:effectRef>
          <a:fontRef idx="minor">
            <a:schemeClr val="tx1"/>
          </a:fontRef>
        </p:style>
      </p:cxnSp>
      <p:cxnSp>
        <p:nvCxnSpPr>
          <p:cNvPr id="15" name="Straight Connector 17">
            <a:extLst>
              <a:ext uri="{FF2B5EF4-FFF2-40B4-BE49-F238E27FC236}">
                <a16:creationId xmlns:a16="http://schemas.microsoft.com/office/drawing/2014/main" id="{686D8836-ED84-F9FB-80B2-3F7015E494F1}"/>
              </a:ext>
            </a:extLst>
          </p:cNvPr>
          <p:cNvCxnSpPr/>
          <p:nvPr/>
        </p:nvCxnSpPr>
        <p:spPr>
          <a:xfrm>
            <a:off x="0" y="3779387"/>
            <a:ext cx="8209026" cy="0"/>
          </a:xfrm>
          <a:prstGeom prst="line">
            <a:avLst/>
          </a:prstGeom>
          <a:ln w="38100">
            <a:solidFill>
              <a:srgbClr val="4C96BD"/>
            </a:solidFill>
          </a:ln>
        </p:spPr>
        <p:style>
          <a:lnRef idx="1">
            <a:schemeClr val="accent1"/>
          </a:lnRef>
          <a:fillRef idx="0">
            <a:schemeClr val="accent1"/>
          </a:fillRef>
          <a:effectRef idx="0">
            <a:schemeClr val="accent1"/>
          </a:effectRef>
          <a:fontRef idx="minor">
            <a:schemeClr val="tx1"/>
          </a:fontRef>
        </p:style>
      </p:cxnSp>
      <p:cxnSp>
        <p:nvCxnSpPr>
          <p:cNvPr id="16" name="Straight Connector 17">
            <a:extLst>
              <a:ext uri="{FF2B5EF4-FFF2-40B4-BE49-F238E27FC236}">
                <a16:creationId xmlns:a16="http://schemas.microsoft.com/office/drawing/2014/main" id="{F256D9E6-B786-CDFD-35E6-011047B3546B}"/>
              </a:ext>
            </a:extLst>
          </p:cNvPr>
          <p:cNvCxnSpPr/>
          <p:nvPr/>
        </p:nvCxnSpPr>
        <p:spPr>
          <a:xfrm>
            <a:off x="0" y="5457716"/>
            <a:ext cx="8209026" cy="0"/>
          </a:xfrm>
          <a:prstGeom prst="line">
            <a:avLst/>
          </a:prstGeom>
          <a:ln w="38100">
            <a:solidFill>
              <a:srgbClr val="4C96B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13454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3CAE646-B675-2A7F-7BAE-9ABDE7A273B7}"/>
              </a:ext>
            </a:extLst>
          </p:cNvPr>
          <p:cNvSpPr txBox="1"/>
          <p:nvPr/>
        </p:nvSpPr>
        <p:spPr>
          <a:xfrm>
            <a:off x="601883" y="1146269"/>
            <a:ext cx="13426633" cy="584775"/>
          </a:xfrm>
          <a:prstGeom prst="rect">
            <a:avLst/>
          </a:prstGeom>
          <a:noFill/>
        </p:spPr>
        <p:txBody>
          <a:bodyPr wrap="square">
            <a:spAutoFit/>
          </a:bodyPr>
          <a:lstStyle/>
          <a:p>
            <a:pPr algn="ctr"/>
            <a:r>
              <a:rPr lang="ro-RO" sz="3200" b="1" dirty="0">
                <a:latin typeface="Roboto Slab" pitchFamily="2" charset="0"/>
                <a:ea typeface="Roboto Slab" pitchFamily="2" charset="0"/>
                <a:cs typeface="Roboto Slab" pitchFamily="2" charset="0"/>
              </a:rPr>
              <a:t>Consultări prealabile</a:t>
            </a:r>
            <a:endParaRPr lang="ru-RU" sz="3200" b="1" dirty="0">
              <a:latin typeface="Roboto Slab" pitchFamily="2" charset="0"/>
              <a:ea typeface="Roboto Slab" pitchFamily="2" charset="0"/>
              <a:cs typeface="Roboto Slab" pitchFamily="2" charset="0"/>
            </a:endParaRPr>
          </a:p>
        </p:txBody>
      </p:sp>
      <p:sp>
        <p:nvSpPr>
          <p:cNvPr id="18" name="TextBox 17">
            <a:extLst>
              <a:ext uri="{FF2B5EF4-FFF2-40B4-BE49-F238E27FC236}">
                <a16:creationId xmlns:a16="http://schemas.microsoft.com/office/drawing/2014/main" id="{4FBE95EA-DF2A-4A75-6CF1-4128FF367D35}"/>
              </a:ext>
            </a:extLst>
          </p:cNvPr>
          <p:cNvSpPr txBox="1"/>
          <p:nvPr/>
        </p:nvSpPr>
        <p:spPr>
          <a:xfrm>
            <a:off x="289367" y="2769178"/>
            <a:ext cx="7315200" cy="646331"/>
          </a:xfrm>
          <a:prstGeom prst="rect">
            <a:avLst/>
          </a:prstGeom>
          <a:noFill/>
        </p:spPr>
        <p:txBody>
          <a:bodyPr wrap="square">
            <a:spAutoFit/>
          </a:bodyPr>
          <a:lstStyle/>
          <a:p>
            <a:pPr marL="285750" indent="-285750">
              <a:buFont typeface="Arial" panose="020B0604020202020204" pitchFamily="34" charset="0"/>
              <a:buChar char="•"/>
            </a:pPr>
            <a:r>
              <a:rPr lang="tr-TR" dirty="0">
                <a:latin typeface="Roboto Slab" pitchFamily="2" charset="0"/>
                <a:ea typeface="Roboto Slab" pitchFamily="2" charset="0"/>
                <a:cs typeface="Roboto Slab" pitchFamily="2" charset="0"/>
              </a:rPr>
              <a:t>Solicitarea trebuie transmisă cu </a:t>
            </a:r>
            <a:r>
              <a:rPr lang="tr-TR" b="1" dirty="0">
                <a:latin typeface="Roboto Slab" pitchFamily="2" charset="0"/>
                <a:ea typeface="Roboto Slab" pitchFamily="2" charset="0"/>
                <a:cs typeface="Roboto Slab" pitchFamily="2" charset="0"/>
              </a:rPr>
              <a:t>minimum 3 zile lucrătoare</a:t>
            </a:r>
            <a:r>
              <a:rPr lang="tr-TR" dirty="0">
                <a:latin typeface="Roboto Slab" pitchFamily="2" charset="0"/>
                <a:ea typeface="Roboto Slab" pitchFamily="2" charset="0"/>
                <a:cs typeface="Roboto Slab" pitchFamily="2" charset="0"/>
              </a:rPr>
              <a:t> înaintea datei stabilite.</a:t>
            </a:r>
            <a:endParaRPr lang="ru-RU" dirty="0">
              <a:latin typeface="Roboto Slab" pitchFamily="2" charset="0"/>
              <a:ea typeface="Roboto Slab" pitchFamily="2" charset="0"/>
              <a:cs typeface="Roboto Slab" pitchFamily="2" charset="0"/>
            </a:endParaRPr>
          </a:p>
        </p:txBody>
      </p:sp>
      <p:sp>
        <p:nvSpPr>
          <p:cNvPr id="20" name="TextBox 19">
            <a:extLst>
              <a:ext uri="{FF2B5EF4-FFF2-40B4-BE49-F238E27FC236}">
                <a16:creationId xmlns:a16="http://schemas.microsoft.com/office/drawing/2014/main" id="{82E74204-4232-596F-BAC2-D8240E7D35FC}"/>
              </a:ext>
            </a:extLst>
          </p:cNvPr>
          <p:cNvSpPr txBox="1"/>
          <p:nvPr/>
        </p:nvSpPr>
        <p:spPr>
          <a:xfrm>
            <a:off x="416689" y="4328730"/>
            <a:ext cx="7315200" cy="1754326"/>
          </a:xfrm>
          <a:prstGeom prst="rect">
            <a:avLst/>
          </a:prstGeom>
          <a:noFill/>
        </p:spPr>
        <p:txBody>
          <a:bodyPr wrap="square">
            <a:spAutoFit/>
          </a:bodyPr>
          <a:lstStyle/>
          <a:p>
            <a:r>
              <a:rPr lang="tr-TR" b="1" dirty="0">
                <a:latin typeface="Roboto Slab" pitchFamily="2" charset="0"/>
                <a:ea typeface="Roboto Slab" pitchFamily="2" charset="0"/>
                <a:cs typeface="Roboto Slab" pitchFamily="2" charset="0"/>
              </a:rPr>
              <a:t>Se vor furniza informații relevante, precum</a:t>
            </a:r>
            <a:r>
              <a:rPr lang="ro-MD" b="1" dirty="0">
                <a:latin typeface="Roboto Slab" pitchFamily="2" charset="0"/>
                <a:ea typeface="Roboto Slab" pitchFamily="2" charset="0"/>
                <a:cs typeface="Roboto Slab" pitchFamily="2" charset="0"/>
              </a:rPr>
              <a:t>:</a:t>
            </a:r>
          </a:p>
          <a:p>
            <a:endParaRPr lang="ro-MD" b="1" dirty="0">
              <a:latin typeface="Roboto Slab" pitchFamily="2" charset="0"/>
              <a:ea typeface="Roboto Slab" pitchFamily="2" charset="0"/>
              <a:cs typeface="Roboto Slab" pitchFamily="2" charset="0"/>
            </a:endParaRPr>
          </a:p>
          <a:p>
            <a:pPr marL="285750" indent="-285750">
              <a:buFont typeface="Arial" panose="020B0604020202020204" pitchFamily="34" charset="0"/>
              <a:buChar char="•"/>
            </a:pPr>
            <a:r>
              <a:rPr lang="tr-TR" dirty="0">
                <a:latin typeface="Roboto Slab" pitchFamily="2" charset="0"/>
                <a:ea typeface="Roboto Slab" pitchFamily="2" charset="0"/>
                <a:cs typeface="Roboto Slab" pitchFamily="2" charset="0"/>
              </a:rPr>
              <a:t>Părțile implicate în concentrare.</a:t>
            </a:r>
          </a:p>
          <a:p>
            <a:pPr marL="285750" indent="-285750">
              <a:buFont typeface="Arial" panose="020B0604020202020204" pitchFamily="34" charset="0"/>
              <a:buChar char="•"/>
            </a:pPr>
            <a:r>
              <a:rPr lang="tr-TR" dirty="0">
                <a:latin typeface="Roboto Slab" pitchFamily="2" charset="0"/>
                <a:ea typeface="Roboto Slab" pitchFamily="2" charset="0"/>
                <a:cs typeface="Roboto Slab" pitchFamily="2" charset="0"/>
              </a:rPr>
              <a:t>Piețele unde acestea activează.</a:t>
            </a:r>
          </a:p>
          <a:p>
            <a:pPr marL="285750" indent="-285750">
              <a:buFont typeface="Arial" panose="020B0604020202020204" pitchFamily="34" charset="0"/>
              <a:buChar char="•"/>
            </a:pPr>
            <a:r>
              <a:rPr lang="tr-TR" dirty="0">
                <a:latin typeface="Roboto Slab" pitchFamily="2" charset="0"/>
                <a:ea typeface="Roboto Slab" pitchFamily="2" charset="0"/>
                <a:cs typeface="Roboto Slab" pitchFamily="2" charset="0"/>
              </a:rPr>
              <a:t>Descrierea sumară a concentrării.</a:t>
            </a:r>
          </a:p>
          <a:p>
            <a:pPr marL="285750" indent="-285750">
              <a:buFont typeface="Arial" panose="020B0604020202020204" pitchFamily="34" charset="0"/>
              <a:buChar char="•"/>
            </a:pPr>
            <a:r>
              <a:rPr lang="tr-TR" dirty="0">
                <a:latin typeface="Roboto Slab" pitchFamily="2" charset="0"/>
                <a:ea typeface="Roboto Slab" pitchFamily="2" charset="0"/>
                <a:cs typeface="Roboto Slab" pitchFamily="2" charset="0"/>
              </a:rPr>
              <a:t>Modalitatea de preluare a controlului</a:t>
            </a:r>
            <a:r>
              <a:rPr lang="tr-TR" b="1" dirty="0">
                <a:latin typeface="Roboto Slab" pitchFamily="2" charset="0"/>
                <a:ea typeface="Roboto Slab" pitchFamily="2" charset="0"/>
                <a:cs typeface="Roboto Slab" pitchFamily="2" charset="0"/>
              </a:rPr>
              <a:t>.</a:t>
            </a:r>
            <a:endParaRPr lang="ru-RU" b="1" dirty="0">
              <a:latin typeface="Roboto Slab" pitchFamily="2" charset="0"/>
              <a:ea typeface="Roboto Slab" pitchFamily="2" charset="0"/>
              <a:cs typeface="Roboto Slab" pitchFamily="2" charset="0"/>
            </a:endParaRPr>
          </a:p>
        </p:txBody>
      </p:sp>
      <p:sp>
        <p:nvSpPr>
          <p:cNvPr id="21" name="Google Shape;547;g3055755fe82_0_583">
            <a:extLst>
              <a:ext uri="{FF2B5EF4-FFF2-40B4-BE49-F238E27FC236}">
                <a16:creationId xmlns:a16="http://schemas.microsoft.com/office/drawing/2014/main" id="{1BD811F6-B3E9-FE90-9CE0-D8E80A70E51E}"/>
              </a:ext>
            </a:extLst>
          </p:cNvPr>
          <p:cNvSpPr/>
          <p:nvPr/>
        </p:nvSpPr>
        <p:spPr>
          <a:xfrm>
            <a:off x="5005880" y="571402"/>
            <a:ext cx="4169664" cy="21946"/>
          </a:xfrm>
          <a:custGeom>
            <a:avLst/>
            <a:gdLst/>
            <a:ahLst/>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cmpd="sng">
            <a:solidFill>
              <a:srgbClr val="5E808B"/>
            </a:solidFill>
            <a:prstDash val="solid"/>
            <a:round/>
            <a:headEnd type="none" w="sm" len="sm"/>
            <a:tailEnd type="none" w="sm" len="sm"/>
          </a:ln>
        </p:spPr>
        <p:txBody>
          <a:bodyPr spcFirstLastPara="1" wrap="square" lIns="109700" tIns="54850" rIns="109700" bIns="54850" anchor="ctr" anchorCtr="0">
            <a:noAutofit/>
          </a:bodyPr>
          <a:lstStyle/>
          <a:p>
            <a:pPr marL="0" marR="0" lvl="0" indent="0" algn="ctr" rtl="0">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Calibri"/>
              <a:ea typeface="Calibri"/>
              <a:cs typeface="Calibri"/>
              <a:sym typeface="Calibri"/>
            </a:endParaRPr>
          </a:p>
        </p:txBody>
      </p:sp>
      <p:pic>
        <p:nvPicPr>
          <p:cNvPr id="23" name="Рисунок 22">
            <a:extLst>
              <a:ext uri="{FF2B5EF4-FFF2-40B4-BE49-F238E27FC236}">
                <a16:creationId xmlns:a16="http://schemas.microsoft.com/office/drawing/2014/main" id="{79431370-627E-1BD0-77E3-9DF28C30F255}"/>
              </a:ext>
            </a:extLst>
          </p:cNvPr>
          <p:cNvPicPr>
            <a:picLocks noChangeAspect="1"/>
          </p:cNvPicPr>
          <p:nvPr/>
        </p:nvPicPr>
        <p:blipFill>
          <a:blip r:embed="rId2"/>
          <a:stretch>
            <a:fillRect/>
          </a:stretch>
        </p:blipFill>
        <p:spPr>
          <a:xfrm>
            <a:off x="6967959" y="1855957"/>
            <a:ext cx="7826826" cy="6238210"/>
          </a:xfrm>
          <a:prstGeom prst="rect">
            <a:avLst/>
          </a:prstGeom>
          <a:effectLst>
            <a:softEdge rad="647700"/>
          </a:effectLst>
        </p:spPr>
      </p:pic>
    </p:spTree>
    <p:extLst>
      <p:ext uri="{BB962C8B-B14F-4D97-AF65-F5344CB8AC3E}">
        <p14:creationId xmlns:p14="http://schemas.microsoft.com/office/powerpoint/2010/main" val="13034665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Рисунок 14">
            <a:extLst>
              <a:ext uri="{FF2B5EF4-FFF2-40B4-BE49-F238E27FC236}">
                <a16:creationId xmlns:a16="http://schemas.microsoft.com/office/drawing/2014/main" id="{790BA1AB-2982-F2BE-9CC4-726FCD299282}"/>
              </a:ext>
            </a:extLst>
          </p:cNvPr>
          <p:cNvPicPr>
            <a:picLocks noChangeAspect="1"/>
          </p:cNvPicPr>
          <p:nvPr/>
        </p:nvPicPr>
        <p:blipFill>
          <a:blip r:embed="rId2"/>
          <a:stretch>
            <a:fillRect/>
          </a:stretch>
        </p:blipFill>
        <p:spPr>
          <a:xfrm>
            <a:off x="916790" y="3712670"/>
            <a:ext cx="4745621" cy="4366460"/>
          </a:xfrm>
          <a:prstGeom prst="rect">
            <a:avLst/>
          </a:prstGeom>
          <a:effectLst>
            <a:softEdge rad="850900"/>
          </a:effectLst>
        </p:spPr>
      </p:pic>
      <p:sp>
        <p:nvSpPr>
          <p:cNvPr id="3" name="TextBox 2">
            <a:extLst>
              <a:ext uri="{FF2B5EF4-FFF2-40B4-BE49-F238E27FC236}">
                <a16:creationId xmlns:a16="http://schemas.microsoft.com/office/drawing/2014/main" id="{4FCC5533-4126-AFB6-6514-CC6DC9D3A1B1}"/>
              </a:ext>
            </a:extLst>
          </p:cNvPr>
          <p:cNvSpPr txBox="1"/>
          <p:nvPr/>
        </p:nvSpPr>
        <p:spPr>
          <a:xfrm>
            <a:off x="190985" y="1003952"/>
            <a:ext cx="7211028" cy="2800767"/>
          </a:xfrm>
          <a:prstGeom prst="rect">
            <a:avLst/>
          </a:prstGeom>
          <a:noFill/>
        </p:spPr>
        <p:txBody>
          <a:bodyPr wrap="square">
            <a:spAutoFit/>
          </a:bodyPr>
          <a:lstStyle/>
          <a:p>
            <a:pPr marL="285750" indent="-285750" algn="just">
              <a:buFont typeface="Wingdings" panose="05000000000000000000" pitchFamily="2" charset="2"/>
              <a:buChar char="Ø"/>
            </a:pPr>
            <a:r>
              <a:rPr lang="ru-RU" sz="1600" dirty="0" err="1">
                <a:latin typeface="Roboto Slab" pitchFamily="2" charset="0"/>
                <a:ea typeface="Roboto Slab" pitchFamily="2" charset="0"/>
                <a:cs typeface="Roboto Slab" pitchFamily="2" charset="0"/>
              </a:rPr>
              <a:t>Notificările</a:t>
            </a:r>
            <a:r>
              <a:rPr lang="ru-RU" sz="1600" dirty="0">
                <a:latin typeface="Roboto Slab" pitchFamily="2" charset="0"/>
                <a:ea typeface="Roboto Slab" pitchFamily="2" charset="0"/>
                <a:cs typeface="Roboto Slab" pitchFamily="2" charset="0"/>
              </a:rPr>
              <a:t> </a:t>
            </a:r>
            <a:r>
              <a:rPr lang="ru-RU" sz="1600" dirty="0" err="1">
                <a:latin typeface="Roboto Slab" pitchFamily="2" charset="0"/>
                <a:ea typeface="Roboto Slab" pitchFamily="2" charset="0"/>
                <a:cs typeface="Roboto Slab" pitchFamily="2" charset="0"/>
              </a:rPr>
              <a:t>trebuie</a:t>
            </a:r>
            <a:r>
              <a:rPr lang="ru-RU" sz="1600" dirty="0">
                <a:latin typeface="Roboto Slab" pitchFamily="2" charset="0"/>
                <a:ea typeface="Roboto Slab" pitchFamily="2" charset="0"/>
                <a:cs typeface="Roboto Slab" pitchFamily="2" charset="0"/>
              </a:rPr>
              <a:t> </a:t>
            </a:r>
            <a:r>
              <a:rPr lang="ru-RU" sz="1600" dirty="0" err="1">
                <a:latin typeface="Roboto Slab" pitchFamily="2" charset="0"/>
                <a:ea typeface="Roboto Slab" pitchFamily="2" charset="0"/>
                <a:cs typeface="Roboto Slab" pitchFamily="2" charset="0"/>
              </a:rPr>
              <a:t>întocmite</a:t>
            </a:r>
            <a:r>
              <a:rPr lang="ru-RU" sz="1600" dirty="0">
                <a:latin typeface="Roboto Slab" pitchFamily="2" charset="0"/>
                <a:ea typeface="Roboto Slab" pitchFamily="2" charset="0"/>
                <a:cs typeface="Roboto Slab" pitchFamily="2" charset="0"/>
              </a:rPr>
              <a:t> </a:t>
            </a:r>
            <a:r>
              <a:rPr lang="ru-RU" sz="1600" dirty="0" err="1">
                <a:latin typeface="Roboto Slab" pitchFamily="2" charset="0"/>
                <a:ea typeface="Roboto Slab" pitchFamily="2" charset="0"/>
                <a:cs typeface="Roboto Slab" pitchFamily="2" charset="0"/>
              </a:rPr>
              <a:t>conform</a:t>
            </a:r>
            <a:r>
              <a:rPr lang="ru-RU" sz="1600" dirty="0">
                <a:latin typeface="Roboto Slab" pitchFamily="2" charset="0"/>
                <a:ea typeface="Roboto Slab" pitchFamily="2" charset="0"/>
                <a:cs typeface="Roboto Slab" pitchFamily="2" charset="0"/>
              </a:rPr>
              <a:t> </a:t>
            </a:r>
            <a:r>
              <a:rPr lang="ru-RU" sz="1600" dirty="0" err="1">
                <a:latin typeface="Roboto Slab" pitchFamily="2" charset="0"/>
                <a:ea typeface="Roboto Slab" pitchFamily="2" charset="0"/>
                <a:cs typeface="Roboto Slab" pitchFamily="2" charset="0"/>
              </a:rPr>
              <a:t>formularului</a:t>
            </a:r>
            <a:r>
              <a:rPr lang="ru-RU" sz="1600" dirty="0">
                <a:latin typeface="Roboto Slab" pitchFamily="2" charset="0"/>
                <a:ea typeface="Roboto Slab" pitchFamily="2" charset="0"/>
                <a:cs typeface="Roboto Slab" pitchFamily="2" charset="0"/>
              </a:rPr>
              <a:t> </a:t>
            </a:r>
            <a:r>
              <a:rPr lang="ru-RU" sz="1600" dirty="0" err="1">
                <a:latin typeface="Roboto Slab" pitchFamily="2" charset="0"/>
                <a:ea typeface="Roboto Slab" pitchFamily="2" charset="0"/>
                <a:cs typeface="Roboto Slab" pitchFamily="2" charset="0"/>
              </a:rPr>
              <a:t>din</a:t>
            </a:r>
            <a:r>
              <a:rPr lang="ru-RU" sz="1600" dirty="0">
                <a:latin typeface="Roboto Slab" pitchFamily="2" charset="0"/>
                <a:ea typeface="Roboto Slab" pitchFamily="2" charset="0"/>
                <a:cs typeface="Roboto Slab" pitchFamily="2" charset="0"/>
              </a:rPr>
              <a:t> </a:t>
            </a:r>
            <a:r>
              <a:rPr lang="ro-RO" sz="1600" dirty="0">
                <a:latin typeface="Roboto Slab" pitchFamily="2" charset="0"/>
                <a:ea typeface="Roboto Slab" pitchFamily="2" charset="0"/>
                <a:cs typeface="Roboto Slab" pitchFamily="2" charset="0"/>
              </a:rPr>
              <a:t>a</a:t>
            </a:r>
            <a:r>
              <a:rPr lang="ru-RU" sz="1600" dirty="0" err="1">
                <a:latin typeface="Roboto Slab" pitchFamily="2" charset="0"/>
                <a:ea typeface="Roboto Slab" pitchFamily="2" charset="0"/>
                <a:cs typeface="Roboto Slab" pitchFamily="2" charset="0"/>
              </a:rPr>
              <a:t>nex</a:t>
            </a:r>
            <a:r>
              <a:rPr lang="ro-RO" sz="1600" dirty="0">
                <a:latin typeface="Roboto Slab" pitchFamily="2" charset="0"/>
                <a:ea typeface="Roboto Slab" pitchFamily="2" charset="0"/>
                <a:cs typeface="Roboto Slab" pitchFamily="2" charset="0"/>
              </a:rPr>
              <a:t>ă</a:t>
            </a:r>
            <a:r>
              <a:rPr lang="ru-RU" sz="1600" dirty="0">
                <a:latin typeface="Roboto Slab" pitchFamily="2" charset="0"/>
                <a:ea typeface="Roboto Slab" pitchFamily="2" charset="0"/>
                <a:cs typeface="Roboto Slab" pitchFamily="2" charset="0"/>
              </a:rPr>
              <a:t> </a:t>
            </a:r>
            <a:r>
              <a:rPr lang="ro-RO" sz="1600" dirty="0">
                <a:latin typeface="Roboto Slab" pitchFamily="2" charset="0"/>
                <a:ea typeface="Roboto Slab" pitchFamily="2" charset="0"/>
                <a:cs typeface="Roboto Slab" pitchFamily="2" charset="0"/>
              </a:rPr>
              <a:t>la </a:t>
            </a:r>
            <a:r>
              <a:rPr lang="ru-RU" sz="1600" dirty="0" err="1">
                <a:latin typeface="Roboto Slab" pitchFamily="2" charset="0"/>
                <a:ea typeface="Roboto Slab" pitchFamily="2" charset="0"/>
                <a:cs typeface="Roboto Slab" pitchFamily="2" charset="0"/>
              </a:rPr>
              <a:t>Regulamentul</a:t>
            </a:r>
            <a:r>
              <a:rPr lang="ro-RO" sz="1600" dirty="0">
                <a:latin typeface="Roboto Slab" pitchFamily="2" charset="0"/>
                <a:ea typeface="Roboto Slab" pitchFamily="2" charset="0"/>
                <a:cs typeface="Roboto Slab" pitchFamily="2" charset="0"/>
              </a:rPr>
              <a:t> privind concentrările economice</a:t>
            </a:r>
            <a:r>
              <a:rPr lang="ru-RU" sz="1600" dirty="0">
                <a:latin typeface="Roboto Slab" pitchFamily="2" charset="0"/>
                <a:ea typeface="Roboto Slab" pitchFamily="2" charset="0"/>
                <a:cs typeface="Roboto Slab" pitchFamily="2" charset="0"/>
              </a:rPr>
              <a:t>.</a:t>
            </a:r>
            <a:endParaRPr lang="ro-RO" sz="1600" dirty="0">
              <a:latin typeface="Roboto Slab" pitchFamily="2" charset="0"/>
              <a:ea typeface="Roboto Slab" pitchFamily="2" charset="0"/>
              <a:cs typeface="Roboto Slab" pitchFamily="2" charset="0"/>
            </a:endParaRPr>
          </a:p>
          <a:p>
            <a:pPr algn="just"/>
            <a:endParaRPr lang="ru-RU" sz="1600" dirty="0">
              <a:latin typeface="Roboto Slab" pitchFamily="2" charset="0"/>
              <a:ea typeface="Roboto Slab" pitchFamily="2" charset="0"/>
              <a:cs typeface="Roboto Slab" pitchFamily="2" charset="0"/>
            </a:endParaRPr>
          </a:p>
          <a:p>
            <a:pPr marL="285750" indent="-285750" algn="just">
              <a:buFont typeface="Wingdings" panose="05000000000000000000" pitchFamily="2" charset="2"/>
              <a:buChar char="Ø"/>
            </a:pPr>
            <a:r>
              <a:rPr lang="ru-RU" sz="1600" dirty="0" err="1">
                <a:latin typeface="Roboto Slab" pitchFamily="2" charset="0"/>
                <a:ea typeface="Roboto Slab" pitchFamily="2" charset="0"/>
                <a:cs typeface="Roboto Slab" pitchFamily="2" charset="0"/>
              </a:rPr>
              <a:t>Modalități</a:t>
            </a:r>
            <a:r>
              <a:rPr lang="ru-RU" sz="1600" dirty="0">
                <a:latin typeface="Roboto Slab" pitchFamily="2" charset="0"/>
                <a:ea typeface="Roboto Slab" pitchFamily="2" charset="0"/>
                <a:cs typeface="Roboto Slab" pitchFamily="2" charset="0"/>
              </a:rPr>
              <a:t> </a:t>
            </a:r>
            <a:r>
              <a:rPr lang="ru-RU" sz="1600" dirty="0" err="1">
                <a:latin typeface="Roboto Slab" pitchFamily="2" charset="0"/>
                <a:ea typeface="Roboto Slab" pitchFamily="2" charset="0"/>
                <a:cs typeface="Roboto Slab" pitchFamily="2" charset="0"/>
              </a:rPr>
              <a:t>de</a:t>
            </a:r>
            <a:r>
              <a:rPr lang="ru-RU" sz="1600" dirty="0">
                <a:latin typeface="Roboto Slab" pitchFamily="2" charset="0"/>
                <a:ea typeface="Roboto Slab" pitchFamily="2" charset="0"/>
                <a:cs typeface="Roboto Slab" pitchFamily="2" charset="0"/>
              </a:rPr>
              <a:t> </a:t>
            </a:r>
            <a:r>
              <a:rPr lang="ru-RU" sz="1600" dirty="0" err="1">
                <a:latin typeface="Roboto Slab" pitchFamily="2" charset="0"/>
                <a:ea typeface="Roboto Slab" pitchFamily="2" charset="0"/>
                <a:cs typeface="Roboto Slab" pitchFamily="2" charset="0"/>
              </a:rPr>
              <a:t>depunere</a:t>
            </a:r>
            <a:r>
              <a:rPr lang="ru-RU" sz="1600" dirty="0">
                <a:latin typeface="Roboto Slab" pitchFamily="2" charset="0"/>
                <a:ea typeface="Roboto Slab" pitchFamily="2" charset="0"/>
                <a:cs typeface="Roboto Slab" pitchFamily="2" charset="0"/>
              </a:rPr>
              <a:t>:</a:t>
            </a:r>
          </a:p>
          <a:p>
            <a:pPr marL="285750" indent="-285750" algn="just">
              <a:buFont typeface="Arial" panose="020B0604020202020204" pitchFamily="34" charset="0"/>
              <a:buChar char="•"/>
            </a:pPr>
            <a:r>
              <a:rPr lang="ru-RU" sz="1600" dirty="0" err="1">
                <a:latin typeface="Roboto Slab" pitchFamily="2" charset="0"/>
                <a:ea typeface="Roboto Slab" pitchFamily="2" charset="0"/>
                <a:cs typeface="Roboto Slab" pitchFamily="2" charset="0"/>
              </a:rPr>
              <a:t>Prin</a:t>
            </a:r>
            <a:r>
              <a:rPr lang="ru-RU" sz="1600" dirty="0">
                <a:latin typeface="Roboto Slab" pitchFamily="2" charset="0"/>
                <a:ea typeface="Roboto Slab" pitchFamily="2" charset="0"/>
                <a:cs typeface="Roboto Slab" pitchFamily="2" charset="0"/>
              </a:rPr>
              <a:t> </a:t>
            </a:r>
            <a:r>
              <a:rPr lang="ru-RU" sz="1600" dirty="0" err="1">
                <a:latin typeface="Roboto Slab" pitchFamily="2" charset="0"/>
                <a:ea typeface="Roboto Slab" pitchFamily="2" charset="0"/>
                <a:cs typeface="Roboto Slab" pitchFamily="2" charset="0"/>
              </a:rPr>
              <a:t>scrisoare</a:t>
            </a:r>
            <a:r>
              <a:rPr lang="ru-RU" sz="1600" dirty="0">
                <a:latin typeface="Roboto Slab" pitchFamily="2" charset="0"/>
                <a:ea typeface="Roboto Slab" pitchFamily="2" charset="0"/>
                <a:cs typeface="Roboto Slab" pitchFamily="2" charset="0"/>
              </a:rPr>
              <a:t> </a:t>
            </a:r>
            <a:r>
              <a:rPr lang="ru-RU" sz="1600" dirty="0" err="1">
                <a:latin typeface="Roboto Slab" pitchFamily="2" charset="0"/>
                <a:ea typeface="Roboto Slab" pitchFamily="2" charset="0"/>
                <a:cs typeface="Roboto Slab" pitchFamily="2" charset="0"/>
              </a:rPr>
              <a:t>recomandată</a:t>
            </a:r>
            <a:r>
              <a:rPr lang="ru-RU" sz="1600" dirty="0">
                <a:latin typeface="Roboto Slab" pitchFamily="2" charset="0"/>
                <a:ea typeface="Roboto Slab" pitchFamily="2" charset="0"/>
                <a:cs typeface="Roboto Slab" pitchFamily="2" charset="0"/>
              </a:rPr>
              <a:t> </a:t>
            </a:r>
            <a:r>
              <a:rPr lang="ru-RU" sz="1600" dirty="0" err="1">
                <a:latin typeface="Roboto Slab" pitchFamily="2" charset="0"/>
                <a:ea typeface="Roboto Slab" pitchFamily="2" charset="0"/>
                <a:cs typeface="Roboto Slab" pitchFamily="2" charset="0"/>
              </a:rPr>
              <a:t>cu</a:t>
            </a:r>
            <a:r>
              <a:rPr lang="ru-RU" sz="1600" dirty="0">
                <a:latin typeface="Roboto Slab" pitchFamily="2" charset="0"/>
                <a:ea typeface="Roboto Slab" pitchFamily="2" charset="0"/>
                <a:cs typeface="Roboto Slab" pitchFamily="2" charset="0"/>
              </a:rPr>
              <a:t> </a:t>
            </a:r>
            <a:r>
              <a:rPr lang="ru-RU" sz="1600" dirty="0" err="1">
                <a:latin typeface="Roboto Slab" pitchFamily="2" charset="0"/>
                <a:ea typeface="Roboto Slab" pitchFamily="2" charset="0"/>
                <a:cs typeface="Roboto Slab" pitchFamily="2" charset="0"/>
              </a:rPr>
              <a:t>aviz</a:t>
            </a:r>
            <a:r>
              <a:rPr lang="ru-RU" sz="1600" dirty="0">
                <a:latin typeface="Roboto Slab" pitchFamily="2" charset="0"/>
                <a:ea typeface="Roboto Slab" pitchFamily="2" charset="0"/>
                <a:cs typeface="Roboto Slab" pitchFamily="2" charset="0"/>
              </a:rPr>
              <a:t> </a:t>
            </a:r>
            <a:r>
              <a:rPr lang="ru-RU" sz="1600" dirty="0" err="1">
                <a:latin typeface="Roboto Slab" pitchFamily="2" charset="0"/>
                <a:ea typeface="Roboto Slab" pitchFamily="2" charset="0"/>
                <a:cs typeface="Roboto Slab" pitchFamily="2" charset="0"/>
              </a:rPr>
              <a:t>de</a:t>
            </a:r>
            <a:r>
              <a:rPr lang="ru-RU" sz="1600" dirty="0">
                <a:latin typeface="Roboto Slab" pitchFamily="2" charset="0"/>
                <a:ea typeface="Roboto Slab" pitchFamily="2" charset="0"/>
                <a:cs typeface="Roboto Slab" pitchFamily="2" charset="0"/>
              </a:rPr>
              <a:t> </a:t>
            </a:r>
            <a:r>
              <a:rPr lang="ru-RU" sz="1600" dirty="0" err="1">
                <a:latin typeface="Roboto Slab" pitchFamily="2" charset="0"/>
                <a:ea typeface="Roboto Slab" pitchFamily="2" charset="0"/>
                <a:cs typeface="Roboto Slab" pitchFamily="2" charset="0"/>
              </a:rPr>
              <a:t>primire</a:t>
            </a:r>
            <a:r>
              <a:rPr lang="ru-RU" sz="1600" dirty="0">
                <a:latin typeface="Roboto Slab" pitchFamily="2" charset="0"/>
                <a:ea typeface="Roboto Slab" pitchFamily="2" charset="0"/>
                <a:cs typeface="Roboto Slab" pitchFamily="2" charset="0"/>
              </a:rPr>
              <a:t>.</a:t>
            </a:r>
          </a:p>
          <a:p>
            <a:pPr marL="285750" indent="-285750" algn="just">
              <a:buFont typeface="Arial" panose="020B0604020202020204" pitchFamily="34" charset="0"/>
              <a:buChar char="•"/>
            </a:pPr>
            <a:r>
              <a:rPr lang="ru-RU" sz="1600" dirty="0">
                <a:latin typeface="Roboto Slab" pitchFamily="2" charset="0"/>
                <a:ea typeface="Roboto Slab" pitchFamily="2" charset="0"/>
                <a:cs typeface="Roboto Slab" pitchFamily="2" charset="0"/>
              </a:rPr>
              <a:t>Direct </a:t>
            </a:r>
            <a:r>
              <a:rPr lang="ru-RU" sz="1600" dirty="0" err="1">
                <a:latin typeface="Roboto Slab" pitchFamily="2" charset="0"/>
                <a:ea typeface="Roboto Slab" pitchFamily="2" charset="0"/>
                <a:cs typeface="Roboto Slab" pitchFamily="2" charset="0"/>
              </a:rPr>
              <a:t>la</a:t>
            </a:r>
            <a:r>
              <a:rPr lang="ru-RU" sz="1600" dirty="0">
                <a:latin typeface="Roboto Slab" pitchFamily="2" charset="0"/>
                <a:ea typeface="Roboto Slab" pitchFamily="2" charset="0"/>
                <a:cs typeface="Roboto Slab" pitchFamily="2" charset="0"/>
              </a:rPr>
              <a:t> </a:t>
            </a:r>
            <a:r>
              <a:rPr lang="ru-RU" sz="1600" dirty="0" err="1">
                <a:latin typeface="Roboto Slab" pitchFamily="2" charset="0"/>
                <a:ea typeface="Roboto Slab" pitchFamily="2" charset="0"/>
                <a:cs typeface="Roboto Slab" pitchFamily="2" charset="0"/>
              </a:rPr>
              <a:t>Consiliul</a:t>
            </a:r>
            <a:r>
              <a:rPr lang="ru-RU" sz="1600" dirty="0">
                <a:latin typeface="Roboto Slab" pitchFamily="2" charset="0"/>
                <a:ea typeface="Roboto Slab" pitchFamily="2" charset="0"/>
                <a:cs typeface="Roboto Slab" pitchFamily="2" charset="0"/>
              </a:rPr>
              <a:t> </a:t>
            </a:r>
            <a:r>
              <a:rPr lang="ru-RU" sz="1600" dirty="0" err="1">
                <a:latin typeface="Roboto Slab" pitchFamily="2" charset="0"/>
                <a:ea typeface="Roboto Slab" pitchFamily="2" charset="0"/>
                <a:cs typeface="Roboto Slab" pitchFamily="2" charset="0"/>
              </a:rPr>
              <a:t>Concurenței</a:t>
            </a:r>
            <a:r>
              <a:rPr lang="ru-RU" sz="1600" dirty="0">
                <a:latin typeface="Roboto Slab" pitchFamily="2" charset="0"/>
                <a:ea typeface="Roboto Slab" pitchFamily="2" charset="0"/>
                <a:cs typeface="Roboto Slab" pitchFamily="2" charset="0"/>
              </a:rPr>
              <a:t> </a:t>
            </a:r>
            <a:r>
              <a:rPr lang="ru-RU" sz="1600" dirty="0" err="1">
                <a:latin typeface="Roboto Slab" pitchFamily="2" charset="0"/>
                <a:ea typeface="Roboto Slab" pitchFamily="2" charset="0"/>
                <a:cs typeface="Roboto Slab" pitchFamily="2" charset="0"/>
              </a:rPr>
              <a:t>în</a:t>
            </a:r>
            <a:r>
              <a:rPr lang="ru-RU" sz="1600" dirty="0">
                <a:latin typeface="Roboto Slab" pitchFamily="2" charset="0"/>
                <a:ea typeface="Roboto Slab" pitchFamily="2" charset="0"/>
                <a:cs typeface="Roboto Slab" pitchFamily="2" charset="0"/>
              </a:rPr>
              <a:t> </a:t>
            </a:r>
            <a:r>
              <a:rPr lang="ru-RU" sz="1600" dirty="0" err="1">
                <a:latin typeface="Roboto Slab" pitchFamily="2" charset="0"/>
                <a:ea typeface="Roboto Slab" pitchFamily="2" charset="0"/>
                <a:cs typeface="Roboto Slab" pitchFamily="2" charset="0"/>
              </a:rPr>
              <a:t>format</a:t>
            </a:r>
            <a:r>
              <a:rPr lang="ru-RU" sz="1600" dirty="0">
                <a:latin typeface="Roboto Slab" pitchFamily="2" charset="0"/>
                <a:ea typeface="Roboto Slab" pitchFamily="2" charset="0"/>
                <a:cs typeface="Roboto Slab" pitchFamily="2" charset="0"/>
              </a:rPr>
              <a:t> </a:t>
            </a:r>
            <a:r>
              <a:rPr lang="ru-RU" sz="1600" dirty="0" err="1">
                <a:latin typeface="Roboto Slab" pitchFamily="2" charset="0"/>
                <a:ea typeface="Roboto Slab" pitchFamily="2" charset="0"/>
                <a:cs typeface="Roboto Slab" pitchFamily="2" charset="0"/>
              </a:rPr>
              <a:t>fizic</a:t>
            </a:r>
            <a:r>
              <a:rPr lang="ru-RU" sz="1600" dirty="0">
                <a:latin typeface="Roboto Slab" pitchFamily="2" charset="0"/>
                <a:ea typeface="Roboto Slab" pitchFamily="2" charset="0"/>
                <a:cs typeface="Roboto Slab" pitchFamily="2" charset="0"/>
              </a:rPr>
              <a:t> (2 </a:t>
            </a:r>
            <a:r>
              <a:rPr lang="ru-RU" sz="1600" dirty="0" err="1">
                <a:latin typeface="Roboto Slab" pitchFamily="2" charset="0"/>
                <a:ea typeface="Roboto Slab" pitchFamily="2" charset="0"/>
                <a:cs typeface="Roboto Slab" pitchFamily="2" charset="0"/>
              </a:rPr>
              <a:t>exemplare</a:t>
            </a:r>
            <a:r>
              <a:rPr lang="ru-RU" sz="1600" dirty="0">
                <a:latin typeface="Roboto Slab" pitchFamily="2" charset="0"/>
                <a:ea typeface="Roboto Slab" pitchFamily="2" charset="0"/>
                <a:cs typeface="Roboto Slab" pitchFamily="2" charset="0"/>
              </a:rPr>
              <a:t>: </a:t>
            </a:r>
            <a:r>
              <a:rPr lang="ru-RU" sz="1600" dirty="0" err="1">
                <a:latin typeface="Roboto Slab" pitchFamily="2" charset="0"/>
                <a:ea typeface="Roboto Slab" pitchFamily="2" charset="0"/>
                <a:cs typeface="Roboto Slab" pitchFamily="2" charset="0"/>
              </a:rPr>
              <a:t>unul</a:t>
            </a:r>
            <a:r>
              <a:rPr lang="ru-RU" sz="1600" dirty="0">
                <a:latin typeface="Roboto Slab" pitchFamily="2" charset="0"/>
                <a:ea typeface="Roboto Slab" pitchFamily="2" charset="0"/>
                <a:cs typeface="Roboto Slab" pitchFamily="2" charset="0"/>
              </a:rPr>
              <a:t> </a:t>
            </a:r>
            <a:r>
              <a:rPr lang="ru-RU" sz="1600" dirty="0" err="1">
                <a:latin typeface="Roboto Slab" pitchFamily="2" charset="0"/>
                <a:ea typeface="Roboto Slab" pitchFamily="2" charset="0"/>
                <a:cs typeface="Roboto Slab" pitchFamily="2" charset="0"/>
              </a:rPr>
              <a:t>original</a:t>
            </a:r>
            <a:r>
              <a:rPr lang="ru-RU" sz="1600" dirty="0">
                <a:latin typeface="Roboto Slab" pitchFamily="2" charset="0"/>
                <a:ea typeface="Roboto Slab" pitchFamily="2" charset="0"/>
                <a:cs typeface="Roboto Slab" pitchFamily="2" charset="0"/>
              </a:rPr>
              <a:t>, </a:t>
            </a:r>
            <a:r>
              <a:rPr lang="ru-RU" sz="1600" dirty="0" err="1">
                <a:latin typeface="Roboto Slab" pitchFamily="2" charset="0"/>
                <a:ea typeface="Roboto Slab" pitchFamily="2" charset="0"/>
                <a:cs typeface="Roboto Slab" pitchFamily="2" charset="0"/>
              </a:rPr>
              <a:t>altul</a:t>
            </a:r>
            <a:r>
              <a:rPr lang="ru-RU" sz="1600" dirty="0">
                <a:latin typeface="Roboto Slab" pitchFamily="2" charset="0"/>
                <a:ea typeface="Roboto Slab" pitchFamily="2" charset="0"/>
                <a:cs typeface="Roboto Slab" pitchFamily="2" charset="0"/>
              </a:rPr>
              <a:t> </a:t>
            </a:r>
            <a:r>
              <a:rPr lang="ru-RU" sz="1600" dirty="0" err="1">
                <a:latin typeface="Roboto Slab" pitchFamily="2" charset="0"/>
                <a:ea typeface="Roboto Slab" pitchFamily="2" charset="0"/>
                <a:cs typeface="Roboto Slab" pitchFamily="2" charset="0"/>
              </a:rPr>
              <a:t>electronic</a:t>
            </a:r>
            <a:r>
              <a:rPr lang="ru-RU" sz="1600" dirty="0">
                <a:latin typeface="Roboto Slab" pitchFamily="2" charset="0"/>
                <a:ea typeface="Roboto Slab" pitchFamily="2" charset="0"/>
                <a:cs typeface="Roboto Slab" pitchFamily="2" charset="0"/>
              </a:rPr>
              <a:t> – </a:t>
            </a:r>
            <a:r>
              <a:rPr lang="ru-RU" sz="1600" dirty="0" err="1">
                <a:latin typeface="Roboto Slab" pitchFamily="2" charset="0"/>
                <a:ea typeface="Roboto Slab" pitchFamily="2" charset="0"/>
                <a:cs typeface="Roboto Slab" pitchFamily="2" charset="0"/>
              </a:rPr>
              <a:t>dacă</a:t>
            </a:r>
            <a:r>
              <a:rPr lang="ru-RU" sz="1600" dirty="0">
                <a:latin typeface="Roboto Slab" pitchFamily="2" charset="0"/>
                <a:ea typeface="Roboto Slab" pitchFamily="2" charset="0"/>
                <a:cs typeface="Roboto Slab" pitchFamily="2" charset="0"/>
              </a:rPr>
              <a:t> </a:t>
            </a:r>
            <a:r>
              <a:rPr lang="ru-RU" sz="1600" dirty="0" err="1">
                <a:latin typeface="Roboto Slab" pitchFamily="2" charset="0"/>
                <a:ea typeface="Roboto Slab" pitchFamily="2" charset="0"/>
                <a:cs typeface="Roboto Slab" pitchFamily="2" charset="0"/>
              </a:rPr>
              <a:t>este</a:t>
            </a:r>
            <a:r>
              <a:rPr lang="ru-RU" sz="1600" dirty="0">
                <a:latin typeface="Roboto Slab" pitchFamily="2" charset="0"/>
                <a:ea typeface="Roboto Slab" pitchFamily="2" charset="0"/>
                <a:cs typeface="Roboto Slab" pitchFamily="2" charset="0"/>
              </a:rPr>
              <a:t> </a:t>
            </a:r>
            <a:r>
              <a:rPr lang="ru-RU" sz="1600" dirty="0" err="1">
                <a:latin typeface="Roboto Slab" pitchFamily="2" charset="0"/>
                <a:ea typeface="Roboto Slab" pitchFamily="2" charset="0"/>
                <a:cs typeface="Roboto Slab" pitchFamily="2" charset="0"/>
              </a:rPr>
              <a:t>posibil</a:t>
            </a:r>
            <a:r>
              <a:rPr lang="ru-RU" sz="1600" dirty="0">
                <a:latin typeface="Roboto Slab" pitchFamily="2" charset="0"/>
                <a:ea typeface="Roboto Slab" pitchFamily="2" charset="0"/>
                <a:cs typeface="Roboto Slab" pitchFamily="2" charset="0"/>
              </a:rPr>
              <a:t>).</a:t>
            </a:r>
          </a:p>
          <a:p>
            <a:endParaRPr lang="ro-RO" sz="1600" dirty="0">
              <a:latin typeface="Roboto Slab" pitchFamily="2" charset="0"/>
              <a:ea typeface="Roboto Slab" pitchFamily="2" charset="0"/>
              <a:cs typeface="Roboto Slab" pitchFamily="2" charset="0"/>
            </a:endParaRPr>
          </a:p>
          <a:p>
            <a:pPr marL="285750" indent="-285750">
              <a:buFont typeface="Wingdings" panose="05000000000000000000" pitchFamily="2" charset="2"/>
              <a:buChar char="Ø"/>
            </a:pPr>
            <a:r>
              <a:rPr lang="ru-RU" sz="1600" dirty="0" err="1">
                <a:latin typeface="Roboto Slab" pitchFamily="2" charset="0"/>
                <a:ea typeface="Roboto Slab" pitchFamily="2" charset="0"/>
                <a:cs typeface="Roboto Slab" pitchFamily="2" charset="0"/>
              </a:rPr>
              <a:t>Documente</a:t>
            </a:r>
            <a:r>
              <a:rPr lang="ru-RU" sz="1600" dirty="0">
                <a:latin typeface="Roboto Slab" pitchFamily="2" charset="0"/>
                <a:ea typeface="Roboto Slab" pitchFamily="2" charset="0"/>
                <a:cs typeface="Roboto Slab" pitchFamily="2" charset="0"/>
              </a:rPr>
              <a:t> </a:t>
            </a:r>
            <a:r>
              <a:rPr lang="ru-RU" sz="1600" dirty="0" err="1">
                <a:latin typeface="Roboto Slab" pitchFamily="2" charset="0"/>
                <a:ea typeface="Roboto Slab" pitchFamily="2" charset="0"/>
                <a:cs typeface="Roboto Slab" pitchFamily="2" charset="0"/>
              </a:rPr>
              <a:t>anexate</a:t>
            </a:r>
            <a:r>
              <a:rPr lang="ru-RU" sz="1600" dirty="0">
                <a:latin typeface="Roboto Slab" pitchFamily="2" charset="0"/>
                <a:ea typeface="Roboto Slab" pitchFamily="2" charset="0"/>
                <a:cs typeface="Roboto Slab" pitchFamily="2" charset="0"/>
              </a:rPr>
              <a:t>:</a:t>
            </a:r>
          </a:p>
          <a:p>
            <a:r>
              <a:rPr lang="ru-RU" sz="1600" dirty="0" err="1">
                <a:latin typeface="Roboto Slab" pitchFamily="2" charset="0"/>
                <a:ea typeface="Roboto Slab" pitchFamily="2" charset="0"/>
                <a:cs typeface="Roboto Slab" pitchFamily="2" charset="0"/>
              </a:rPr>
              <a:t>Trebuie</a:t>
            </a:r>
            <a:r>
              <a:rPr lang="ru-RU" sz="1600" dirty="0">
                <a:latin typeface="Roboto Slab" pitchFamily="2" charset="0"/>
                <a:ea typeface="Roboto Slab" pitchFamily="2" charset="0"/>
                <a:cs typeface="Roboto Slab" pitchFamily="2" charset="0"/>
              </a:rPr>
              <a:t> </a:t>
            </a:r>
            <a:r>
              <a:rPr lang="ru-RU" sz="1600" dirty="0" err="1">
                <a:latin typeface="Roboto Slab" pitchFamily="2" charset="0"/>
                <a:ea typeface="Roboto Slab" pitchFamily="2" charset="0"/>
                <a:cs typeface="Roboto Slab" pitchFamily="2" charset="0"/>
              </a:rPr>
              <a:t>să</a:t>
            </a:r>
            <a:r>
              <a:rPr lang="ru-RU" sz="1600" dirty="0">
                <a:latin typeface="Roboto Slab" pitchFamily="2" charset="0"/>
                <a:ea typeface="Roboto Slab" pitchFamily="2" charset="0"/>
                <a:cs typeface="Roboto Slab" pitchFamily="2" charset="0"/>
              </a:rPr>
              <a:t> </a:t>
            </a:r>
            <a:r>
              <a:rPr lang="ru-RU" sz="1600" dirty="0" err="1">
                <a:latin typeface="Roboto Slab" pitchFamily="2" charset="0"/>
                <a:ea typeface="Roboto Slab" pitchFamily="2" charset="0"/>
                <a:cs typeface="Roboto Slab" pitchFamily="2" charset="0"/>
              </a:rPr>
              <a:t>fie</a:t>
            </a:r>
            <a:r>
              <a:rPr lang="ru-RU" sz="1600" dirty="0">
                <a:latin typeface="Roboto Slab" pitchFamily="2" charset="0"/>
                <a:ea typeface="Roboto Slab" pitchFamily="2" charset="0"/>
                <a:cs typeface="Roboto Slab" pitchFamily="2" charset="0"/>
              </a:rPr>
              <a:t> </a:t>
            </a:r>
            <a:r>
              <a:rPr lang="ru-RU" sz="1600" dirty="0" err="1">
                <a:latin typeface="Roboto Slab" pitchFamily="2" charset="0"/>
                <a:ea typeface="Roboto Slab" pitchFamily="2" charset="0"/>
                <a:cs typeface="Roboto Slab" pitchFamily="2" charset="0"/>
              </a:rPr>
              <a:t>prezentate</a:t>
            </a:r>
            <a:r>
              <a:rPr lang="ru-RU" sz="1600" dirty="0">
                <a:latin typeface="Roboto Slab" pitchFamily="2" charset="0"/>
                <a:ea typeface="Roboto Slab" pitchFamily="2" charset="0"/>
                <a:cs typeface="Roboto Slab" pitchFamily="2" charset="0"/>
              </a:rPr>
              <a:t> </a:t>
            </a:r>
            <a:r>
              <a:rPr lang="ru-RU" sz="1600" dirty="0" err="1">
                <a:latin typeface="Roboto Slab" pitchFamily="2" charset="0"/>
                <a:ea typeface="Roboto Slab" pitchFamily="2" charset="0"/>
                <a:cs typeface="Roboto Slab" pitchFamily="2" charset="0"/>
              </a:rPr>
              <a:t>în</a:t>
            </a:r>
            <a:r>
              <a:rPr lang="ru-RU" sz="1600" dirty="0">
                <a:latin typeface="Roboto Slab" pitchFamily="2" charset="0"/>
                <a:ea typeface="Roboto Slab" pitchFamily="2" charset="0"/>
                <a:cs typeface="Roboto Slab" pitchFamily="2" charset="0"/>
              </a:rPr>
              <a:t> </a:t>
            </a:r>
            <a:r>
              <a:rPr lang="ru-RU" sz="1600" dirty="0" err="1">
                <a:latin typeface="Roboto Slab" pitchFamily="2" charset="0"/>
                <a:ea typeface="Roboto Slab" pitchFamily="2" charset="0"/>
                <a:cs typeface="Roboto Slab" pitchFamily="2" charset="0"/>
              </a:rPr>
              <a:t>original</a:t>
            </a:r>
            <a:r>
              <a:rPr lang="ru-RU" sz="1600" dirty="0">
                <a:latin typeface="Roboto Slab" pitchFamily="2" charset="0"/>
                <a:ea typeface="Roboto Slab" pitchFamily="2" charset="0"/>
                <a:cs typeface="Roboto Slab" pitchFamily="2" charset="0"/>
              </a:rPr>
              <a:t> </a:t>
            </a:r>
            <a:r>
              <a:rPr lang="ru-RU" sz="1600" dirty="0" err="1">
                <a:latin typeface="Roboto Slab" pitchFamily="2" charset="0"/>
                <a:ea typeface="Roboto Slab" pitchFamily="2" charset="0"/>
                <a:cs typeface="Roboto Slab" pitchFamily="2" charset="0"/>
              </a:rPr>
              <a:t>și</a:t>
            </a:r>
            <a:r>
              <a:rPr lang="ru-RU" sz="1600" dirty="0">
                <a:latin typeface="Roboto Slab" pitchFamily="2" charset="0"/>
                <a:ea typeface="Roboto Slab" pitchFamily="2" charset="0"/>
                <a:cs typeface="Roboto Slab" pitchFamily="2" charset="0"/>
              </a:rPr>
              <a:t>/</a:t>
            </a:r>
            <a:r>
              <a:rPr lang="ru-RU" sz="1600" dirty="0" err="1">
                <a:latin typeface="Roboto Slab" pitchFamily="2" charset="0"/>
                <a:ea typeface="Roboto Slab" pitchFamily="2" charset="0"/>
                <a:cs typeface="Roboto Slab" pitchFamily="2" charset="0"/>
              </a:rPr>
              <a:t>sau</a:t>
            </a:r>
            <a:r>
              <a:rPr lang="ru-RU" sz="1600" dirty="0">
                <a:latin typeface="Roboto Slab" pitchFamily="2" charset="0"/>
                <a:ea typeface="Roboto Slab" pitchFamily="2" charset="0"/>
                <a:cs typeface="Roboto Slab" pitchFamily="2" charset="0"/>
              </a:rPr>
              <a:t> </a:t>
            </a:r>
            <a:r>
              <a:rPr lang="ru-RU" sz="1600" dirty="0" err="1">
                <a:latin typeface="Roboto Slab" pitchFamily="2" charset="0"/>
                <a:ea typeface="Roboto Slab" pitchFamily="2" charset="0"/>
                <a:cs typeface="Roboto Slab" pitchFamily="2" charset="0"/>
              </a:rPr>
              <a:t>copii</a:t>
            </a:r>
            <a:r>
              <a:rPr lang="ru-RU" sz="1600" dirty="0">
                <a:latin typeface="Roboto Slab" pitchFamily="2" charset="0"/>
                <a:ea typeface="Roboto Slab" pitchFamily="2" charset="0"/>
                <a:cs typeface="Roboto Slab" pitchFamily="2" charset="0"/>
              </a:rPr>
              <a:t> </a:t>
            </a:r>
            <a:r>
              <a:rPr lang="ru-RU" sz="1600" dirty="0" err="1">
                <a:latin typeface="Roboto Slab" pitchFamily="2" charset="0"/>
                <a:ea typeface="Roboto Slab" pitchFamily="2" charset="0"/>
                <a:cs typeface="Roboto Slab" pitchFamily="2" charset="0"/>
              </a:rPr>
              <a:t>autorizate</a:t>
            </a:r>
            <a:r>
              <a:rPr lang="ru-RU" sz="1600" dirty="0">
                <a:latin typeface="Roboto Slab" pitchFamily="2" charset="0"/>
                <a:ea typeface="Roboto Slab" pitchFamily="2" charset="0"/>
                <a:cs typeface="Roboto Slab" pitchFamily="2" charset="0"/>
              </a:rPr>
              <a:t> </a:t>
            </a:r>
            <a:r>
              <a:rPr lang="ru-RU" sz="1600" dirty="0" err="1">
                <a:latin typeface="Roboto Slab" pitchFamily="2" charset="0"/>
                <a:ea typeface="Roboto Slab" pitchFamily="2" charset="0"/>
                <a:cs typeface="Roboto Slab" pitchFamily="2" charset="0"/>
              </a:rPr>
              <a:t>cu</a:t>
            </a:r>
            <a:r>
              <a:rPr lang="ru-RU" sz="1600" dirty="0">
                <a:latin typeface="Roboto Slab" pitchFamily="2" charset="0"/>
                <a:ea typeface="Roboto Slab" pitchFamily="2" charset="0"/>
                <a:cs typeface="Roboto Slab" pitchFamily="2" charset="0"/>
              </a:rPr>
              <a:t> </a:t>
            </a:r>
            <a:r>
              <a:rPr lang="ru-RU" sz="1600" dirty="0" err="1">
                <a:latin typeface="Roboto Slab" pitchFamily="2" charset="0"/>
                <a:ea typeface="Roboto Slab" pitchFamily="2" charset="0"/>
                <a:cs typeface="Roboto Slab" pitchFamily="2" charset="0"/>
              </a:rPr>
              <a:t>semnătură</a:t>
            </a:r>
            <a:r>
              <a:rPr lang="ru-RU" sz="1600" dirty="0">
                <a:latin typeface="Roboto Slab" pitchFamily="2" charset="0"/>
                <a:ea typeface="Roboto Slab" pitchFamily="2" charset="0"/>
                <a:cs typeface="Roboto Slab" pitchFamily="2" charset="0"/>
              </a:rPr>
              <a:t> </a:t>
            </a:r>
            <a:r>
              <a:rPr lang="ru-RU" sz="1600" dirty="0" err="1">
                <a:latin typeface="Roboto Slab" pitchFamily="2" charset="0"/>
                <a:ea typeface="Roboto Slab" pitchFamily="2" charset="0"/>
                <a:cs typeface="Roboto Slab" pitchFamily="2" charset="0"/>
              </a:rPr>
              <a:t>și</a:t>
            </a:r>
            <a:r>
              <a:rPr lang="ru-RU" sz="1600" dirty="0">
                <a:latin typeface="Roboto Slab" pitchFamily="2" charset="0"/>
                <a:ea typeface="Roboto Slab" pitchFamily="2" charset="0"/>
                <a:cs typeface="Roboto Slab" pitchFamily="2" charset="0"/>
              </a:rPr>
              <a:t> </a:t>
            </a:r>
            <a:r>
              <a:rPr lang="ru-RU" sz="1600" dirty="0" err="1">
                <a:latin typeface="Roboto Slab" pitchFamily="2" charset="0"/>
                <a:ea typeface="Roboto Slab" pitchFamily="2" charset="0"/>
                <a:cs typeface="Roboto Slab" pitchFamily="2" charset="0"/>
              </a:rPr>
              <a:t>ștampilă</a:t>
            </a:r>
            <a:r>
              <a:rPr lang="ru-RU" sz="1600" dirty="0">
                <a:latin typeface="Roboto Slab" pitchFamily="2" charset="0"/>
                <a:ea typeface="Roboto Slab" pitchFamily="2" charset="0"/>
                <a:cs typeface="Roboto Slab" pitchFamily="2" charset="0"/>
              </a:rPr>
              <a:t> (</a:t>
            </a:r>
            <a:r>
              <a:rPr lang="ru-RU" sz="1600" dirty="0" err="1">
                <a:latin typeface="Roboto Slab" pitchFamily="2" charset="0"/>
                <a:ea typeface="Roboto Slab" pitchFamily="2" charset="0"/>
                <a:cs typeface="Roboto Slab" pitchFamily="2" charset="0"/>
              </a:rPr>
              <a:t>în</a:t>
            </a:r>
            <a:r>
              <a:rPr lang="ru-RU" sz="1600" dirty="0">
                <a:latin typeface="Roboto Slab" pitchFamily="2" charset="0"/>
                <a:ea typeface="Roboto Slab" pitchFamily="2" charset="0"/>
                <a:cs typeface="Roboto Slab" pitchFamily="2" charset="0"/>
              </a:rPr>
              <a:t> </a:t>
            </a:r>
            <a:r>
              <a:rPr lang="ru-RU" sz="1600" dirty="0" err="1">
                <a:latin typeface="Roboto Slab" pitchFamily="2" charset="0"/>
                <a:ea typeface="Roboto Slab" pitchFamily="2" charset="0"/>
                <a:cs typeface="Roboto Slab" pitchFamily="2" charset="0"/>
              </a:rPr>
              <a:t>cazul</a:t>
            </a:r>
            <a:r>
              <a:rPr lang="ru-RU" sz="1600" dirty="0">
                <a:latin typeface="Roboto Slab" pitchFamily="2" charset="0"/>
                <a:ea typeface="Roboto Slab" pitchFamily="2" charset="0"/>
                <a:cs typeface="Roboto Slab" pitchFamily="2" charset="0"/>
              </a:rPr>
              <a:t> </a:t>
            </a:r>
            <a:r>
              <a:rPr lang="ru-RU" sz="1600" dirty="0" err="1">
                <a:latin typeface="Roboto Slab" pitchFamily="2" charset="0"/>
                <a:ea typeface="Roboto Slab" pitchFamily="2" charset="0"/>
                <a:cs typeface="Roboto Slab" pitchFamily="2" charset="0"/>
              </a:rPr>
              <a:t>întreprinderilor</a:t>
            </a:r>
            <a:r>
              <a:rPr lang="ru-RU" sz="1600" dirty="0">
                <a:latin typeface="Roboto Slab" pitchFamily="2" charset="0"/>
                <a:ea typeface="Roboto Slab" pitchFamily="2" charset="0"/>
                <a:cs typeface="Roboto Slab" pitchFamily="2" charset="0"/>
              </a:rPr>
              <a:t>).</a:t>
            </a:r>
          </a:p>
        </p:txBody>
      </p:sp>
      <p:sp>
        <p:nvSpPr>
          <p:cNvPr id="5" name="TextBox 4">
            <a:extLst>
              <a:ext uri="{FF2B5EF4-FFF2-40B4-BE49-F238E27FC236}">
                <a16:creationId xmlns:a16="http://schemas.microsoft.com/office/drawing/2014/main" id="{EF199A55-1B85-D66D-31E1-0C1108AA8F32}"/>
              </a:ext>
            </a:extLst>
          </p:cNvPr>
          <p:cNvSpPr txBox="1"/>
          <p:nvPr/>
        </p:nvSpPr>
        <p:spPr>
          <a:xfrm>
            <a:off x="8160151" y="3960638"/>
            <a:ext cx="4745620" cy="4031873"/>
          </a:xfrm>
          <a:prstGeom prst="rect">
            <a:avLst/>
          </a:prstGeom>
          <a:noFill/>
        </p:spPr>
        <p:txBody>
          <a:bodyPr wrap="square">
            <a:spAutoFit/>
          </a:bodyPr>
          <a:lstStyle/>
          <a:p>
            <a:pPr marL="285750" indent="-285750">
              <a:buFont typeface="Arial" panose="020B0604020202020204" pitchFamily="34" charset="0"/>
              <a:buChar char="•"/>
            </a:pPr>
            <a:r>
              <a:rPr lang="ru-RU" sz="1600" dirty="0" err="1">
                <a:latin typeface="Roboto Slab" pitchFamily="2" charset="0"/>
                <a:ea typeface="Roboto Slab" pitchFamily="2" charset="0"/>
                <a:cs typeface="Roboto Slab" pitchFamily="2" charset="0"/>
              </a:rPr>
              <a:t>Formularul</a:t>
            </a:r>
            <a:r>
              <a:rPr lang="ru-RU" sz="1600" dirty="0">
                <a:latin typeface="Roboto Slab" pitchFamily="2" charset="0"/>
                <a:ea typeface="Roboto Slab" pitchFamily="2" charset="0"/>
                <a:cs typeface="Roboto Slab" pitchFamily="2" charset="0"/>
              </a:rPr>
              <a:t> </a:t>
            </a:r>
            <a:r>
              <a:rPr lang="ru-RU" sz="1600" dirty="0" err="1">
                <a:latin typeface="Roboto Slab" pitchFamily="2" charset="0"/>
                <a:ea typeface="Roboto Slab" pitchFamily="2" charset="0"/>
                <a:cs typeface="Roboto Slab" pitchFamily="2" charset="0"/>
              </a:rPr>
              <a:t>de</a:t>
            </a:r>
            <a:r>
              <a:rPr lang="ru-RU" sz="1600" dirty="0">
                <a:latin typeface="Roboto Slab" pitchFamily="2" charset="0"/>
                <a:ea typeface="Roboto Slab" pitchFamily="2" charset="0"/>
                <a:cs typeface="Roboto Slab" pitchFamily="2" charset="0"/>
              </a:rPr>
              <a:t> </a:t>
            </a:r>
            <a:r>
              <a:rPr lang="ru-RU" sz="1600" dirty="0" err="1">
                <a:latin typeface="Roboto Slab" pitchFamily="2" charset="0"/>
                <a:ea typeface="Roboto Slab" pitchFamily="2" charset="0"/>
                <a:cs typeface="Roboto Slab" pitchFamily="2" charset="0"/>
              </a:rPr>
              <a:t>notificare</a:t>
            </a:r>
            <a:r>
              <a:rPr lang="ru-RU" sz="1600" dirty="0">
                <a:latin typeface="Roboto Slab" pitchFamily="2" charset="0"/>
                <a:ea typeface="Roboto Slab" pitchFamily="2" charset="0"/>
                <a:cs typeface="Roboto Slab" pitchFamily="2" charset="0"/>
              </a:rPr>
              <a:t>.</a:t>
            </a:r>
          </a:p>
          <a:p>
            <a:pPr marL="285750" indent="-285750">
              <a:buFont typeface="Arial" panose="020B0604020202020204" pitchFamily="34" charset="0"/>
              <a:buChar char="•"/>
            </a:pPr>
            <a:r>
              <a:rPr lang="ru-RU" sz="1600" dirty="0" err="1">
                <a:latin typeface="Roboto Slab" pitchFamily="2" charset="0"/>
                <a:ea typeface="Roboto Slab" pitchFamily="2" charset="0"/>
                <a:cs typeface="Roboto Slab" pitchFamily="2" charset="0"/>
              </a:rPr>
              <a:t>Nota</a:t>
            </a:r>
            <a:r>
              <a:rPr lang="ru-RU" sz="1600" dirty="0">
                <a:latin typeface="Roboto Slab" pitchFamily="2" charset="0"/>
                <a:ea typeface="Roboto Slab" pitchFamily="2" charset="0"/>
                <a:cs typeface="Roboto Slab" pitchFamily="2" charset="0"/>
              </a:rPr>
              <a:t> </a:t>
            </a:r>
            <a:r>
              <a:rPr lang="ru-RU" sz="1600" dirty="0" err="1">
                <a:latin typeface="Roboto Slab" pitchFamily="2" charset="0"/>
                <a:ea typeface="Roboto Slab" pitchFamily="2" charset="0"/>
                <a:cs typeface="Roboto Slab" pitchFamily="2" charset="0"/>
              </a:rPr>
              <a:t>privind</a:t>
            </a:r>
            <a:r>
              <a:rPr lang="ru-RU" sz="1600" dirty="0">
                <a:latin typeface="Roboto Slab" pitchFamily="2" charset="0"/>
                <a:ea typeface="Roboto Slab" pitchFamily="2" charset="0"/>
                <a:cs typeface="Roboto Slab" pitchFamily="2" charset="0"/>
              </a:rPr>
              <a:t> </a:t>
            </a:r>
            <a:r>
              <a:rPr lang="ru-RU" sz="1600" dirty="0" err="1">
                <a:latin typeface="Roboto Slab" pitchFamily="2" charset="0"/>
                <a:ea typeface="Roboto Slab" pitchFamily="2" charset="0"/>
                <a:cs typeface="Roboto Slab" pitchFamily="2" charset="0"/>
              </a:rPr>
              <a:t>cifra</a:t>
            </a:r>
            <a:r>
              <a:rPr lang="ru-RU" sz="1600" dirty="0">
                <a:latin typeface="Roboto Slab" pitchFamily="2" charset="0"/>
                <a:ea typeface="Roboto Slab" pitchFamily="2" charset="0"/>
                <a:cs typeface="Roboto Slab" pitchFamily="2" charset="0"/>
              </a:rPr>
              <a:t> </a:t>
            </a:r>
            <a:r>
              <a:rPr lang="ru-RU" sz="1600" dirty="0" err="1">
                <a:latin typeface="Roboto Slab" pitchFamily="2" charset="0"/>
                <a:ea typeface="Roboto Slab" pitchFamily="2" charset="0"/>
                <a:cs typeface="Roboto Slab" pitchFamily="2" charset="0"/>
              </a:rPr>
              <a:t>totală</a:t>
            </a:r>
            <a:r>
              <a:rPr lang="ru-RU" sz="1600" dirty="0">
                <a:latin typeface="Roboto Slab" pitchFamily="2" charset="0"/>
                <a:ea typeface="Roboto Slab" pitchFamily="2" charset="0"/>
                <a:cs typeface="Roboto Slab" pitchFamily="2" charset="0"/>
              </a:rPr>
              <a:t> </a:t>
            </a:r>
            <a:r>
              <a:rPr lang="ru-RU" sz="1600" dirty="0" err="1">
                <a:latin typeface="Roboto Slab" pitchFamily="2" charset="0"/>
                <a:ea typeface="Roboto Slab" pitchFamily="2" charset="0"/>
                <a:cs typeface="Roboto Slab" pitchFamily="2" charset="0"/>
              </a:rPr>
              <a:t>de</a:t>
            </a:r>
            <a:r>
              <a:rPr lang="ru-RU" sz="1600" dirty="0">
                <a:latin typeface="Roboto Slab" pitchFamily="2" charset="0"/>
                <a:ea typeface="Roboto Slab" pitchFamily="2" charset="0"/>
                <a:cs typeface="Roboto Slab" pitchFamily="2" charset="0"/>
              </a:rPr>
              <a:t> </a:t>
            </a:r>
            <a:r>
              <a:rPr lang="ru-RU" sz="1600" dirty="0" err="1">
                <a:latin typeface="Roboto Slab" pitchFamily="2" charset="0"/>
                <a:ea typeface="Roboto Slab" pitchFamily="2" charset="0"/>
                <a:cs typeface="Roboto Slab" pitchFamily="2" charset="0"/>
              </a:rPr>
              <a:t>afaceri</a:t>
            </a:r>
            <a:r>
              <a:rPr lang="ru-RU" sz="1600" dirty="0">
                <a:latin typeface="Roboto Slab" pitchFamily="2" charset="0"/>
                <a:ea typeface="Roboto Slab" pitchFamily="2" charset="0"/>
                <a:cs typeface="Roboto Slab" pitchFamily="2" charset="0"/>
              </a:rPr>
              <a:t> </a:t>
            </a:r>
            <a:r>
              <a:rPr lang="ru-RU" sz="1600" dirty="0" err="1">
                <a:latin typeface="Roboto Slab" pitchFamily="2" charset="0"/>
                <a:ea typeface="Roboto Slab" pitchFamily="2" charset="0"/>
                <a:cs typeface="Roboto Slab" pitchFamily="2" charset="0"/>
              </a:rPr>
              <a:t>calculată</a:t>
            </a:r>
            <a:r>
              <a:rPr lang="ru-RU" sz="1600" dirty="0">
                <a:latin typeface="Roboto Slab" pitchFamily="2" charset="0"/>
                <a:ea typeface="Roboto Slab" pitchFamily="2" charset="0"/>
                <a:cs typeface="Roboto Slab" pitchFamily="2" charset="0"/>
              </a:rPr>
              <a:t>.</a:t>
            </a:r>
          </a:p>
          <a:p>
            <a:pPr marL="285750" indent="-285750">
              <a:buFont typeface="Arial" panose="020B0604020202020204" pitchFamily="34" charset="0"/>
              <a:buChar char="•"/>
            </a:pPr>
            <a:r>
              <a:rPr lang="ru-RU" sz="1600" dirty="0" err="1">
                <a:latin typeface="Roboto Slab" pitchFamily="2" charset="0"/>
                <a:ea typeface="Roboto Slab" pitchFamily="2" charset="0"/>
                <a:cs typeface="Roboto Slab" pitchFamily="2" charset="0"/>
              </a:rPr>
              <a:t>Dovada</a:t>
            </a:r>
            <a:r>
              <a:rPr lang="ru-RU" sz="1600" dirty="0">
                <a:latin typeface="Roboto Slab" pitchFamily="2" charset="0"/>
                <a:ea typeface="Roboto Slab" pitchFamily="2" charset="0"/>
                <a:cs typeface="Roboto Slab" pitchFamily="2" charset="0"/>
              </a:rPr>
              <a:t> </a:t>
            </a:r>
            <a:r>
              <a:rPr lang="ru-RU" sz="1600" dirty="0" err="1">
                <a:latin typeface="Roboto Slab" pitchFamily="2" charset="0"/>
                <a:ea typeface="Roboto Slab" pitchFamily="2" charset="0"/>
                <a:cs typeface="Roboto Slab" pitchFamily="2" charset="0"/>
              </a:rPr>
              <a:t>plății</a:t>
            </a:r>
            <a:r>
              <a:rPr lang="ru-RU" sz="1600" dirty="0">
                <a:latin typeface="Roboto Slab" pitchFamily="2" charset="0"/>
                <a:ea typeface="Roboto Slab" pitchFamily="2" charset="0"/>
                <a:cs typeface="Roboto Slab" pitchFamily="2" charset="0"/>
              </a:rPr>
              <a:t> </a:t>
            </a:r>
            <a:r>
              <a:rPr lang="ru-RU" sz="1600" dirty="0" err="1">
                <a:latin typeface="Roboto Slab" pitchFamily="2" charset="0"/>
                <a:ea typeface="Roboto Slab" pitchFamily="2" charset="0"/>
                <a:cs typeface="Roboto Slab" pitchFamily="2" charset="0"/>
              </a:rPr>
              <a:t>taxei</a:t>
            </a:r>
            <a:r>
              <a:rPr lang="ru-RU" sz="1600" dirty="0">
                <a:latin typeface="Roboto Slab" pitchFamily="2" charset="0"/>
                <a:ea typeface="Roboto Slab" pitchFamily="2" charset="0"/>
                <a:cs typeface="Roboto Slab" pitchFamily="2" charset="0"/>
              </a:rPr>
              <a:t> </a:t>
            </a:r>
            <a:r>
              <a:rPr lang="ru-RU" sz="1600" dirty="0" err="1">
                <a:latin typeface="Roboto Slab" pitchFamily="2" charset="0"/>
                <a:ea typeface="Roboto Slab" pitchFamily="2" charset="0"/>
                <a:cs typeface="Roboto Slab" pitchFamily="2" charset="0"/>
              </a:rPr>
              <a:t>de</a:t>
            </a:r>
            <a:r>
              <a:rPr lang="ru-RU" sz="1600" dirty="0">
                <a:latin typeface="Roboto Slab" pitchFamily="2" charset="0"/>
                <a:ea typeface="Roboto Slab" pitchFamily="2" charset="0"/>
                <a:cs typeface="Roboto Slab" pitchFamily="2" charset="0"/>
              </a:rPr>
              <a:t> </a:t>
            </a:r>
            <a:r>
              <a:rPr lang="ru-RU" sz="1600" dirty="0" err="1">
                <a:latin typeface="Roboto Slab" pitchFamily="2" charset="0"/>
                <a:ea typeface="Roboto Slab" pitchFamily="2" charset="0"/>
                <a:cs typeface="Roboto Slab" pitchFamily="2" charset="0"/>
              </a:rPr>
              <a:t>examinare</a:t>
            </a:r>
            <a:r>
              <a:rPr lang="ru-RU" sz="1600" dirty="0">
                <a:latin typeface="Roboto Slab" pitchFamily="2" charset="0"/>
                <a:ea typeface="Roboto Slab" pitchFamily="2" charset="0"/>
                <a:cs typeface="Roboto Slab" pitchFamily="2" charset="0"/>
              </a:rPr>
              <a:t>.</a:t>
            </a:r>
          </a:p>
          <a:p>
            <a:pPr marL="285750" indent="-285750">
              <a:buFont typeface="Arial" panose="020B0604020202020204" pitchFamily="34" charset="0"/>
              <a:buChar char="•"/>
            </a:pPr>
            <a:r>
              <a:rPr lang="ru-RU" sz="1600" dirty="0" err="1">
                <a:latin typeface="Roboto Slab" pitchFamily="2" charset="0"/>
                <a:ea typeface="Roboto Slab" pitchFamily="2" charset="0"/>
                <a:cs typeface="Roboto Slab" pitchFamily="2" charset="0"/>
              </a:rPr>
              <a:t>Documente</a:t>
            </a:r>
            <a:r>
              <a:rPr lang="ru-RU" sz="1600" dirty="0">
                <a:latin typeface="Roboto Slab" pitchFamily="2" charset="0"/>
                <a:ea typeface="Roboto Slab" pitchFamily="2" charset="0"/>
                <a:cs typeface="Roboto Slab" pitchFamily="2" charset="0"/>
              </a:rPr>
              <a:t> </a:t>
            </a:r>
            <a:r>
              <a:rPr lang="ru-RU" sz="1600" dirty="0" err="1">
                <a:latin typeface="Roboto Slab" pitchFamily="2" charset="0"/>
                <a:ea typeface="Roboto Slab" pitchFamily="2" charset="0"/>
                <a:cs typeface="Roboto Slab" pitchFamily="2" charset="0"/>
              </a:rPr>
              <a:t>constitutive</a:t>
            </a:r>
            <a:r>
              <a:rPr lang="ru-RU" sz="1600" dirty="0">
                <a:latin typeface="Roboto Slab" pitchFamily="2" charset="0"/>
                <a:ea typeface="Roboto Slab" pitchFamily="2" charset="0"/>
                <a:cs typeface="Roboto Slab" pitchFamily="2" charset="0"/>
              </a:rPr>
              <a:t> </a:t>
            </a:r>
            <a:r>
              <a:rPr lang="ru-RU" sz="1600" dirty="0" err="1">
                <a:latin typeface="Roboto Slab" pitchFamily="2" charset="0"/>
                <a:ea typeface="Roboto Slab" pitchFamily="2" charset="0"/>
                <a:cs typeface="Roboto Slab" pitchFamily="2" charset="0"/>
              </a:rPr>
              <a:t>ale</a:t>
            </a:r>
            <a:r>
              <a:rPr lang="ru-RU" sz="1600" dirty="0">
                <a:latin typeface="Roboto Slab" pitchFamily="2" charset="0"/>
                <a:ea typeface="Roboto Slab" pitchFamily="2" charset="0"/>
                <a:cs typeface="Roboto Slab" pitchFamily="2" charset="0"/>
              </a:rPr>
              <a:t> </a:t>
            </a:r>
            <a:r>
              <a:rPr lang="ru-RU" sz="1600" dirty="0" err="1">
                <a:latin typeface="Roboto Slab" pitchFamily="2" charset="0"/>
                <a:ea typeface="Roboto Slab" pitchFamily="2" charset="0"/>
                <a:cs typeface="Roboto Slab" pitchFamily="2" charset="0"/>
              </a:rPr>
              <a:t>concentrării</a:t>
            </a:r>
            <a:r>
              <a:rPr lang="ru-RU" sz="1600" dirty="0">
                <a:latin typeface="Roboto Slab" pitchFamily="2" charset="0"/>
                <a:ea typeface="Roboto Slab" pitchFamily="2" charset="0"/>
                <a:cs typeface="Roboto Slab" pitchFamily="2" charset="0"/>
              </a:rPr>
              <a:t> </a:t>
            </a:r>
            <a:r>
              <a:rPr lang="ru-RU" sz="1600" dirty="0" err="1">
                <a:latin typeface="Roboto Slab" pitchFamily="2" charset="0"/>
                <a:ea typeface="Roboto Slab" pitchFamily="2" charset="0"/>
                <a:cs typeface="Roboto Slab" pitchFamily="2" charset="0"/>
              </a:rPr>
              <a:t>economice</a:t>
            </a:r>
            <a:r>
              <a:rPr lang="ru-RU" sz="1600" dirty="0">
                <a:latin typeface="Roboto Slab" pitchFamily="2" charset="0"/>
                <a:ea typeface="Roboto Slab" pitchFamily="2" charset="0"/>
                <a:cs typeface="Roboto Slab" pitchFamily="2" charset="0"/>
              </a:rPr>
              <a:t> (</a:t>
            </a:r>
            <a:r>
              <a:rPr lang="ru-RU" sz="1600" dirty="0" err="1">
                <a:latin typeface="Roboto Slab" pitchFamily="2" charset="0"/>
                <a:ea typeface="Roboto Slab" pitchFamily="2" charset="0"/>
                <a:cs typeface="Roboto Slab" pitchFamily="2" charset="0"/>
              </a:rPr>
              <a:t>acorduri</a:t>
            </a:r>
            <a:r>
              <a:rPr lang="ru-RU" sz="1600" dirty="0">
                <a:latin typeface="Roboto Slab" pitchFamily="2" charset="0"/>
                <a:ea typeface="Roboto Slab" pitchFamily="2" charset="0"/>
                <a:cs typeface="Roboto Slab" pitchFamily="2" charset="0"/>
              </a:rPr>
              <a:t>, </a:t>
            </a:r>
            <a:r>
              <a:rPr lang="ru-RU" sz="1600" dirty="0" err="1">
                <a:latin typeface="Roboto Slab" pitchFamily="2" charset="0"/>
                <a:ea typeface="Roboto Slab" pitchFamily="2" charset="0"/>
                <a:cs typeface="Roboto Slab" pitchFamily="2" charset="0"/>
              </a:rPr>
              <a:t>oferte</a:t>
            </a:r>
            <a:r>
              <a:rPr lang="ru-RU" sz="1600" dirty="0">
                <a:latin typeface="Roboto Slab" pitchFamily="2" charset="0"/>
                <a:ea typeface="Roboto Slab" pitchFamily="2" charset="0"/>
                <a:cs typeface="Roboto Slab" pitchFamily="2" charset="0"/>
              </a:rPr>
              <a:t> </a:t>
            </a:r>
            <a:r>
              <a:rPr lang="ru-RU" sz="1600" dirty="0" err="1">
                <a:latin typeface="Roboto Slab" pitchFamily="2" charset="0"/>
                <a:ea typeface="Roboto Slab" pitchFamily="2" charset="0"/>
                <a:cs typeface="Roboto Slab" pitchFamily="2" charset="0"/>
              </a:rPr>
              <a:t>publice</a:t>
            </a:r>
            <a:r>
              <a:rPr lang="ru-RU" sz="1600" dirty="0">
                <a:latin typeface="Roboto Slab" pitchFamily="2" charset="0"/>
                <a:ea typeface="Roboto Slab" pitchFamily="2" charset="0"/>
                <a:cs typeface="Roboto Slab" pitchFamily="2" charset="0"/>
              </a:rPr>
              <a:t> </a:t>
            </a:r>
            <a:r>
              <a:rPr lang="ru-RU" sz="1600" dirty="0" err="1">
                <a:latin typeface="Roboto Slab" pitchFamily="2" charset="0"/>
                <a:ea typeface="Roboto Slab" pitchFamily="2" charset="0"/>
                <a:cs typeface="Roboto Slab" pitchFamily="2" charset="0"/>
              </a:rPr>
              <a:t>etc</a:t>
            </a:r>
            <a:r>
              <a:rPr lang="ru-RU" sz="1600" dirty="0">
                <a:latin typeface="Roboto Slab" pitchFamily="2" charset="0"/>
                <a:ea typeface="Roboto Slab" pitchFamily="2" charset="0"/>
                <a:cs typeface="Roboto Slab" pitchFamily="2" charset="0"/>
              </a:rPr>
              <a:t>.).</a:t>
            </a:r>
          </a:p>
          <a:p>
            <a:pPr marL="285750" indent="-285750">
              <a:buFont typeface="Arial" panose="020B0604020202020204" pitchFamily="34" charset="0"/>
              <a:buChar char="•"/>
            </a:pPr>
            <a:r>
              <a:rPr lang="ru-RU" sz="1600" dirty="0" err="1">
                <a:latin typeface="Roboto Slab" pitchFamily="2" charset="0"/>
                <a:ea typeface="Roboto Slab" pitchFamily="2" charset="0"/>
                <a:cs typeface="Roboto Slab" pitchFamily="2" charset="0"/>
              </a:rPr>
              <a:t>Rapoartele</a:t>
            </a:r>
            <a:r>
              <a:rPr lang="ru-RU" sz="1600" dirty="0">
                <a:latin typeface="Roboto Slab" pitchFamily="2" charset="0"/>
                <a:ea typeface="Roboto Slab" pitchFamily="2" charset="0"/>
                <a:cs typeface="Roboto Slab" pitchFamily="2" charset="0"/>
              </a:rPr>
              <a:t> </a:t>
            </a:r>
            <a:r>
              <a:rPr lang="ru-RU" sz="1600" dirty="0" err="1">
                <a:latin typeface="Roboto Slab" pitchFamily="2" charset="0"/>
                <a:ea typeface="Roboto Slab" pitchFamily="2" charset="0"/>
                <a:cs typeface="Roboto Slab" pitchFamily="2" charset="0"/>
              </a:rPr>
              <a:t>financiare</a:t>
            </a:r>
            <a:r>
              <a:rPr lang="ru-RU" sz="1600" dirty="0">
                <a:latin typeface="Roboto Slab" pitchFamily="2" charset="0"/>
                <a:ea typeface="Roboto Slab" pitchFamily="2" charset="0"/>
                <a:cs typeface="Roboto Slab" pitchFamily="2" charset="0"/>
              </a:rPr>
              <a:t> </a:t>
            </a:r>
            <a:r>
              <a:rPr lang="ru-RU" sz="1600" dirty="0" err="1">
                <a:latin typeface="Roboto Slab" pitchFamily="2" charset="0"/>
                <a:ea typeface="Roboto Slab" pitchFamily="2" charset="0"/>
                <a:cs typeface="Roboto Slab" pitchFamily="2" charset="0"/>
              </a:rPr>
              <a:t>din</a:t>
            </a:r>
            <a:r>
              <a:rPr lang="ru-RU" sz="1600" dirty="0">
                <a:latin typeface="Roboto Slab" pitchFamily="2" charset="0"/>
                <a:ea typeface="Roboto Slab" pitchFamily="2" charset="0"/>
                <a:cs typeface="Roboto Slab" pitchFamily="2" charset="0"/>
              </a:rPr>
              <a:t> </a:t>
            </a:r>
            <a:r>
              <a:rPr lang="ru-RU" sz="1600" dirty="0" err="1">
                <a:latin typeface="Roboto Slab" pitchFamily="2" charset="0"/>
                <a:ea typeface="Roboto Slab" pitchFamily="2" charset="0"/>
                <a:cs typeface="Roboto Slab" pitchFamily="2" charset="0"/>
              </a:rPr>
              <a:t>anul</a:t>
            </a:r>
            <a:r>
              <a:rPr lang="ru-RU" sz="1600" dirty="0">
                <a:latin typeface="Roboto Slab" pitchFamily="2" charset="0"/>
                <a:ea typeface="Roboto Slab" pitchFamily="2" charset="0"/>
                <a:cs typeface="Roboto Slab" pitchFamily="2" charset="0"/>
              </a:rPr>
              <a:t> </a:t>
            </a:r>
            <a:r>
              <a:rPr lang="ru-RU" sz="1600" dirty="0" err="1">
                <a:latin typeface="Roboto Slab" pitchFamily="2" charset="0"/>
                <a:ea typeface="Roboto Slab" pitchFamily="2" charset="0"/>
                <a:cs typeface="Roboto Slab" pitchFamily="2" charset="0"/>
              </a:rPr>
              <a:t>anterior</a:t>
            </a:r>
            <a:r>
              <a:rPr lang="ru-RU" sz="1600" dirty="0">
                <a:latin typeface="Roboto Slab" pitchFamily="2" charset="0"/>
                <a:ea typeface="Roboto Slab" pitchFamily="2" charset="0"/>
                <a:cs typeface="Roboto Slab" pitchFamily="2" charset="0"/>
              </a:rPr>
              <a:t>.</a:t>
            </a:r>
          </a:p>
          <a:p>
            <a:pPr marL="285750" indent="-285750">
              <a:buFont typeface="Arial" panose="020B0604020202020204" pitchFamily="34" charset="0"/>
              <a:buChar char="•"/>
            </a:pPr>
            <a:r>
              <a:rPr lang="ru-RU" sz="1600" dirty="0" err="1">
                <a:latin typeface="Roboto Slab" pitchFamily="2" charset="0"/>
                <a:ea typeface="Roboto Slab" pitchFamily="2" charset="0"/>
                <a:cs typeface="Roboto Slab" pitchFamily="2" charset="0"/>
              </a:rPr>
              <a:t>Statutele</a:t>
            </a:r>
            <a:r>
              <a:rPr lang="ru-RU" sz="1600" dirty="0">
                <a:latin typeface="Roboto Slab" pitchFamily="2" charset="0"/>
                <a:ea typeface="Roboto Slab" pitchFamily="2" charset="0"/>
                <a:cs typeface="Roboto Slab" pitchFamily="2" charset="0"/>
              </a:rPr>
              <a:t> </a:t>
            </a:r>
            <a:r>
              <a:rPr lang="ru-RU" sz="1600" dirty="0" err="1">
                <a:latin typeface="Roboto Slab" pitchFamily="2" charset="0"/>
                <a:ea typeface="Roboto Slab" pitchFamily="2" charset="0"/>
                <a:cs typeface="Roboto Slab" pitchFamily="2" charset="0"/>
              </a:rPr>
              <a:t>părților</a:t>
            </a:r>
            <a:r>
              <a:rPr lang="ru-RU" sz="1600" dirty="0">
                <a:latin typeface="Roboto Slab" pitchFamily="2" charset="0"/>
                <a:ea typeface="Roboto Slab" pitchFamily="2" charset="0"/>
                <a:cs typeface="Roboto Slab" pitchFamily="2" charset="0"/>
              </a:rPr>
              <a:t> </a:t>
            </a:r>
            <a:r>
              <a:rPr lang="ru-RU" sz="1600" dirty="0" err="1">
                <a:latin typeface="Roboto Slab" pitchFamily="2" charset="0"/>
                <a:ea typeface="Roboto Slab" pitchFamily="2" charset="0"/>
                <a:cs typeface="Roboto Slab" pitchFamily="2" charset="0"/>
              </a:rPr>
              <a:t>implicate</a:t>
            </a:r>
            <a:r>
              <a:rPr lang="ru-RU" sz="1600" dirty="0">
                <a:latin typeface="Roboto Slab" pitchFamily="2" charset="0"/>
                <a:ea typeface="Roboto Slab" pitchFamily="2" charset="0"/>
                <a:cs typeface="Roboto Slab" pitchFamily="2" charset="0"/>
              </a:rPr>
              <a:t>.</a:t>
            </a:r>
          </a:p>
          <a:p>
            <a:pPr marL="285750" indent="-285750">
              <a:buFont typeface="Arial" panose="020B0604020202020204" pitchFamily="34" charset="0"/>
              <a:buChar char="•"/>
            </a:pPr>
            <a:r>
              <a:rPr lang="ru-RU" sz="1600" dirty="0" err="1">
                <a:latin typeface="Roboto Slab" pitchFamily="2" charset="0"/>
                <a:ea typeface="Roboto Slab" pitchFamily="2" charset="0"/>
                <a:cs typeface="Roboto Slab" pitchFamily="2" charset="0"/>
              </a:rPr>
              <a:t>Documente</a:t>
            </a:r>
            <a:r>
              <a:rPr lang="ru-RU" sz="1600" dirty="0">
                <a:latin typeface="Roboto Slab" pitchFamily="2" charset="0"/>
                <a:ea typeface="Roboto Slab" pitchFamily="2" charset="0"/>
                <a:cs typeface="Roboto Slab" pitchFamily="2" charset="0"/>
              </a:rPr>
              <a:t> </a:t>
            </a:r>
            <a:r>
              <a:rPr lang="ru-RU" sz="1600" dirty="0" err="1">
                <a:latin typeface="Roboto Slab" pitchFamily="2" charset="0"/>
                <a:ea typeface="Roboto Slab" pitchFamily="2" charset="0"/>
                <a:cs typeface="Roboto Slab" pitchFamily="2" charset="0"/>
              </a:rPr>
              <a:t>de</a:t>
            </a:r>
            <a:r>
              <a:rPr lang="ru-RU" sz="1600" dirty="0">
                <a:latin typeface="Roboto Slab" pitchFamily="2" charset="0"/>
                <a:ea typeface="Roboto Slab" pitchFamily="2" charset="0"/>
                <a:cs typeface="Roboto Slab" pitchFamily="2" charset="0"/>
              </a:rPr>
              <a:t> </a:t>
            </a:r>
            <a:r>
              <a:rPr lang="ru-RU" sz="1600" dirty="0" err="1">
                <a:latin typeface="Roboto Slab" pitchFamily="2" charset="0"/>
                <a:ea typeface="Roboto Slab" pitchFamily="2" charset="0"/>
                <a:cs typeface="Roboto Slab" pitchFamily="2" charset="0"/>
              </a:rPr>
              <a:t>ofertă</a:t>
            </a:r>
            <a:r>
              <a:rPr lang="ru-RU" sz="1600" dirty="0">
                <a:latin typeface="Roboto Slab" pitchFamily="2" charset="0"/>
                <a:ea typeface="Roboto Slab" pitchFamily="2" charset="0"/>
                <a:cs typeface="Roboto Slab" pitchFamily="2" charset="0"/>
              </a:rPr>
              <a:t> </a:t>
            </a:r>
            <a:r>
              <a:rPr lang="ru-RU" sz="1600" dirty="0" err="1">
                <a:latin typeface="Roboto Slab" pitchFamily="2" charset="0"/>
                <a:ea typeface="Roboto Slab" pitchFamily="2" charset="0"/>
                <a:cs typeface="Roboto Slab" pitchFamily="2" charset="0"/>
              </a:rPr>
              <a:t>publică</a:t>
            </a:r>
            <a:r>
              <a:rPr lang="ru-RU" sz="1600" dirty="0">
                <a:latin typeface="Roboto Slab" pitchFamily="2" charset="0"/>
                <a:ea typeface="Roboto Slab" pitchFamily="2" charset="0"/>
                <a:cs typeface="Roboto Slab" pitchFamily="2" charset="0"/>
              </a:rPr>
              <a:t> (</a:t>
            </a:r>
            <a:r>
              <a:rPr lang="ro-RO" sz="1600" dirty="0">
                <a:latin typeface="Roboto Slab" pitchFamily="2" charset="0"/>
                <a:ea typeface="Roboto Slab" pitchFamily="2" charset="0"/>
                <a:cs typeface="Roboto Slab" pitchFamily="2" charset="0"/>
              </a:rPr>
              <a:t>după caz</a:t>
            </a:r>
            <a:r>
              <a:rPr lang="ru-RU" sz="1600" dirty="0">
                <a:latin typeface="Roboto Slab" pitchFamily="2" charset="0"/>
                <a:ea typeface="Roboto Slab" pitchFamily="2" charset="0"/>
                <a:cs typeface="Roboto Slab" pitchFamily="2" charset="0"/>
              </a:rPr>
              <a:t>).</a:t>
            </a:r>
          </a:p>
          <a:p>
            <a:pPr marL="285750" indent="-285750">
              <a:buFont typeface="Arial" panose="020B0604020202020204" pitchFamily="34" charset="0"/>
              <a:buChar char="•"/>
            </a:pPr>
            <a:r>
              <a:rPr lang="ru-RU" sz="1600" dirty="0" err="1">
                <a:latin typeface="Roboto Slab" pitchFamily="2" charset="0"/>
                <a:ea typeface="Roboto Slab" pitchFamily="2" charset="0"/>
                <a:cs typeface="Roboto Slab" pitchFamily="2" charset="0"/>
              </a:rPr>
              <a:t>Rapoarte</a:t>
            </a:r>
            <a:r>
              <a:rPr lang="ru-RU" sz="1600" dirty="0">
                <a:latin typeface="Roboto Slab" pitchFamily="2" charset="0"/>
                <a:ea typeface="Roboto Slab" pitchFamily="2" charset="0"/>
                <a:cs typeface="Roboto Slab" pitchFamily="2" charset="0"/>
              </a:rPr>
              <a:t> </a:t>
            </a:r>
            <a:r>
              <a:rPr lang="ru-RU" sz="1600" dirty="0" err="1">
                <a:latin typeface="Roboto Slab" pitchFamily="2" charset="0"/>
                <a:ea typeface="Roboto Slab" pitchFamily="2" charset="0"/>
                <a:cs typeface="Roboto Slab" pitchFamily="2" charset="0"/>
              </a:rPr>
              <a:t>și</a:t>
            </a:r>
            <a:r>
              <a:rPr lang="ru-RU" sz="1600" dirty="0">
                <a:latin typeface="Roboto Slab" pitchFamily="2" charset="0"/>
                <a:ea typeface="Roboto Slab" pitchFamily="2" charset="0"/>
                <a:cs typeface="Roboto Slab" pitchFamily="2" charset="0"/>
              </a:rPr>
              <a:t> </a:t>
            </a:r>
            <a:r>
              <a:rPr lang="ru-RU" sz="1600" dirty="0" err="1">
                <a:latin typeface="Roboto Slab" pitchFamily="2" charset="0"/>
                <a:ea typeface="Roboto Slab" pitchFamily="2" charset="0"/>
                <a:cs typeface="Roboto Slab" pitchFamily="2" charset="0"/>
              </a:rPr>
              <a:t>studii</a:t>
            </a:r>
            <a:r>
              <a:rPr lang="ru-RU" sz="1600" dirty="0">
                <a:latin typeface="Roboto Slab" pitchFamily="2" charset="0"/>
                <a:ea typeface="Roboto Slab" pitchFamily="2" charset="0"/>
                <a:cs typeface="Roboto Slab" pitchFamily="2" charset="0"/>
              </a:rPr>
              <a:t> </a:t>
            </a:r>
            <a:r>
              <a:rPr lang="ru-RU" sz="1600" dirty="0" err="1">
                <a:latin typeface="Roboto Slab" pitchFamily="2" charset="0"/>
                <a:ea typeface="Roboto Slab" pitchFamily="2" charset="0"/>
                <a:cs typeface="Roboto Slab" pitchFamily="2" charset="0"/>
              </a:rPr>
              <a:t>interne</a:t>
            </a:r>
            <a:r>
              <a:rPr lang="ru-RU" sz="1600" dirty="0">
                <a:latin typeface="Roboto Slab" pitchFamily="2" charset="0"/>
                <a:ea typeface="Roboto Slab" pitchFamily="2" charset="0"/>
                <a:cs typeface="Roboto Slab" pitchFamily="2" charset="0"/>
              </a:rPr>
              <a:t> </a:t>
            </a:r>
            <a:r>
              <a:rPr lang="ru-RU" sz="1600" dirty="0" err="1">
                <a:latin typeface="Roboto Slab" pitchFamily="2" charset="0"/>
                <a:ea typeface="Roboto Slab" pitchFamily="2" charset="0"/>
                <a:cs typeface="Roboto Slab" pitchFamily="2" charset="0"/>
              </a:rPr>
              <a:t>folosite</a:t>
            </a:r>
            <a:r>
              <a:rPr lang="ru-RU" sz="1600" dirty="0">
                <a:latin typeface="Roboto Slab" pitchFamily="2" charset="0"/>
                <a:ea typeface="Roboto Slab" pitchFamily="2" charset="0"/>
                <a:cs typeface="Roboto Slab" pitchFamily="2" charset="0"/>
              </a:rPr>
              <a:t> </a:t>
            </a:r>
            <a:r>
              <a:rPr lang="ru-RU" sz="1600" dirty="0" err="1">
                <a:latin typeface="Roboto Slab" pitchFamily="2" charset="0"/>
                <a:ea typeface="Roboto Slab" pitchFamily="2" charset="0"/>
                <a:cs typeface="Roboto Slab" pitchFamily="2" charset="0"/>
              </a:rPr>
              <a:t>pentru</a:t>
            </a:r>
            <a:r>
              <a:rPr lang="ru-RU" sz="1600" dirty="0">
                <a:latin typeface="Roboto Slab" pitchFamily="2" charset="0"/>
                <a:ea typeface="Roboto Slab" pitchFamily="2" charset="0"/>
                <a:cs typeface="Roboto Slab" pitchFamily="2" charset="0"/>
              </a:rPr>
              <a:t> </a:t>
            </a:r>
            <a:r>
              <a:rPr lang="ru-RU" sz="1600" dirty="0" err="1">
                <a:latin typeface="Roboto Slab" pitchFamily="2" charset="0"/>
                <a:ea typeface="Roboto Slab" pitchFamily="2" charset="0"/>
                <a:cs typeface="Roboto Slab" pitchFamily="2" charset="0"/>
              </a:rPr>
              <a:t>evaluarea</a:t>
            </a:r>
            <a:r>
              <a:rPr lang="ru-RU" sz="1600" dirty="0">
                <a:latin typeface="Roboto Slab" pitchFamily="2" charset="0"/>
                <a:ea typeface="Roboto Slab" pitchFamily="2" charset="0"/>
                <a:cs typeface="Roboto Slab" pitchFamily="2" charset="0"/>
              </a:rPr>
              <a:t> </a:t>
            </a:r>
            <a:r>
              <a:rPr lang="ru-RU" sz="1600" dirty="0" err="1">
                <a:latin typeface="Roboto Slab" pitchFamily="2" charset="0"/>
                <a:ea typeface="Roboto Slab" pitchFamily="2" charset="0"/>
                <a:cs typeface="Roboto Slab" pitchFamily="2" charset="0"/>
              </a:rPr>
              <a:t>concentrării</a:t>
            </a:r>
            <a:r>
              <a:rPr lang="ru-RU" sz="1600" dirty="0">
                <a:latin typeface="Roboto Slab" pitchFamily="2" charset="0"/>
                <a:ea typeface="Roboto Slab" pitchFamily="2" charset="0"/>
                <a:cs typeface="Roboto Slab" pitchFamily="2" charset="0"/>
              </a:rPr>
              <a:t> (</a:t>
            </a:r>
            <a:r>
              <a:rPr lang="ru-RU" sz="1600" dirty="0" err="1">
                <a:latin typeface="Roboto Slab" pitchFamily="2" charset="0"/>
                <a:ea typeface="Roboto Slab" pitchFamily="2" charset="0"/>
                <a:cs typeface="Roboto Slab" pitchFamily="2" charset="0"/>
              </a:rPr>
              <a:t>analize</a:t>
            </a:r>
            <a:r>
              <a:rPr lang="ru-RU" sz="1600" dirty="0">
                <a:latin typeface="Roboto Slab" pitchFamily="2" charset="0"/>
                <a:ea typeface="Roboto Slab" pitchFamily="2" charset="0"/>
                <a:cs typeface="Roboto Slab" pitchFamily="2" charset="0"/>
              </a:rPr>
              <a:t> </a:t>
            </a:r>
            <a:r>
              <a:rPr lang="ru-RU" sz="1600" dirty="0" err="1">
                <a:latin typeface="Roboto Slab" pitchFamily="2" charset="0"/>
                <a:ea typeface="Roboto Slab" pitchFamily="2" charset="0"/>
                <a:cs typeface="Roboto Slab" pitchFamily="2" charset="0"/>
              </a:rPr>
              <a:t>despre</a:t>
            </a:r>
            <a:r>
              <a:rPr lang="ru-RU" sz="1600" dirty="0">
                <a:latin typeface="Roboto Slab" pitchFamily="2" charset="0"/>
                <a:ea typeface="Roboto Slab" pitchFamily="2" charset="0"/>
                <a:cs typeface="Roboto Slab" pitchFamily="2" charset="0"/>
              </a:rPr>
              <a:t> </a:t>
            </a:r>
            <a:r>
              <a:rPr lang="ru-RU" sz="1600" dirty="0" err="1">
                <a:latin typeface="Roboto Slab" pitchFamily="2" charset="0"/>
                <a:ea typeface="Roboto Slab" pitchFamily="2" charset="0"/>
                <a:cs typeface="Roboto Slab" pitchFamily="2" charset="0"/>
              </a:rPr>
              <a:t>cote</a:t>
            </a:r>
            <a:r>
              <a:rPr lang="ru-RU" sz="1600" dirty="0">
                <a:latin typeface="Roboto Slab" pitchFamily="2" charset="0"/>
                <a:ea typeface="Roboto Slab" pitchFamily="2" charset="0"/>
                <a:cs typeface="Roboto Slab" pitchFamily="2" charset="0"/>
              </a:rPr>
              <a:t> </a:t>
            </a:r>
            <a:r>
              <a:rPr lang="ru-RU" sz="1600" dirty="0" err="1">
                <a:latin typeface="Roboto Slab" pitchFamily="2" charset="0"/>
                <a:ea typeface="Roboto Slab" pitchFamily="2" charset="0"/>
                <a:cs typeface="Roboto Slab" pitchFamily="2" charset="0"/>
              </a:rPr>
              <a:t>de</a:t>
            </a:r>
            <a:r>
              <a:rPr lang="ru-RU" sz="1600" dirty="0">
                <a:latin typeface="Roboto Slab" pitchFamily="2" charset="0"/>
                <a:ea typeface="Roboto Slab" pitchFamily="2" charset="0"/>
                <a:cs typeface="Roboto Slab" pitchFamily="2" charset="0"/>
              </a:rPr>
              <a:t> </a:t>
            </a:r>
            <a:r>
              <a:rPr lang="ru-RU" sz="1600" dirty="0" err="1">
                <a:latin typeface="Roboto Slab" pitchFamily="2" charset="0"/>
                <a:ea typeface="Roboto Slab" pitchFamily="2" charset="0"/>
                <a:cs typeface="Roboto Slab" pitchFamily="2" charset="0"/>
              </a:rPr>
              <a:t>piață</a:t>
            </a:r>
            <a:r>
              <a:rPr lang="ru-RU" sz="1600" dirty="0">
                <a:latin typeface="Roboto Slab" pitchFamily="2" charset="0"/>
                <a:ea typeface="Roboto Slab" pitchFamily="2" charset="0"/>
                <a:cs typeface="Roboto Slab" pitchFamily="2" charset="0"/>
              </a:rPr>
              <a:t>, </a:t>
            </a:r>
            <a:r>
              <a:rPr lang="ru-RU" sz="1600" dirty="0" err="1">
                <a:latin typeface="Roboto Slab" pitchFamily="2" charset="0"/>
                <a:ea typeface="Roboto Slab" pitchFamily="2" charset="0"/>
                <a:cs typeface="Roboto Slab" pitchFamily="2" charset="0"/>
              </a:rPr>
              <a:t>concurență</a:t>
            </a:r>
            <a:r>
              <a:rPr lang="ru-RU" sz="1600" dirty="0">
                <a:latin typeface="Roboto Slab" pitchFamily="2" charset="0"/>
                <a:ea typeface="Roboto Slab" pitchFamily="2" charset="0"/>
                <a:cs typeface="Roboto Slab" pitchFamily="2" charset="0"/>
              </a:rPr>
              <a:t>, </a:t>
            </a:r>
            <a:r>
              <a:rPr lang="ru-RU" sz="1600" dirty="0" err="1">
                <a:latin typeface="Roboto Slab" pitchFamily="2" charset="0"/>
                <a:ea typeface="Roboto Slab" pitchFamily="2" charset="0"/>
                <a:cs typeface="Roboto Slab" pitchFamily="2" charset="0"/>
              </a:rPr>
              <a:t>condiții</a:t>
            </a:r>
            <a:r>
              <a:rPr lang="ru-RU" sz="1600" dirty="0">
                <a:latin typeface="Roboto Slab" pitchFamily="2" charset="0"/>
                <a:ea typeface="Roboto Slab" pitchFamily="2" charset="0"/>
                <a:cs typeface="Roboto Slab" pitchFamily="2" charset="0"/>
              </a:rPr>
              <a:t> </a:t>
            </a:r>
            <a:r>
              <a:rPr lang="ru-RU" sz="1600" dirty="0" err="1">
                <a:latin typeface="Roboto Slab" pitchFamily="2" charset="0"/>
                <a:ea typeface="Roboto Slab" pitchFamily="2" charset="0"/>
                <a:cs typeface="Roboto Slab" pitchFamily="2" charset="0"/>
              </a:rPr>
              <a:t>de</a:t>
            </a:r>
            <a:r>
              <a:rPr lang="ru-RU" sz="1600" dirty="0">
                <a:latin typeface="Roboto Slab" pitchFamily="2" charset="0"/>
                <a:ea typeface="Roboto Slab" pitchFamily="2" charset="0"/>
                <a:cs typeface="Roboto Slab" pitchFamily="2" charset="0"/>
              </a:rPr>
              <a:t> </a:t>
            </a:r>
            <a:r>
              <a:rPr lang="ru-RU" sz="1600" dirty="0" err="1">
                <a:latin typeface="Roboto Slab" pitchFamily="2" charset="0"/>
                <a:ea typeface="Roboto Slab" pitchFamily="2" charset="0"/>
                <a:cs typeface="Roboto Slab" pitchFamily="2" charset="0"/>
              </a:rPr>
              <a:t>piață</a:t>
            </a:r>
            <a:r>
              <a:rPr lang="ru-RU" sz="1600" dirty="0">
                <a:latin typeface="Roboto Slab" pitchFamily="2" charset="0"/>
                <a:ea typeface="Roboto Slab" pitchFamily="2" charset="0"/>
                <a:cs typeface="Roboto Slab" pitchFamily="2" charset="0"/>
              </a:rPr>
              <a:t>, </a:t>
            </a:r>
            <a:r>
              <a:rPr lang="ru-RU" sz="1600" dirty="0" err="1">
                <a:latin typeface="Roboto Slab" pitchFamily="2" charset="0"/>
                <a:ea typeface="Roboto Slab" pitchFamily="2" charset="0"/>
                <a:cs typeface="Roboto Slab" pitchFamily="2" charset="0"/>
              </a:rPr>
              <a:t>motivație</a:t>
            </a:r>
            <a:r>
              <a:rPr lang="ru-RU" sz="1600" dirty="0">
                <a:latin typeface="Roboto Slab" pitchFamily="2" charset="0"/>
                <a:ea typeface="Roboto Slab" pitchFamily="2" charset="0"/>
                <a:cs typeface="Roboto Slab" pitchFamily="2" charset="0"/>
              </a:rPr>
              <a:t>).</a:t>
            </a:r>
            <a:endParaRPr lang="ro-RO" sz="1600" dirty="0">
              <a:latin typeface="Roboto Slab" pitchFamily="2" charset="0"/>
              <a:ea typeface="Roboto Slab" pitchFamily="2" charset="0"/>
              <a:cs typeface="Roboto Slab" pitchFamily="2" charset="0"/>
            </a:endParaRPr>
          </a:p>
          <a:p>
            <a:pPr marL="285750" indent="-285750">
              <a:buFont typeface="Arial" panose="020B0604020202020204" pitchFamily="34" charset="0"/>
              <a:buChar char="•"/>
            </a:pPr>
            <a:endParaRPr lang="ru-RU" sz="1600" dirty="0">
              <a:latin typeface="Roboto Slab" pitchFamily="2" charset="0"/>
              <a:ea typeface="Roboto Slab" pitchFamily="2" charset="0"/>
              <a:cs typeface="Roboto Slab" pitchFamily="2" charset="0"/>
            </a:endParaRPr>
          </a:p>
          <a:p>
            <a:pPr marL="285750" indent="-285750">
              <a:buFont typeface="Arial" panose="020B0604020202020204" pitchFamily="34" charset="0"/>
              <a:buChar char="•"/>
            </a:pPr>
            <a:r>
              <a:rPr lang="ru-RU" sz="1600" dirty="0" err="1">
                <a:latin typeface="Roboto Slab" pitchFamily="2" charset="0"/>
                <a:ea typeface="Roboto Slab" pitchFamily="2" charset="0"/>
                <a:cs typeface="Roboto Slab" pitchFamily="2" charset="0"/>
              </a:rPr>
              <a:t>Informații</a:t>
            </a:r>
            <a:r>
              <a:rPr lang="ru-RU" sz="1600" dirty="0">
                <a:latin typeface="Roboto Slab" pitchFamily="2" charset="0"/>
                <a:ea typeface="Roboto Slab" pitchFamily="2" charset="0"/>
                <a:cs typeface="Roboto Slab" pitchFamily="2" charset="0"/>
              </a:rPr>
              <a:t> </a:t>
            </a:r>
            <a:r>
              <a:rPr lang="ru-RU" sz="1600" dirty="0" err="1">
                <a:latin typeface="Roboto Slab" pitchFamily="2" charset="0"/>
                <a:ea typeface="Roboto Slab" pitchFamily="2" charset="0"/>
                <a:cs typeface="Roboto Slab" pitchFamily="2" charset="0"/>
              </a:rPr>
              <a:t>suplimentare</a:t>
            </a:r>
            <a:r>
              <a:rPr lang="ru-RU" sz="1600" dirty="0">
                <a:latin typeface="Roboto Slab" pitchFamily="2" charset="0"/>
                <a:ea typeface="Roboto Slab" pitchFamily="2" charset="0"/>
                <a:cs typeface="Roboto Slab" pitchFamily="2" charset="0"/>
              </a:rPr>
              <a:t> </a:t>
            </a:r>
            <a:r>
              <a:rPr lang="ru-RU" sz="1600" dirty="0" err="1">
                <a:latin typeface="Roboto Slab" pitchFamily="2" charset="0"/>
                <a:ea typeface="Roboto Slab" pitchFamily="2" charset="0"/>
                <a:cs typeface="Roboto Slab" pitchFamily="2" charset="0"/>
              </a:rPr>
              <a:t>în</a:t>
            </a:r>
            <a:r>
              <a:rPr lang="ru-RU" sz="1600" dirty="0">
                <a:latin typeface="Roboto Slab" pitchFamily="2" charset="0"/>
                <a:ea typeface="Roboto Slab" pitchFamily="2" charset="0"/>
                <a:cs typeface="Roboto Slab" pitchFamily="2" charset="0"/>
              </a:rPr>
              <a:t> </a:t>
            </a:r>
            <a:r>
              <a:rPr lang="ru-RU" sz="1600" dirty="0" err="1">
                <a:latin typeface="Roboto Slab" pitchFamily="2" charset="0"/>
                <a:ea typeface="Roboto Slab" pitchFamily="2" charset="0"/>
                <a:cs typeface="Roboto Slab" pitchFamily="2" charset="0"/>
              </a:rPr>
              <a:t>documente</a:t>
            </a:r>
            <a:r>
              <a:rPr lang="ru-RU" sz="1600" dirty="0">
                <a:latin typeface="Roboto Slab" pitchFamily="2" charset="0"/>
                <a:ea typeface="Roboto Slab" pitchFamily="2" charset="0"/>
                <a:cs typeface="Roboto Slab" pitchFamily="2" charset="0"/>
              </a:rPr>
              <a:t>:</a:t>
            </a:r>
          </a:p>
          <a:p>
            <a:r>
              <a:rPr lang="ru-RU" sz="1600" dirty="0">
                <a:latin typeface="Roboto Slab" pitchFamily="2" charset="0"/>
                <a:ea typeface="Roboto Slab" pitchFamily="2" charset="0"/>
                <a:cs typeface="Roboto Slab" pitchFamily="2" charset="0"/>
              </a:rPr>
              <a:t>Data </a:t>
            </a:r>
            <a:r>
              <a:rPr lang="ru-RU" sz="1600" dirty="0" err="1">
                <a:latin typeface="Roboto Slab" pitchFamily="2" charset="0"/>
                <a:ea typeface="Roboto Slab" pitchFamily="2" charset="0"/>
                <a:cs typeface="Roboto Slab" pitchFamily="2" charset="0"/>
              </a:rPr>
              <a:t>elaborării</a:t>
            </a:r>
            <a:r>
              <a:rPr lang="ru-RU" sz="1600" dirty="0">
                <a:latin typeface="Roboto Slab" pitchFamily="2" charset="0"/>
                <a:ea typeface="Roboto Slab" pitchFamily="2" charset="0"/>
                <a:cs typeface="Roboto Slab" pitchFamily="2" charset="0"/>
              </a:rPr>
              <a:t>.</a:t>
            </a:r>
          </a:p>
          <a:p>
            <a:r>
              <a:rPr lang="ru-RU" sz="1600" dirty="0" err="1">
                <a:latin typeface="Roboto Slab" pitchFamily="2" charset="0"/>
                <a:ea typeface="Roboto Slab" pitchFamily="2" charset="0"/>
                <a:cs typeface="Roboto Slab" pitchFamily="2" charset="0"/>
              </a:rPr>
              <a:t>Numele</a:t>
            </a:r>
            <a:r>
              <a:rPr lang="ru-RU" sz="1600" dirty="0">
                <a:latin typeface="Roboto Slab" pitchFamily="2" charset="0"/>
                <a:ea typeface="Roboto Slab" pitchFamily="2" charset="0"/>
                <a:cs typeface="Roboto Slab" pitchFamily="2" charset="0"/>
              </a:rPr>
              <a:t> </a:t>
            </a:r>
            <a:r>
              <a:rPr lang="ru-RU" sz="1600" dirty="0" err="1">
                <a:latin typeface="Roboto Slab" pitchFamily="2" charset="0"/>
                <a:ea typeface="Roboto Slab" pitchFamily="2" charset="0"/>
                <a:cs typeface="Roboto Slab" pitchFamily="2" charset="0"/>
              </a:rPr>
              <a:t>și</a:t>
            </a:r>
            <a:r>
              <a:rPr lang="ru-RU" sz="1600" dirty="0">
                <a:latin typeface="Roboto Slab" pitchFamily="2" charset="0"/>
                <a:ea typeface="Roboto Slab" pitchFamily="2" charset="0"/>
                <a:cs typeface="Roboto Slab" pitchFamily="2" charset="0"/>
              </a:rPr>
              <a:t> </a:t>
            </a:r>
            <a:r>
              <a:rPr lang="ru-RU" sz="1600" dirty="0" err="1">
                <a:latin typeface="Roboto Slab" pitchFamily="2" charset="0"/>
                <a:ea typeface="Roboto Slab" pitchFamily="2" charset="0"/>
                <a:cs typeface="Roboto Slab" pitchFamily="2" charset="0"/>
              </a:rPr>
              <a:t>funcția</a:t>
            </a:r>
            <a:r>
              <a:rPr lang="ru-RU" sz="1600" dirty="0">
                <a:latin typeface="Roboto Slab" pitchFamily="2" charset="0"/>
                <a:ea typeface="Roboto Slab" pitchFamily="2" charset="0"/>
                <a:cs typeface="Roboto Slab" pitchFamily="2" charset="0"/>
              </a:rPr>
              <a:t> </a:t>
            </a:r>
            <a:r>
              <a:rPr lang="ru-RU" sz="1600" dirty="0" err="1">
                <a:latin typeface="Roboto Slab" pitchFamily="2" charset="0"/>
                <a:ea typeface="Roboto Slab" pitchFamily="2" charset="0"/>
                <a:cs typeface="Roboto Slab" pitchFamily="2" charset="0"/>
              </a:rPr>
              <a:t>autorilor</a:t>
            </a:r>
            <a:r>
              <a:rPr lang="ru-RU" sz="1600" dirty="0">
                <a:latin typeface="Roboto Slab" pitchFamily="2" charset="0"/>
                <a:ea typeface="Roboto Slab" pitchFamily="2" charset="0"/>
                <a:cs typeface="Roboto Slab" pitchFamily="2" charset="0"/>
              </a:rPr>
              <a:t>.</a:t>
            </a:r>
            <a:endParaRPr lang="ru-RU" dirty="0">
              <a:latin typeface="Roboto Slab" pitchFamily="2" charset="0"/>
              <a:ea typeface="Roboto Slab" pitchFamily="2" charset="0"/>
              <a:cs typeface="Roboto Slab" pitchFamily="2" charset="0"/>
            </a:endParaRPr>
          </a:p>
        </p:txBody>
      </p:sp>
      <p:sp>
        <p:nvSpPr>
          <p:cNvPr id="7" name="TextBox 6">
            <a:extLst>
              <a:ext uri="{FF2B5EF4-FFF2-40B4-BE49-F238E27FC236}">
                <a16:creationId xmlns:a16="http://schemas.microsoft.com/office/drawing/2014/main" id="{5B5D3CF6-0BE6-4AAD-4192-5039036AC34F}"/>
              </a:ext>
            </a:extLst>
          </p:cNvPr>
          <p:cNvSpPr txBox="1"/>
          <p:nvPr/>
        </p:nvSpPr>
        <p:spPr>
          <a:xfrm>
            <a:off x="1238491" y="492453"/>
            <a:ext cx="3437681" cy="461665"/>
          </a:xfrm>
          <a:prstGeom prst="rect">
            <a:avLst/>
          </a:prstGeom>
          <a:noFill/>
        </p:spPr>
        <p:txBody>
          <a:bodyPr wrap="square">
            <a:spAutoFit/>
          </a:bodyPr>
          <a:lstStyle/>
          <a:p>
            <a:r>
              <a:rPr lang="ru-RU" sz="2400" b="1" dirty="0" err="1">
                <a:solidFill>
                  <a:schemeClr val="accent1">
                    <a:lumMod val="75000"/>
                  </a:schemeClr>
                </a:solidFill>
                <a:latin typeface="Roboto Slab" pitchFamily="2" charset="0"/>
                <a:ea typeface="Roboto Slab" pitchFamily="2" charset="0"/>
                <a:cs typeface="Roboto Slab" pitchFamily="2" charset="0"/>
              </a:rPr>
              <a:t>Depunerea</a:t>
            </a:r>
            <a:r>
              <a:rPr lang="ru-RU" sz="2400" b="1" dirty="0">
                <a:solidFill>
                  <a:schemeClr val="accent1">
                    <a:lumMod val="75000"/>
                  </a:schemeClr>
                </a:solidFill>
                <a:latin typeface="Roboto Slab" pitchFamily="2" charset="0"/>
                <a:ea typeface="Roboto Slab" pitchFamily="2" charset="0"/>
                <a:cs typeface="Roboto Slab" pitchFamily="2" charset="0"/>
              </a:rPr>
              <a:t> </a:t>
            </a:r>
            <a:r>
              <a:rPr lang="ru-RU" sz="2400" b="1" dirty="0" err="1">
                <a:solidFill>
                  <a:schemeClr val="accent1">
                    <a:lumMod val="75000"/>
                  </a:schemeClr>
                </a:solidFill>
                <a:latin typeface="Roboto Slab" pitchFamily="2" charset="0"/>
                <a:ea typeface="Roboto Slab" pitchFamily="2" charset="0"/>
                <a:cs typeface="Roboto Slab" pitchFamily="2" charset="0"/>
              </a:rPr>
              <a:t>notificării</a:t>
            </a:r>
            <a:r>
              <a:rPr lang="ru-RU" sz="2400" b="1" dirty="0">
                <a:solidFill>
                  <a:srgbClr val="5E808B"/>
                </a:solidFill>
                <a:latin typeface="Roboto Slab" pitchFamily="2" charset="0"/>
                <a:ea typeface="Roboto Slab" pitchFamily="2" charset="0"/>
                <a:cs typeface="Roboto Slab" pitchFamily="2" charset="0"/>
              </a:rPr>
              <a:t>:</a:t>
            </a:r>
          </a:p>
        </p:txBody>
      </p:sp>
      <p:sp>
        <p:nvSpPr>
          <p:cNvPr id="9" name="TextBox 8">
            <a:extLst>
              <a:ext uri="{FF2B5EF4-FFF2-40B4-BE49-F238E27FC236}">
                <a16:creationId xmlns:a16="http://schemas.microsoft.com/office/drawing/2014/main" id="{C96A35EB-E3AF-976D-5748-4BE13D715401}"/>
              </a:ext>
            </a:extLst>
          </p:cNvPr>
          <p:cNvSpPr txBox="1"/>
          <p:nvPr/>
        </p:nvSpPr>
        <p:spPr>
          <a:xfrm>
            <a:off x="8160151" y="2894591"/>
            <a:ext cx="4132162" cy="1200329"/>
          </a:xfrm>
          <a:prstGeom prst="rect">
            <a:avLst/>
          </a:prstGeom>
          <a:noFill/>
        </p:spPr>
        <p:txBody>
          <a:bodyPr wrap="square">
            <a:spAutoFit/>
          </a:bodyPr>
          <a:lstStyle/>
          <a:p>
            <a:pPr algn="ctr"/>
            <a:r>
              <a:rPr lang="ru-RU" sz="2400" b="1" dirty="0" err="1">
                <a:solidFill>
                  <a:schemeClr val="accent1">
                    <a:lumMod val="75000"/>
                  </a:schemeClr>
                </a:solidFill>
                <a:latin typeface="Roboto Slab" pitchFamily="2" charset="0"/>
                <a:ea typeface="Roboto Slab" pitchFamily="2" charset="0"/>
                <a:cs typeface="Roboto Slab" pitchFamily="2" charset="0"/>
              </a:rPr>
              <a:t>Conținutul</a:t>
            </a:r>
            <a:r>
              <a:rPr lang="ru-RU" sz="2400" b="1" dirty="0">
                <a:solidFill>
                  <a:schemeClr val="accent1">
                    <a:lumMod val="75000"/>
                  </a:schemeClr>
                </a:solidFill>
                <a:latin typeface="Roboto Slab" pitchFamily="2" charset="0"/>
                <a:ea typeface="Roboto Slab" pitchFamily="2" charset="0"/>
                <a:cs typeface="Roboto Slab" pitchFamily="2" charset="0"/>
              </a:rPr>
              <a:t> </a:t>
            </a:r>
            <a:r>
              <a:rPr lang="ru-RU" sz="2400" b="1" dirty="0" err="1">
                <a:solidFill>
                  <a:schemeClr val="accent1">
                    <a:lumMod val="75000"/>
                  </a:schemeClr>
                </a:solidFill>
                <a:latin typeface="Roboto Slab" pitchFamily="2" charset="0"/>
                <a:ea typeface="Roboto Slab" pitchFamily="2" charset="0"/>
                <a:cs typeface="Roboto Slab" pitchFamily="2" charset="0"/>
              </a:rPr>
              <a:t>dosarului</a:t>
            </a:r>
            <a:r>
              <a:rPr lang="ru-RU" sz="2400" b="1" dirty="0">
                <a:solidFill>
                  <a:schemeClr val="accent1">
                    <a:lumMod val="75000"/>
                  </a:schemeClr>
                </a:solidFill>
                <a:latin typeface="Roboto Slab" pitchFamily="2" charset="0"/>
                <a:ea typeface="Roboto Slab" pitchFamily="2" charset="0"/>
                <a:cs typeface="Roboto Slab" pitchFamily="2" charset="0"/>
              </a:rPr>
              <a:t> </a:t>
            </a:r>
            <a:r>
              <a:rPr lang="ru-RU" sz="2400" b="1" dirty="0" err="1">
                <a:solidFill>
                  <a:schemeClr val="accent1">
                    <a:lumMod val="75000"/>
                  </a:schemeClr>
                </a:solidFill>
                <a:latin typeface="Roboto Slab" pitchFamily="2" charset="0"/>
                <a:ea typeface="Roboto Slab" pitchFamily="2" charset="0"/>
                <a:cs typeface="Roboto Slab" pitchFamily="2" charset="0"/>
              </a:rPr>
              <a:t>de</a:t>
            </a:r>
            <a:r>
              <a:rPr lang="ru-RU" sz="2400" b="1" dirty="0">
                <a:solidFill>
                  <a:schemeClr val="accent1">
                    <a:lumMod val="75000"/>
                  </a:schemeClr>
                </a:solidFill>
                <a:latin typeface="Roboto Slab" pitchFamily="2" charset="0"/>
                <a:ea typeface="Roboto Slab" pitchFamily="2" charset="0"/>
                <a:cs typeface="Roboto Slab" pitchFamily="2" charset="0"/>
              </a:rPr>
              <a:t> </a:t>
            </a:r>
            <a:r>
              <a:rPr lang="ru-RU" sz="2400" b="1" dirty="0" err="1">
                <a:solidFill>
                  <a:schemeClr val="accent1">
                    <a:lumMod val="75000"/>
                  </a:schemeClr>
                </a:solidFill>
                <a:latin typeface="Roboto Slab" pitchFamily="2" charset="0"/>
                <a:ea typeface="Roboto Slab" pitchFamily="2" charset="0"/>
                <a:cs typeface="Roboto Slab" pitchFamily="2" charset="0"/>
              </a:rPr>
              <a:t>notificare</a:t>
            </a:r>
            <a:r>
              <a:rPr lang="ru-RU" sz="2400" b="1" dirty="0">
                <a:solidFill>
                  <a:schemeClr val="accent1">
                    <a:lumMod val="75000"/>
                  </a:schemeClr>
                </a:solidFill>
                <a:latin typeface="Roboto Slab" pitchFamily="2" charset="0"/>
                <a:ea typeface="Roboto Slab" pitchFamily="2" charset="0"/>
                <a:cs typeface="Roboto Slab" pitchFamily="2" charset="0"/>
              </a:rPr>
              <a:t>:</a:t>
            </a:r>
          </a:p>
          <a:p>
            <a:pPr algn="ctr"/>
            <a:endParaRPr lang="ru-RU" sz="2400" b="1" dirty="0">
              <a:solidFill>
                <a:srgbClr val="5E808B"/>
              </a:solidFill>
              <a:latin typeface="Roboto Slab" pitchFamily="2" charset="0"/>
              <a:ea typeface="Roboto Slab" pitchFamily="2" charset="0"/>
              <a:cs typeface="Roboto Slab" pitchFamily="2" charset="0"/>
            </a:endParaRPr>
          </a:p>
        </p:txBody>
      </p:sp>
      <p:pic>
        <p:nvPicPr>
          <p:cNvPr id="17" name="Рисунок 16" descr="Диаграмма Венна">
            <a:extLst>
              <a:ext uri="{FF2B5EF4-FFF2-40B4-BE49-F238E27FC236}">
                <a16:creationId xmlns:a16="http://schemas.microsoft.com/office/drawing/2014/main" id="{9F71EC4F-5B39-34F5-5404-1E0C4E5EEF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33902" y="-226601"/>
            <a:ext cx="3350871" cy="3350871"/>
          </a:xfrm>
          <a:prstGeom prst="rect">
            <a:avLst/>
          </a:prstGeom>
        </p:spPr>
      </p:pic>
    </p:spTree>
    <p:extLst>
      <p:ext uri="{BB962C8B-B14F-4D97-AF65-F5344CB8AC3E}">
        <p14:creationId xmlns:p14="http://schemas.microsoft.com/office/powerpoint/2010/main" val="8721643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Ежедневник">
            <a:extLst>
              <a:ext uri="{FF2B5EF4-FFF2-40B4-BE49-F238E27FC236}">
                <a16:creationId xmlns:a16="http://schemas.microsoft.com/office/drawing/2014/main" id="{F71F0EED-9CA7-3469-1B9B-8BF3CF92576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34278" y="5476460"/>
            <a:ext cx="2494721" cy="2494721"/>
          </a:xfrm>
          <a:prstGeom prst="rect">
            <a:avLst/>
          </a:prstGeom>
        </p:spPr>
      </p:pic>
      <p:pic>
        <p:nvPicPr>
          <p:cNvPr id="5" name="Рисунок 4" descr="Документ">
            <a:extLst>
              <a:ext uri="{FF2B5EF4-FFF2-40B4-BE49-F238E27FC236}">
                <a16:creationId xmlns:a16="http://schemas.microsoft.com/office/drawing/2014/main" id="{CD787A46-39AC-A253-D91F-81E710EBA58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35789" y="5695121"/>
            <a:ext cx="2156792" cy="2156792"/>
          </a:xfrm>
          <a:prstGeom prst="rect">
            <a:avLst/>
          </a:prstGeom>
        </p:spPr>
      </p:pic>
      <p:pic>
        <p:nvPicPr>
          <p:cNvPr id="7" name="Рисунок 6" descr="Секундомер">
            <a:extLst>
              <a:ext uri="{FF2B5EF4-FFF2-40B4-BE49-F238E27FC236}">
                <a16:creationId xmlns:a16="http://schemas.microsoft.com/office/drawing/2014/main" id="{C21B959C-D13E-8857-7449-404D1A95EE8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008703" y="5695121"/>
            <a:ext cx="2504661" cy="2504661"/>
          </a:xfrm>
          <a:prstGeom prst="rect">
            <a:avLst/>
          </a:prstGeom>
        </p:spPr>
      </p:pic>
      <p:sp>
        <p:nvSpPr>
          <p:cNvPr id="9" name="TextBox 8">
            <a:extLst>
              <a:ext uri="{FF2B5EF4-FFF2-40B4-BE49-F238E27FC236}">
                <a16:creationId xmlns:a16="http://schemas.microsoft.com/office/drawing/2014/main" id="{53C9A055-0097-801B-86DD-7A54C55D0614}"/>
              </a:ext>
            </a:extLst>
          </p:cNvPr>
          <p:cNvSpPr txBox="1"/>
          <p:nvPr/>
        </p:nvSpPr>
        <p:spPr>
          <a:xfrm>
            <a:off x="3501514" y="405921"/>
            <a:ext cx="7627371" cy="769441"/>
          </a:xfrm>
          <a:prstGeom prst="rect">
            <a:avLst/>
          </a:prstGeom>
          <a:noFill/>
        </p:spPr>
        <p:txBody>
          <a:bodyPr wrap="square">
            <a:spAutoFit/>
          </a:bodyPr>
          <a:lstStyle/>
          <a:p>
            <a:pPr algn="ctr"/>
            <a:r>
              <a:rPr lang="tr-TR" sz="4400" b="1" dirty="0">
                <a:solidFill>
                  <a:srgbClr val="4CAEA6"/>
                </a:solidFill>
                <a:latin typeface="Roboto Slab" pitchFamily="2" charset="0"/>
                <a:ea typeface="Roboto Slab" pitchFamily="2" charset="0"/>
                <a:cs typeface="Roboto Slab" pitchFamily="2" charset="0"/>
              </a:rPr>
              <a:t>Data efectivă a notificării</a:t>
            </a:r>
            <a:endParaRPr lang="ru-RU" sz="4400" b="1" dirty="0">
              <a:solidFill>
                <a:srgbClr val="4CAEA6"/>
              </a:solidFill>
              <a:latin typeface="Roboto Slab" pitchFamily="2" charset="0"/>
              <a:ea typeface="Roboto Slab" pitchFamily="2" charset="0"/>
              <a:cs typeface="Roboto Slab" pitchFamily="2" charset="0"/>
            </a:endParaRPr>
          </a:p>
        </p:txBody>
      </p:sp>
      <p:sp>
        <p:nvSpPr>
          <p:cNvPr id="11" name="TextBox 10">
            <a:extLst>
              <a:ext uri="{FF2B5EF4-FFF2-40B4-BE49-F238E27FC236}">
                <a16:creationId xmlns:a16="http://schemas.microsoft.com/office/drawing/2014/main" id="{3D40000A-44A1-C274-CF5A-7BAE7BBD58F8}"/>
              </a:ext>
            </a:extLst>
          </p:cNvPr>
          <p:cNvSpPr txBox="1"/>
          <p:nvPr/>
        </p:nvSpPr>
        <p:spPr>
          <a:xfrm>
            <a:off x="566529" y="1496508"/>
            <a:ext cx="8338931" cy="646331"/>
          </a:xfrm>
          <a:prstGeom prst="rect">
            <a:avLst/>
          </a:prstGeom>
          <a:noFill/>
        </p:spPr>
        <p:txBody>
          <a:bodyPr wrap="square">
            <a:spAutoFit/>
          </a:bodyPr>
          <a:lstStyle/>
          <a:p>
            <a:r>
              <a:rPr lang="tr-TR" dirty="0">
                <a:latin typeface="Roboto Slab" pitchFamily="2" charset="0"/>
                <a:ea typeface="Roboto Slab" pitchFamily="2" charset="0"/>
                <a:cs typeface="Roboto Slab" pitchFamily="2" charset="0"/>
              </a:rPr>
              <a:t>Notificarea devine efectivă la data înregistrării la Consiliul Concurenței, </a:t>
            </a:r>
            <a:r>
              <a:rPr lang="tr-TR" b="1" dirty="0">
                <a:latin typeface="Roboto Slab" pitchFamily="2" charset="0"/>
                <a:ea typeface="Roboto Slab" pitchFamily="2" charset="0"/>
                <a:cs typeface="Roboto Slab" pitchFamily="2" charset="0"/>
              </a:rPr>
              <a:t>dacă informațiile sunt complete și corecte</a:t>
            </a:r>
            <a:r>
              <a:rPr lang="tr-TR" dirty="0">
                <a:latin typeface="Roboto Slab" pitchFamily="2" charset="0"/>
                <a:ea typeface="Roboto Slab" pitchFamily="2" charset="0"/>
                <a:cs typeface="Roboto Slab" pitchFamily="2" charset="0"/>
              </a:rPr>
              <a:t>.</a:t>
            </a:r>
            <a:endParaRPr lang="ru-RU" dirty="0">
              <a:latin typeface="Roboto Slab" pitchFamily="2" charset="0"/>
              <a:ea typeface="Roboto Slab" pitchFamily="2" charset="0"/>
              <a:cs typeface="Roboto Slab" pitchFamily="2" charset="0"/>
            </a:endParaRPr>
          </a:p>
        </p:txBody>
      </p:sp>
      <p:sp>
        <p:nvSpPr>
          <p:cNvPr id="13" name="TextBox 12">
            <a:extLst>
              <a:ext uri="{FF2B5EF4-FFF2-40B4-BE49-F238E27FC236}">
                <a16:creationId xmlns:a16="http://schemas.microsoft.com/office/drawing/2014/main" id="{4392BF43-5B75-6FA2-F851-E510FEC33C69}"/>
              </a:ext>
            </a:extLst>
          </p:cNvPr>
          <p:cNvSpPr txBox="1"/>
          <p:nvPr/>
        </p:nvSpPr>
        <p:spPr>
          <a:xfrm>
            <a:off x="566529" y="2568474"/>
            <a:ext cx="3756993" cy="369332"/>
          </a:xfrm>
          <a:prstGeom prst="rect">
            <a:avLst/>
          </a:prstGeom>
          <a:noFill/>
        </p:spPr>
        <p:txBody>
          <a:bodyPr wrap="square">
            <a:spAutoFit/>
          </a:bodyPr>
          <a:lstStyle/>
          <a:p>
            <a:r>
              <a:rPr lang="tr-TR" b="1" dirty="0">
                <a:latin typeface="Roboto Slab" pitchFamily="2" charset="0"/>
                <a:ea typeface="Roboto Slab" pitchFamily="2" charset="0"/>
                <a:cs typeface="Roboto Slab" pitchFamily="2" charset="0"/>
              </a:rPr>
              <a:t>Informații incomplete/inexacte</a:t>
            </a:r>
            <a:endParaRPr lang="ru-RU" b="1" dirty="0">
              <a:latin typeface="Roboto Slab" pitchFamily="2" charset="0"/>
              <a:ea typeface="Roboto Slab" pitchFamily="2" charset="0"/>
              <a:cs typeface="Roboto Slab" pitchFamily="2" charset="0"/>
            </a:endParaRPr>
          </a:p>
        </p:txBody>
      </p:sp>
      <p:sp>
        <p:nvSpPr>
          <p:cNvPr id="15" name="TextBox 14">
            <a:extLst>
              <a:ext uri="{FF2B5EF4-FFF2-40B4-BE49-F238E27FC236}">
                <a16:creationId xmlns:a16="http://schemas.microsoft.com/office/drawing/2014/main" id="{ABE425FE-5364-65A0-58D8-681686E689E4}"/>
              </a:ext>
            </a:extLst>
          </p:cNvPr>
          <p:cNvSpPr txBox="1"/>
          <p:nvPr/>
        </p:nvSpPr>
        <p:spPr>
          <a:xfrm>
            <a:off x="3428999" y="3233446"/>
            <a:ext cx="7315200" cy="646331"/>
          </a:xfrm>
          <a:prstGeom prst="rect">
            <a:avLst/>
          </a:prstGeom>
          <a:noFill/>
        </p:spPr>
        <p:txBody>
          <a:bodyPr wrap="square">
            <a:spAutoFit/>
          </a:bodyPr>
          <a:lstStyle/>
          <a:p>
            <a:r>
              <a:rPr lang="tr-TR" dirty="0">
                <a:latin typeface="Roboto Slab" pitchFamily="2" charset="0"/>
                <a:ea typeface="Roboto Slab" pitchFamily="2" charset="0"/>
                <a:cs typeface="Roboto Slab" pitchFamily="2" charset="0"/>
              </a:rPr>
              <a:t>În termen de </a:t>
            </a:r>
            <a:r>
              <a:rPr lang="tr-TR" b="1" dirty="0">
                <a:latin typeface="Roboto Slab" pitchFamily="2" charset="0"/>
                <a:ea typeface="Roboto Slab" pitchFamily="2" charset="0"/>
                <a:cs typeface="Roboto Slab" pitchFamily="2" charset="0"/>
              </a:rPr>
              <a:t>10 zile lucrătoare</a:t>
            </a:r>
            <a:r>
              <a:rPr lang="tr-TR" dirty="0">
                <a:latin typeface="Roboto Slab" pitchFamily="2" charset="0"/>
                <a:ea typeface="Roboto Slab" pitchFamily="2" charset="0"/>
                <a:cs typeface="Roboto Slab" pitchFamily="2" charset="0"/>
              </a:rPr>
              <a:t> de la înregistrare, Consiliul Concurenței</a:t>
            </a:r>
            <a:r>
              <a:rPr lang="en-US" dirty="0">
                <a:latin typeface="Roboto Slab" pitchFamily="2" charset="0"/>
                <a:ea typeface="Roboto Slab" pitchFamily="2" charset="0"/>
                <a:cs typeface="Roboto Slab" pitchFamily="2" charset="0"/>
              </a:rPr>
              <a:t>:</a:t>
            </a:r>
          </a:p>
        </p:txBody>
      </p:sp>
      <p:sp>
        <p:nvSpPr>
          <p:cNvPr id="17" name="TextBox 16">
            <a:extLst>
              <a:ext uri="{FF2B5EF4-FFF2-40B4-BE49-F238E27FC236}">
                <a16:creationId xmlns:a16="http://schemas.microsoft.com/office/drawing/2014/main" id="{6AFAD6C1-58C1-255A-7BD9-F98C7B853BFD}"/>
              </a:ext>
            </a:extLst>
          </p:cNvPr>
          <p:cNvSpPr txBox="1"/>
          <p:nvPr/>
        </p:nvSpPr>
        <p:spPr>
          <a:xfrm>
            <a:off x="812979" y="4272878"/>
            <a:ext cx="5377069" cy="584775"/>
          </a:xfrm>
          <a:prstGeom prst="rect">
            <a:avLst/>
          </a:prstGeom>
          <a:noFill/>
        </p:spPr>
        <p:txBody>
          <a:bodyPr wrap="square">
            <a:spAutoFit/>
          </a:bodyPr>
          <a:lstStyle/>
          <a:p>
            <a:pPr marL="285750" indent="-285750">
              <a:buFont typeface="Arial" panose="020B0604020202020204" pitchFamily="34" charset="0"/>
              <a:buChar char="•"/>
            </a:pPr>
            <a:r>
              <a:rPr lang="tr-TR" sz="1600" dirty="0">
                <a:latin typeface="Roboto Slab" pitchFamily="2" charset="0"/>
                <a:ea typeface="Roboto Slab" pitchFamily="2" charset="0"/>
                <a:cs typeface="Roboto Slab" pitchFamily="2" charset="0"/>
              </a:rPr>
              <a:t>Solicită completarea și/sau confirmarea informațiilor printr-o notificare scrisă.</a:t>
            </a:r>
            <a:endParaRPr lang="ru-RU" sz="1600" dirty="0">
              <a:latin typeface="Roboto Slab" pitchFamily="2" charset="0"/>
              <a:ea typeface="Roboto Slab" pitchFamily="2" charset="0"/>
              <a:cs typeface="Roboto Slab" pitchFamily="2" charset="0"/>
            </a:endParaRPr>
          </a:p>
        </p:txBody>
      </p:sp>
      <p:sp>
        <p:nvSpPr>
          <p:cNvPr id="19" name="TextBox 18">
            <a:extLst>
              <a:ext uri="{FF2B5EF4-FFF2-40B4-BE49-F238E27FC236}">
                <a16:creationId xmlns:a16="http://schemas.microsoft.com/office/drawing/2014/main" id="{6B2568C3-4219-CB39-8E44-2152A75226CA}"/>
              </a:ext>
            </a:extLst>
          </p:cNvPr>
          <p:cNvSpPr txBox="1"/>
          <p:nvPr/>
        </p:nvSpPr>
        <p:spPr>
          <a:xfrm>
            <a:off x="6814185" y="4272879"/>
            <a:ext cx="7315200" cy="584775"/>
          </a:xfrm>
          <a:prstGeom prst="rect">
            <a:avLst/>
          </a:prstGeom>
          <a:noFill/>
        </p:spPr>
        <p:txBody>
          <a:bodyPr wrap="square">
            <a:spAutoFit/>
          </a:bodyPr>
          <a:lstStyle/>
          <a:p>
            <a:pPr marL="1200150" lvl="2" indent="-285750">
              <a:buFont typeface="Arial" panose="020B0604020202020204" pitchFamily="34" charset="0"/>
              <a:buChar char="•"/>
            </a:pPr>
            <a:r>
              <a:rPr lang="it-IT" sz="1600" dirty="0">
                <a:latin typeface="Roboto Slab" pitchFamily="2" charset="0"/>
                <a:ea typeface="Roboto Slab" pitchFamily="2" charset="0"/>
                <a:cs typeface="Roboto Slab" pitchFamily="2" charset="0"/>
              </a:rPr>
              <a:t>Stabilește un termen pentru completare, care nu poate depăși </a:t>
            </a:r>
            <a:r>
              <a:rPr lang="it-IT" sz="1600" b="1" dirty="0">
                <a:latin typeface="Roboto Slab" pitchFamily="2" charset="0"/>
                <a:ea typeface="Roboto Slab" pitchFamily="2" charset="0"/>
                <a:cs typeface="Roboto Slab" pitchFamily="2" charset="0"/>
              </a:rPr>
              <a:t>15 zile lucrătoare</a:t>
            </a:r>
            <a:r>
              <a:rPr lang="it-IT" sz="1600" dirty="0">
                <a:latin typeface="Roboto Slab" pitchFamily="2" charset="0"/>
                <a:ea typeface="Roboto Slab" pitchFamily="2" charset="0"/>
                <a:cs typeface="Roboto Slab" pitchFamily="2" charset="0"/>
              </a:rPr>
              <a:t> de la primirea solicitării.</a:t>
            </a:r>
          </a:p>
        </p:txBody>
      </p:sp>
      <p:pic>
        <p:nvPicPr>
          <p:cNvPr id="20" name="Рисунок 19" descr="Булавка">
            <a:extLst>
              <a:ext uri="{FF2B5EF4-FFF2-40B4-BE49-F238E27FC236}">
                <a16:creationId xmlns:a16="http://schemas.microsoft.com/office/drawing/2014/main" id="{60871542-9B90-C25D-0922-9B96EC99724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10383" y="1305526"/>
            <a:ext cx="381964" cy="381964"/>
          </a:xfrm>
          <a:prstGeom prst="rect">
            <a:avLst/>
          </a:prstGeom>
        </p:spPr>
      </p:pic>
      <p:pic>
        <p:nvPicPr>
          <p:cNvPr id="21" name="Рисунок 20" descr="Булавка">
            <a:extLst>
              <a:ext uri="{FF2B5EF4-FFF2-40B4-BE49-F238E27FC236}">
                <a16:creationId xmlns:a16="http://schemas.microsoft.com/office/drawing/2014/main" id="{047EFD70-637B-A21C-1499-54ED9F08F72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119550" y="3015722"/>
            <a:ext cx="381964" cy="381964"/>
          </a:xfrm>
          <a:prstGeom prst="rect">
            <a:avLst/>
          </a:prstGeom>
        </p:spPr>
      </p:pic>
      <p:cxnSp>
        <p:nvCxnSpPr>
          <p:cNvPr id="22" name="Straight Connector 17">
            <a:extLst>
              <a:ext uri="{FF2B5EF4-FFF2-40B4-BE49-F238E27FC236}">
                <a16:creationId xmlns:a16="http://schemas.microsoft.com/office/drawing/2014/main" id="{D82F14D6-39AA-0AE0-F8C9-3B512B5B85A1}"/>
              </a:ext>
            </a:extLst>
          </p:cNvPr>
          <p:cNvCxnSpPr/>
          <p:nvPr/>
        </p:nvCxnSpPr>
        <p:spPr>
          <a:xfrm>
            <a:off x="2709672" y="5230500"/>
            <a:ext cx="8209026" cy="0"/>
          </a:xfrm>
          <a:prstGeom prst="line">
            <a:avLst/>
          </a:prstGeom>
          <a:ln w="38100">
            <a:solidFill>
              <a:srgbClr val="4C96B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79086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C8E22A1-4DC8-8E2B-9F23-38DA8F2218B9}"/>
              </a:ext>
            </a:extLst>
          </p:cNvPr>
          <p:cNvSpPr txBox="1"/>
          <p:nvPr/>
        </p:nvSpPr>
        <p:spPr>
          <a:xfrm>
            <a:off x="695739" y="561418"/>
            <a:ext cx="9670773" cy="954107"/>
          </a:xfrm>
          <a:prstGeom prst="rect">
            <a:avLst/>
          </a:prstGeom>
          <a:noFill/>
        </p:spPr>
        <p:txBody>
          <a:bodyPr wrap="square">
            <a:spAutoFit/>
          </a:bodyPr>
          <a:lstStyle/>
          <a:p>
            <a:r>
              <a:rPr lang="it-IT" sz="2800" b="1" dirty="0">
                <a:solidFill>
                  <a:srgbClr val="5E808B"/>
                </a:solidFill>
                <a:latin typeface="Roboto Slab" pitchFamily="2" charset="0"/>
                <a:ea typeface="Roboto Slab" pitchFamily="2" charset="0"/>
                <a:cs typeface="Roboto Slab" pitchFamily="2" charset="0"/>
              </a:rPr>
              <a:t>Decizia asupra compatibilității concentrării economice cu mediul concurențial</a:t>
            </a:r>
            <a:endParaRPr lang="ru-RU" sz="2800" b="1" dirty="0">
              <a:solidFill>
                <a:srgbClr val="5E808B"/>
              </a:solidFill>
              <a:latin typeface="Roboto Slab" pitchFamily="2" charset="0"/>
              <a:ea typeface="Roboto Slab" pitchFamily="2" charset="0"/>
              <a:cs typeface="Roboto Slab" pitchFamily="2" charset="0"/>
            </a:endParaRPr>
          </a:p>
        </p:txBody>
      </p:sp>
      <p:sp>
        <p:nvSpPr>
          <p:cNvPr id="7" name="TextBox 6">
            <a:extLst>
              <a:ext uri="{FF2B5EF4-FFF2-40B4-BE49-F238E27FC236}">
                <a16:creationId xmlns:a16="http://schemas.microsoft.com/office/drawing/2014/main" id="{499B4AAD-2290-2F02-F810-1DAB86B697F4}"/>
              </a:ext>
            </a:extLst>
          </p:cNvPr>
          <p:cNvSpPr txBox="1"/>
          <p:nvPr/>
        </p:nvSpPr>
        <p:spPr>
          <a:xfrm>
            <a:off x="397563" y="2422053"/>
            <a:ext cx="9670772" cy="1477328"/>
          </a:xfrm>
          <a:prstGeom prst="rect">
            <a:avLst/>
          </a:prstGeom>
          <a:noFill/>
        </p:spPr>
        <p:txBody>
          <a:bodyPr wrap="square">
            <a:spAutoFit/>
          </a:bodyPr>
          <a:lstStyle/>
          <a:p>
            <a:pPr algn="just"/>
            <a:r>
              <a:rPr lang="ru-RU" b="1" dirty="0" err="1">
                <a:latin typeface="Roboto Slab" pitchFamily="2" charset="0"/>
                <a:ea typeface="Roboto Slab" pitchFamily="2" charset="0"/>
                <a:cs typeface="Roboto Slab" pitchFamily="2" charset="0"/>
              </a:rPr>
              <a:t>În</a:t>
            </a:r>
            <a:r>
              <a:rPr lang="ru-RU" b="1" dirty="0">
                <a:latin typeface="Roboto Slab" pitchFamily="2" charset="0"/>
                <a:ea typeface="Roboto Slab" pitchFamily="2" charset="0"/>
                <a:cs typeface="Roboto Slab" pitchFamily="2" charset="0"/>
              </a:rPr>
              <a:t> </a:t>
            </a:r>
            <a:r>
              <a:rPr lang="ru-RU" b="1" dirty="0" err="1">
                <a:latin typeface="Roboto Slab" pitchFamily="2" charset="0"/>
                <a:ea typeface="Roboto Slab" pitchFamily="2" charset="0"/>
                <a:cs typeface="Roboto Slab" pitchFamily="2" charset="0"/>
              </a:rPr>
              <a:t>termen</a:t>
            </a:r>
            <a:r>
              <a:rPr lang="ru-RU" b="1" dirty="0">
                <a:latin typeface="Roboto Slab" pitchFamily="2" charset="0"/>
                <a:ea typeface="Roboto Slab" pitchFamily="2" charset="0"/>
                <a:cs typeface="Roboto Slab" pitchFamily="2" charset="0"/>
              </a:rPr>
              <a:t> </a:t>
            </a:r>
            <a:r>
              <a:rPr lang="ru-RU" b="1" dirty="0" err="1">
                <a:latin typeface="Roboto Slab" pitchFamily="2" charset="0"/>
                <a:ea typeface="Roboto Slab" pitchFamily="2" charset="0"/>
                <a:cs typeface="Roboto Slab" pitchFamily="2" charset="0"/>
              </a:rPr>
              <a:t>de</a:t>
            </a:r>
            <a:r>
              <a:rPr lang="ru-RU" b="1" dirty="0">
                <a:latin typeface="Roboto Slab" pitchFamily="2" charset="0"/>
                <a:ea typeface="Roboto Slab" pitchFamily="2" charset="0"/>
                <a:cs typeface="Roboto Slab" pitchFamily="2" charset="0"/>
              </a:rPr>
              <a:t> 30 </a:t>
            </a:r>
            <a:r>
              <a:rPr lang="ru-RU" b="1" dirty="0" err="1">
                <a:latin typeface="Roboto Slab" pitchFamily="2" charset="0"/>
                <a:ea typeface="Roboto Slab" pitchFamily="2" charset="0"/>
                <a:cs typeface="Roboto Slab" pitchFamily="2" charset="0"/>
              </a:rPr>
              <a:t>de</a:t>
            </a:r>
            <a:r>
              <a:rPr lang="ru-RU" b="1" dirty="0">
                <a:latin typeface="Roboto Slab" pitchFamily="2" charset="0"/>
                <a:ea typeface="Roboto Slab" pitchFamily="2" charset="0"/>
                <a:cs typeface="Roboto Slab" pitchFamily="2" charset="0"/>
              </a:rPr>
              <a:t> </a:t>
            </a:r>
            <a:r>
              <a:rPr lang="ru-RU" b="1" dirty="0" err="1">
                <a:latin typeface="Roboto Slab" pitchFamily="2" charset="0"/>
                <a:ea typeface="Roboto Slab" pitchFamily="2" charset="0"/>
                <a:cs typeface="Roboto Slab" pitchFamily="2" charset="0"/>
              </a:rPr>
              <a:t>zile</a:t>
            </a:r>
            <a:r>
              <a:rPr lang="ru-RU" b="1" dirty="0">
                <a:latin typeface="Roboto Slab" pitchFamily="2" charset="0"/>
                <a:ea typeface="Roboto Slab" pitchFamily="2" charset="0"/>
                <a:cs typeface="Roboto Slab" pitchFamily="2" charset="0"/>
              </a:rPr>
              <a:t> </a:t>
            </a:r>
            <a:r>
              <a:rPr lang="ru-RU" b="1" dirty="0" err="1">
                <a:latin typeface="Roboto Slab" pitchFamily="2" charset="0"/>
                <a:ea typeface="Roboto Slab" pitchFamily="2" charset="0"/>
                <a:cs typeface="Roboto Slab" pitchFamily="2" charset="0"/>
              </a:rPr>
              <a:t>lucrătoare</a:t>
            </a:r>
            <a:r>
              <a:rPr lang="ru-RU" b="1" dirty="0">
                <a:latin typeface="Roboto Slab" pitchFamily="2" charset="0"/>
                <a:ea typeface="Roboto Slab" pitchFamily="2" charset="0"/>
                <a:cs typeface="Roboto Slab" pitchFamily="2" charset="0"/>
              </a:rPr>
              <a:t> </a:t>
            </a:r>
            <a:r>
              <a:rPr lang="ru-RU" b="1" dirty="0" err="1">
                <a:latin typeface="Roboto Slab" pitchFamily="2" charset="0"/>
                <a:ea typeface="Roboto Slab" pitchFamily="2" charset="0"/>
                <a:cs typeface="Roboto Slab" pitchFamily="2" charset="0"/>
              </a:rPr>
              <a:t>de</a:t>
            </a:r>
            <a:r>
              <a:rPr lang="ru-RU" b="1" dirty="0">
                <a:latin typeface="Roboto Slab" pitchFamily="2" charset="0"/>
                <a:ea typeface="Roboto Slab" pitchFamily="2" charset="0"/>
                <a:cs typeface="Roboto Slab" pitchFamily="2" charset="0"/>
              </a:rPr>
              <a:t> </a:t>
            </a:r>
            <a:r>
              <a:rPr lang="ru-RU" b="1" dirty="0" err="1">
                <a:latin typeface="Roboto Slab" pitchFamily="2" charset="0"/>
                <a:ea typeface="Roboto Slab" pitchFamily="2" charset="0"/>
                <a:cs typeface="Roboto Slab" pitchFamily="2" charset="0"/>
              </a:rPr>
              <a:t>la</a:t>
            </a:r>
            <a:r>
              <a:rPr lang="ru-RU" b="1" dirty="0">
                <a:latin typeface="Roboto Slab" pitchFamily="2" charset="0"/>
                <a:ea typeface="Roboto Slab" pitchFamily="2" charset="0"/>
                <a:cs typeface="Roboto Slab" pitchFamily="2" charset="0"/>
              </a:rPr>
              <a:t> </a:t>
            </a:r>
            <a:r>
              <a:rPr lang="ru-RU" b="1" dirty="0" err="1">
                <a:latin typeface="Roboto Slab" pitchFamily="2" charset="0"/>
                <a:ea typeface="Roboto Slab" pitchFamily="2" charset="0"/>
                <a:cs typeface="Roboto Slab" pitchFamily="2" charset="0"/>
              </a:rPr>
              <a:t>primirea</a:t>
            </a:r>
            <a:r>
              <a:rPr lang="ru-RU" b="1" dirty="0">
                <a:latin typeface="Roboto Slab" pitchFamily="2" charset="0"/>
                <a:ea typeface="Roboto Slab" pitchFamily="2" charset="0"/>
                <a:cs typeface="Roboto Slab" pitchFamily="2" charset="0"/>
              </a:rPr>
              <a:t> </a:t>
            </a:r>
            <a:r>
              <a:rPr lang="ru-RU" b="1" dirty="0" err="1">
                <a:latin typeface="Roboto Slab" pitchFamily="2" charset="0"/>
                <a:ea typeface="Roboto Slab" pitchFamily="2" charset="0"/>
                <a:cs typeface="Roboto Slab" pitchFamily="2" charset="0"/>
              </a:rPr>
              <a:t>notificării</a:t>
            </a:r>
            <a:r>
              <a:rPr lang="ru-RU" b="1" dirty="0">
                <a:latin typeface="Roboto Slab" pitchFamily="2" charset="0"/>
                <a:ea typeface="Roboto Slab" pitchFamily="2" charset="0"/>
                <a:cs typeface="Roboto Slab" pitchFamily="2" charset="0"/>
              </a:rPr>
              <a:t> </a:t>
            </a:r>
            <a:r>
              <a:rPr lang="ru-RU" b="1" dirty="0" err="1">
                <a:latin typeface="Roboto Slab" pitchFamily="2" charset="0"/>
                <a:ea typeface="Roboto Slab" pitchFamily="2" charset="0"/>
                <a:cs typeface="Roboto Slab" pitchFamily="2" charset="0"/>
              </a:rPr>
              <a:t>complete</a:t>
            </a:r>
            <a:r>
              <a:rPr lang="ru-RU" b="1" dirty="0">
                <a:latin typeface="Roboto Slab" pitchFamily="2" charset="0"/>
                <a:ea typeface="Roboto Slab" pitchFamily="2" charset="0"/>
                <a:cs typeface="Roboto Slab" pitchFamily="2" charset="0"/>
              </a:rPr>
              <a:t>, </a:t>
            </a:r>
            <a:r>
              <a:rPr lang="ru-RU" b="1" dirty="0" err="1">
                <a:latin typeface="Roboto Slab" pitchFamily="2" charset="0"/>
                <a:ea typeface="Roboto Slab" pitchFamily="2" charset="0"/>
                <a:cs typeface="Roboto Slab" pitchFamily="2" charset="0"/>
              </a:rPr>
              <a:t>Consiliul</a:t>
            </a:r>
            <a:r>
              <a:rPr lang="ru-RU" b="1" dirty="0">
                <a:latin typeface="Roboto Slab" pitchFamily="2" charset="0"/>
                <a:ea typeface="Roboto Slab" pitchFamily="2" charset="0"/>
                <a:cs typeface="Roboto Slab" pitchFamily="2" charset="0"/>
              </a:rPr>
              <a:t> </a:t>
            </a:r>
            <a:r>
              <a:rPr lang="ru-RU" b="1" dirty="0" err="1">
                <a:latin typeface="Roboto Slab" pitchFamily="2" charset="0"/>
                <a:ea typeface="Roboto Slab" pitchFamily="2" charset="0"/>
                <a:cs typeface="Roboto Slab" pitchFamily="2" charset="0"/>
              </a:rPr>
              <a:t>Concurenței</a:t>
            </a:r>
            <a:r>
              <a:rPr lang="ru-RU" b="1" dirty="0">
                <a:latin typeface="Roboto Slab" pitchFamily="2" charset="0"/>
                <a:ea typeface="Roboto Slab" pitchFamily="2" charset="0"/>
                <a:cs typeface="Roboto Slab" pitchFamily="2" charset="0"/>
              </a:rPr>
              <a:t> </a:t>
            </a:r>
            <a:r>
              <a:rPr lang="ru-RU" b="1" dirty="0" err="1">
                <a:latin typeface="Roboto Slab" pitchFamily="2" charset="0"/>
                <a:ea typeface="Roboto Slab" pitchFamily="2" charset="0"/>
                <a:cs typeface="Roboto Slab" pitchFamily="2" charset="0"/>
              </a:rPr>
              <a:t>adoptă</a:t>
            </a:r>
            <a:r>
              <a:rPr lang="ru-RU" b="1" dirty="0">
                <a:latin typeface="Roboto Slab" pitchFamily="2" charset="0"/>
                <a:ea typeface="Roboto Slab" pitchFamily="2" charset="0"/>
                <a:cs typeface="Roboto Slab" pitchFamily="2" charset="0"/>
              </a:rPr>
              <a:t> </a:t>
            </a:r>
            <a:r>
              <a:rPr lang="ru-RU" b="1" dirty="0" err="1">
                <a:latin typeface="Roboto Slab" pitchFamily="2" charset="0"/>
                <a:ea typeface="Roboto Slab" pitchFamily="2" charset="0"/>
                <a:cs typeface="Roboto Slab" pitchFamily="2" charset="0"/>
              </a:rPr>
              <a:t>în</a:t>
            </a:r>
            <a:r>
              <a:rPr lang="ru-RU" b="1" dirty="0">
                <a:latin typeface="Roboto Slab" pitchFamily="2" charset="0"/>
                <a:ea typeface="Roboto Slab" pitchFamily="2" charset="0"/>
                <a:cs typeface="Roboto Slab" pitchFamily="2" charset="0"/>
              </a:rPr>
              <a:t> </a:t>
            </a:r>
            <a:r>
              <a:rPr lang="ru-RU" b="1" dirty="0" err="1">
                <a:latin typeface="Roboto Slab" pitchFamily="2" charset="0"/>
                <a:ea typeface="Roboto Slab" pitchFamily="2" charset="0"/>
                <a:cs typeface="Roboto Slab" pitchFamily="2" charset="0"/>
              </a:rPr>
              <a:t>Plen</a:t>
            </a:r>
            <a:r>
              <a:rPr lang="ru-RU" b="1" dirty="0">
                <a:latin typeface="Roboto Slab" pitchFamily="2" charset="0"/>
                <a:ea typeface="Roboto Slab" pitchFamily="2" charset="0"/>
                <a:cs typeface="Roboto Slab" pitchFamily="2" charset="0"/>
              </a:rPr>
              <a:t> o </a:t>
            </a:r>
            <a:r>
              <a:rPr lang="ru-RU" b="1" dirty="0" err="1">
                <a:latin typeface="Roboto Slab" pitchFamily="2" charset="0"/>
                <a:ea typeface="Roboto Slab" pitchFamily="2" charset="0"/>
                <a:cs typeface="Roboto Slab" pitchFamily="2" charset="0"/>
              </a:rPr>
              <a:t>decizie</a:t>
            </a:r>
            <a:r>
              <a:rPr lang="ru-RU" b="1" dirty="0">
                <a:latin typeface="Roboto Slab" pitchFamily="2" charset="0"/>
                <a:ea typeface="Roboto Slab" pitchFamily="2" charset="0"/>
                <a:cs typeface="Roboto Slab" pitchFamily="2" charset="0"/>
              </a:rPr>
              <a:t> </a:t>
            </a:r>
            <a:r>
              <a:rPr lang="ru-RU" b="1" dirty="0" err="1">
                <a:latin typeface="Roboto Slab" pitchFamily="2" charset="0"/>
                <a:ea typeface="Roboto Slab" pitchFamily="2" charset="0"/>
                <a:cs typeface="Roboto Slab" pitchFamily="2" charset="0"/>
              </a:rPr>
              <a:t>prin</a:t>
            </a:r>
            <a:r>
              <a:rPr lang="ru-RU" b="1" dirty="0">
                <a:latin typeface="Roboto Slab" pitchFamily="2" charset="0"/>
                <a:ea typeface="Roboto Slab" pitchFamily="2" charset="0"/>
                <a:cs typeface="Roboto Slab" pitchFamily="2" charset="0"/>
              </a:rPr>
              <a:t> </a:t>
            </a:r>
            <a:r>
              <a:rPr lang="ru-RU" b="1" dirty="0" err="1">
                <a:latin typeface="Roboto Slab" pitchFamily="2" charset="0"/>
                <a:ea typeface="Roboto Slab" pitchFamily="2" charset="0"/>
                <a:cs typeface="Roboto Slab" pitchFamily="2" charset="0"/>
              </a:rPr>
              <a:t>care</a:t>
            </a:r>
            <a:r>
              <a:rPr lang="ru-RU" b="1" dirty="0">
                <a:latin typeface="Roboto Slab" pitchFamily="2" charset="0"/>
                <a:ea typeface="Roboto Slab" pitchFamily="2" charset="0"/>
                <a:cs typeface="Roboto Slab" pitchFamily="2" charset="0"/>
              </a:rPr>
              <a:t>:</a:t>
            </a:r>
            <a:endParaRPr lang="en-US" b="1" dirty="0">
              <a:latin typeface="Roboto Slab" pitchFamily="2" charset="0"/>
              <a:ea typeface="Roboto Slab" pitchFamily="2" charset="0"/>
              <a:cs typeface="Roboto Slab" pitchFamily="2" charset="0"/>
            </a:endParaRPr>
          </a:p>
          <a:p>
            <a:pPr algn="just"/>
            <a:endParaRPr lang="ru-RU" b="1" dirty="0">
              <a:latin typeface="Roboto Slab" pitchFamily="2" charset="0"/>
              <a:ea typeface="Roboto Slab" pitchFamily="2" charset="0"/>
              <a:cs typeface="Roboto Slab" pitchFamily="2" charset="0"/>
            </a:endParaRPr>
          </a:p>
          <a:p>
            <a:pPr algn="just"/>
            <a:r>
              <a:rPr lang="ro-RO" b="1" dirty="0">
                <a:latin typeface="Roboto Slab" pitchFamily="2" charset="0"/>
                <a:ea typeface="Roboto Slab" pitchFamily="2" charset="0"/>
                <a:cs typeface="Roboto Slab" pitchFamily="2" charset="0"/>
              </a:rPr>
              <a:t>d</a:t>
            </a:r>
            <a:r>
              <a:rPr lang="ru-RU" b="1" dirty="0" err="1">
                <a:latin typeface="Roboto Slab" pitchFamily="2" charset="0"/>
                <a:ea typeface="Roboto Slab" pitchFamily="2" charset="0"/>
                <a:cs typeface="Roboto Slab" pitchFamily="2" charset="0"/>
              </a:rPr>
              <a:t>eclară</a:t>
            </a:r>
            <a:r>
              <a:rPr lang="ru-RU" b="1" dirty="0">
                <a:latin typeface="Roboto Slab" pitchFamily="2" charset="0"/>
                <a:ea typeface="Roboto Slab" pitchFamily="2" charset="0"/>
                <a:cs typeface="Roboto Slab" pitchFamily="2" charset="0"/>
              </a:rPr>
              <a:t> </a:t>
            </a:r>
            <a:r>
              <a:rPr lang="ru-RU" b="1" dirty="0" err="1">
                <a:latin typeface="Roboto Slab" pitchFamily="2" charset="0"/>
                <a:ea typeface="Roboto Slab" pitchFamily="2" charset="0"/>
                <a:cs typeface="Roboto Slab" pitchFamily="2" charset="0"/>
              </a:rPr>
              <a:t>concentrarea</a:t>
            </a:r>
            <a:r>
              <a:rPr lang="ru-RU" b="1" dirty="0">
                <a:latin typeface="Roboto Slab" pitchFamily="2" charset="0"/>
                <a:ea typeface="Roboto Slab" pitchFamily="2" charset="0"/>
                <a:cs typeface="Roboto Slab" pitchFamily="2" charset="0"/>
              </a:rPr>
              <a:t> </a:t>
            </a:r>
            <a:r>
              <a:rPr lang="ru-RU" b="1" dirty="0" err="1">
                <a:latin typeface="Roboto Slab" pitchFamily="2" charset="0"/>
                <a:ea typeface="Roboto Slab" pitchFamily="2" charset="0"/>
                <a:cs typeface="Roboto Slab" pitchFamily="2" charset="0"/>
              </a:rPr>
              <a:t>economică</a:t>
            </a:r>
            <a:r>
              <a:rPr lang="ru-RU" b="1" dirty="0">
                <a:latin typeface="Roboto Slab" pitchFamily="2" charset="0"/>
                <a:ea typeface="Roboto Slab" pitchFamily="2" charset="0"/>
                <a:cs typeface="Roboto Slab" pitchFamily="2" charset="0"/>
              </a:rPr>
              <a:t> </a:t>
            </a:r>
            <a:r>
              <a:rPr lang="ru-RU" b="1" dirty="0" err="1">
                <a:latin typeface="Roboto Slab" pitchFamily="2" charset="0"/>
                <a:ea typeface="Roboto Slab" pitchFamily="2" charset="0"/>
                <a:cs typeface="Roboto Slab" pitchFamily="2" charset="0"/>
              </a:rPr>
              <a:t>notificată</a:t>
            </a:r>
            <a:r>
              <a:rPr lang="ru-RU" b="1" dirty="0">
                <a:latin typeface="Roboto Slab" pitchFamily="2" charset="0"/>
                <a:ea typeface="Roboto Slab" pitchFamily="2" charset="0"/>
                <a:cs typeface="Roboto Slab" pitchFamily="2" charset="0"/>
              </a:rPr>
              <a:t> </a:t>
            </a:r>
            <a:r>
              <a:rPr lang="ru-RU" b="1" dirty="0" err="1">
                <a:latin typeface="Roboto Slab" pitchFamily="2" charset="0"/>
                <a:ea typeface="Roboto Slab" pitchFamily="2" charset="0"/>
                <a:cs typeface="Roboto Slab" pitchFamily="2" charset="0"/>
              </a:rPr>
              <a:t>ca</a:t>
            </a:r>
            <a:r>
              <a:rPr lang="ru-RU" b="1" dirty="0">
                <a:latin typeface="Roboto Slab" pitchFamily="2" charset="0"/>
                <a:ea typeface="Roboto Slab" pitchFamily="2" charset="0"/>
                <a:cs typeface="Roboto Slab" pitchFamily="2" charset="0"/>
              </a:rPr>
              <a:t> </a:t>
            </a:r>
            <a:r>
              <a:rPr lang="ru-RU" b="1" dirty="0" err="1">
                <a:latin typeface="Roboto Slab" pitchFamily="2" charset="0"/>
                <a:ea typeface="Roboto Slab" pitchFamily="2" charset="0"/>
                <a:cs typeface="Roboto Slab" pitchFamily="2" charset="0"/>
              </a:rPr>
              <a:t>fiind</a:t>
            </a:r>
            <a:r>
              <a:rPr lang="ru-RU" b="1" dirty="0">
                <a:latin typeface="Roboto Slab" pitchFamily="2" charset="0"/>
                <a:ea typeface="Roboto Slab" pitchFamily="2" charset="0"/>
                <a:cs typeface="Roboto Slab" pitchFamily="2" charset="0"/>
              </a:rPr>
              <a:t> </a:t>
            </a:r>
            <a:r>
              <a:rPr lang="ru-RU" b="1" dirty="0" err="1">
                <a:latin typeface="Roboto Slab" pitchFamily="2" charset="0"/>
                <a:ea typeface="Roboto Slab" pitchFamily="2" charset="0"/>
                <a:cs typeface="Roboto Slab" pitchFamily="2" charset="0"/>
              </a:rPr>
              <a:t>compatibilă</a:t>
            </a:r>
            <a:r>
              <a:rPr lang="ru-RU" b="1" dirty="0">
                <a:latin typeface="Roboto Slab" pitchFamily="2" charset="0"/>
                <a:ea typeface="Roboto Slab" pitchFamily="2" charset="0"/>
                <a:cs typeface="Roboto Slab" pitchFamily="2" charset="0"/>
              </a:rPr>
              <a:t> </a:t>
            </a:r>
            <a:r>
              <a:rPr lang="ru-RU" b="1" dirty="0" err="1">
                <a:latin typeface="Roboto Slab" pitchFamily="2" charset="0"/>
                <a:ea typeface="Roboto Slab" pitchFamily="2" charset="0"/>
                <a:cs typeface="Roboto Slab" pitchFamily="2" charset="0"/>
              </a:rPr>
              <a:t>cu</a:t>
            </a:r>
            <a:r>
              <a:rPr lang="ru-RU" b="1" dirty="0">
                <a:latin typeface="Roboto Slab" pitchFamily="2" charset="0"/>
                <a:ea typeface="Roboto Slab" pitchFamily="2" charset="0"/>
                <a:cs typeface="Roboto Slab" pitchFamily="2" charset="0"/>
              </a:rPr>
              <a:t> </a:t>
            </a:r>
            <a:r>
              <a:rPr lang="ru-RU" b="1" dirty="0" err="1">
                <a:latin typeface="Roboto Slab" pitchFamily="2" charset="0"/>
                <a:ea typeface="Roboto Slab" pitchFamily="2" charset="0"/>
                <a:cs typeface="Roboto Slab" pitchFamily="2" charset="0"/>
              </a:rPr>
              <a:t>mediul</a:t>
            </a:r>
            <a:r>
              <a:rPr lang="ru-RU" b="1" dirty="0">
                <a:latin typeface="Roboto Slab" pitchFamily="2" charset="0"/>
                <a:ea typeface="Roboto Slab" pitchFamily="2" charset="0"/>
                <a:cs typeface="Roboto Slab" pitchFamily="2" charset="0"/>
              </a:rPr>
              <a:t> </a:t>
            </a:r>
            <a:r>
              <a:rPr lang="ru-RU" b="1" dirty="0" err="1">
                <a:latin typeface="Roboto Slab" pitchFamily="2" charset="0"/>
                <a:ea typeface="Roboto Slab" pitchFamily="2" charset="0"/>
                <a:cs typeface="Roboto Slab" pitchFamily="2" charset="0"/>
              </a:rPr>
              <a:t>concurențial</a:t>
            </a:r>
            <a:r>
              <a:rPr lang="ru-RU" b="1" dirty="0">
                <a:latin typeface="Roboto Slab" pitchFamily="2" charset="0"/>
                <a:ea typeface="Roboto Slab" pitchFamily="2" charset="0"/>
                <a:cs typeface="Roboto Slab" pitchFamily="2" charset="0"/>
              </a:rPr>
              <a:t>.</a:t>
            </a:r>
          </a:p>
        </p:txBody>
      </p:sp>
      <p:sp>
        <p:nvSpPr>
          <p:cNvPr id="9" name="TextBox 8">
            <a:extLst>
              <a:ext uri="{FF2B5EF4-FFF2-40B4-BE49-F238E27FC236}">
                <a16:creationId xmlns:a16="http://schemas.microsoft.com/office/drawing/2014/main" id="{8EC1FC34-CFBF-8C45-4C94-3CDBC1E5643F}"/>
              </a:ext>
            </a:extLst>
          </p:cNvPr>
          <p:cNvSpPr txBox="1"/>
          <p:nvPr/>
        </p:nvSpPr>
        <p:spPr>
          <a:xfrm>
            <a:off x="4591876" y="5485790"/>
            <a:ext cx="8547653" cy="923330"/>
          </a:xfrm>
          <a:prstGeom prst="rect">
            <a:avLst/>
          </a:prstGeom>
          <a:noFill/>
        </p:spPr>
        <p:txBody>
          <a:bodyPr wrap="square">
            <a:spAutoFit/>
          </a:bodyPr>
          <a:lstStyle/>
          <a:p>
            <a:r>
              <a:rPr lang="tr-TR" b="1" dirty="0">
                <a:latin typeface="Roboto Slab" pitchFamily="2" charset="0"/>
                <a:ea typeface="Roboto Slab" pitchFamily="2" charset="0"/>
                <a:cs typeface="Roboto Slab" pitchFamily="2" charset="0"/>
              </a:rPr>
              <a:t>Dacă operațiunea cade sub incidența Legii Concurenței și prezintă îndoieli grave privind compatibilitatea cu mediul concurențial, iar acestea nu pot fi eliminate, Consiliul decide în Plen inițierea unei investigații.</a:t>
            </a:r>
            <a:endParaRPr lang="ru-RU" b="1" dirty="0">
              <a:latin typeface="Roboto Slab" pitchFamily="2" charset="0"/>
              <a:ea typeface="Roboto Slab" pitchFamily="2" charset="0"/>
              <a:cs typeface="Roboto Slab" pitchFamily="2" charset="0"/>
            </a:endParaRPr>
          </a:p>
        </p:txBody>
      </p:sp>
      <p:pic>
        <p:nvPicPr>
          <p:cNvPr id="13" name="Рисунок 12" descr="Банк">
            <a:extLst>
              <a:ext uri="{FF2B5EF4-FFF2-40B4-BE49-F238E27FC236}">
                <a16:creationId xmlns:a16="http://schemas.microsoft.com/office/drawing/2014/main" id="{3D147309-5726-4305-A7EA-463533282FA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7411" y="4472179"/>
            <a:ext cx="3388332" cy="3388332"/>
          </a:xfrm>
          <a:prstGeom prst="rect">
            <a:avLst/>
          </a:prstGeom>
        </p:spPr>
      </p:pic>
      <p:sp>
        <p:nvSpPr>
          <p:cNvPr id="14" name="Google Shape;547;g3055755fe82_0_583">
            <a:extLst>
              <a:ext uri="{FF2B5EF4-FFF2-40B4-BE49-F238E27FC236}">
                <a16:creationId xmlns:a16="http://schemas.microsoft.com/office/drawing/2014/main" id="{29DB19CF-94BA-EC3D-2C4F-E414A5A88439}"/>
              </a:ext>
            </a:extLst>
          </p:cNvPr>
          <p:cNvSpPr/>
          <p:nvPr/>
        </p:nvSpPr>
        <p:spPr>
          <a:xfrm>
            <a:off x="4787218" y="4512225"/>
            <a:ext cx="4169664" cy="21946"/>
          </a:xfrm>
          <a:custGeom>
            <a:avLst/>
            <a:gdLst/>
            <a:ahLst/>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rgbClr val="589280"/>
          </a:solidFill>
          <a:ln w="44450" cap="rnd" cmpd="sng">
            <a:solidFill>
              <a:srgbClr val="E2F2F1"/>
            </a:solidFill>
            <a:prstDash val="solid"/>
            <a:round/>
            <a:headEnd type="none" w="sm" len="sm"/>
            <a:tailEnd type="none" w="sm" len="sm"/>
          </a:ln>
        </p:spPr>
        <p:txBody>
          <a:bodyPr spcFirstLastPara="1" wrap="square" lIns="109700" tIns="54850" rIns="109700" bIns="54850" anchor="ctr" anchorCtr="0">
            <a:noAutofit/>
          </a:bodyPr>
          <a:lstStyle/>
          <a:p>
            <a:pPr marL="0" marR="0" lvl="0" indent="0" algn="ctr" rtl="0">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Calibri"/>
              <a:ea typeface="Calibri"/>
              <a:cs typeface="Calibri"/>
              <a:sym typeface="Calibri"/>
            </a:endParaRPr>
          </a:p>
        </p:txBody>
      </p:sp>
      <p:pic>
        <p:nvPicPr>
          <p:cNvPr id="4" name="Рисунок 3" descr="Рукопожатие со сплошной заливкой">
            <a:extLst>
              <a:ext uri="{FF2B5EF4-FFF2-40B4-BE49-F238E27FC236}">
                <a16:creationId xmlns:a16="http://schemas.microsoft.com/office/drawing/2014/main" id="{23DB0AA1-FE12-EDB9-4221-54CF26B3216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358080" y="1854824"/>
            <a:ext cx="2044557" cy="2044557"/>
          </a:xfrm>
          <a:prstGeom prst="rect">
            <a:avLst/>
          </a:prstGeom>
        </p:spPr>
      </p:pic>
    </p:spTree>
    <p:extLst>
      <p:ext uri="{BB962C8B-B14F-4D97-AF65-F5344CB8AC3E}">
        <p14:creationId xmlns:p14="http://schemas.microsoft.com/office/powerpoint/2010/main" val="35574855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FCB81C9-2BFE-598E-3228-84DB18C1DE3C}"/>
              </a:ext>
            </a:extLst>
          </p:cNvPr>
          <p:cNvSpPr txBox="1"/>
          <p:nvPr/>
        </p:nvSpPr>
        <p:spPr>
          <a:xfrm>
            <a:off x="3274943" y="441499"/>
            <a:ext cx="8080513" cy="523220"/>
          </a:xfrm>
          <a:prstGeom prst="rect">
            <a:avLst/>
          </a:prstGeom>
          <a:noFill/>
        </p:spPr>
        <p:txBody>
          <a:bodyPr wrap="square">
            <a:spAutoFit/>
          </a:bodyPr>
          <a:lstStyle/>
          <a:p>
            <a:r>
              <a:rPr lang="tr-TR" sz="2800" b="1" dirty="0">
                <a:latin typeface="Roboto Slab" pitchFamily="2" charset="0"/>
                <a:ea typeface="Roboto Slab" pitchFamily="2" charset="0"/>
                <a:cs typeface="Roboto Slab" pitchFamily="2" charset="0"/>
              </a:rPr>
              <a:t>Răspunderea pentru lipsa depunerii notificării</a:t>
            </a:r>
            <a:endParaRPr lang="ru-RU" sz="2800" b="1" dirty="0">
              <a:latin typeface="Roboto Slab" pitchFamily="2" charset="0"/>
              <a:ea typeface="Roboto Slab" pitchFamily="2" charset="0"/>
              <a:cs typeface="Roboto Slab" pitchFamily="2" charset="0"/>
            </a:endParaRPr>
          </a:p>
        </p:txBody>
      </p:sp>
      <p:sp>
        <p:nvSpPr>
          <p:cNvPr id="5" name="TextBox 4">
            <a:extLst>
              <a:ext uri="{FF2B5EF4-FFF2-40B4-BE49-F238E27FC236}">
                <a16:creationId xmlns:a16="http://schemas.microsoft.com/office/drawing/2014/main" id="{721AC826-CB58-D1AA-2377-D81485314A4D}"/>
              </a:ext>
            </a:extLst>
          </p:cNvPr>
          <p:cNvSpPr txBox="1"/>
          <p:nvPr/>
        </p:nvSpPr>
        <p:spPr>
          <a:xfrm>
            <a:off x="675860" y="1470287"/>
            <a:ext cx="7265503" cy="646331"/>
          </a:xfrm>
          <a:prstGeom prst="rect">
            <a:avLst/>
          </a:prstGeom>
          <a:noFill/>
        </p:spPr>
        <p:txBody>
          <a:bodyPr wrap="square">
            <a:spAutoFit/>
          </a:bodyPr>
          <a:lstStyle/>
          <a:p>
            <a:pPr algn="just"/>
            <a:r>
              <a:rPr lang="tr-TR" b="1" dirty="0">
                <a:latin typeface="Roboto Slab" pitchFamily="2" charset="0"/>
                <a:ea typeface="Roboto Slab" pitchFamily="2" charset="0"/>
                <a:cs typeface="Roboto Slab" pitchFamily="2" charset="0"/>
              </a:rPr>
              <a:t>Faptele ce constituie încălcări ale normelor materiale ale legislației concurenței conform </a:t>
            </a:r>
            <a:r>
              <a:rPr lang="en-US" b="1" dirty="0">
                <a:latin typeface="Roboto Slab" pitchFamily="2" charset="0"/>
                <a:ea typeface="Roboto Slab" pitchFamily="2" charset="0"/>
                <a:cs typeface="Roboto Slab" pitchFamily="2" charset="0"/>
              </a:rPr>
              <a:t>- </a:t>
            </a:r>
            <a:r>
              <a:rPr lang="tr-TR" b="1" dirty="0">
                <a:latin typeface="Roboto Slab" pitchFamily="2" charset="0"/>
                <a:ea typeface="Roboto Slab" pitchFamily="2" charset="0"/>
                <a:cs typeface="Roboto Slab" pitchFamily="2" charset="0"/>
              </a:rPr>
              <a:t>Art. 71 din Legea concurenței:</a:t>
            </a:r>
            <a:endParaRPr lang="ru-RU" b="1" dirty="0">
              <a:latin typeface="Roboto Slab" pitchFamily="2" charset="0"/>
              <a:ea typeface="Roboto Slab" pitchFamily="2" charset="0"/>
              <a:cs typeface="Roboto Slab" pitchFamily="2" charset="0"/>
            </a:endParaRPr>
          </a:p>
        </p:txBody>
      </p:sp>
      <p:sp>
        <p:nvSpPr>
          <p:cNvPr id="7" name="TextBox 6">
            <a:extLst>
              <a:ext uri="{FF2B5EF4-FFF2-40B4-BE49-F238E27FC236}">
                <a16:creationId xmlns:a16="http://schemas.microsoft.com/office/drawing/2014/main" id="{79658000-9409-E1FC-1482-81440ABDFDF1}"/>
              </a:ext>
            </a:extLst>
          </p:cNvPr>
          <p:cNvSpPr txBox="1"/>
          <p:nvPr/>
        </p:nvSpPr>
        <p:spPr>
          <a:xfrm>
            <a:off x="675860" y="2391515"/>
            <a:ext cx="9084365" cy="1477328"/>
          </a:xfrm>
          <a:prstGeom prst="rect">
            <a:avLst/>
          </a:prstGeom>
          <a:noFill/>
        </p:spPr>
        <p:txBody>
          <a:bodyPr wrap="square">
            <a:spAutoFit/>
          </a:bodyPr>
          <a:lstStyle/>
          <a:p>
            <a:pPr marL="285750" indent="-285750">
              <a:buFont typeface="Arial" panose="020B0604020202020204" pitchFamily="34" charset="0"/>
              <a:buChar char="•"/>
            </a:pPr>
            <a:r>
              <a:rPr lang="ru-RU" dirty="0" err="1">
                <a:latin typeface="Roboto Slab" pitchFamily="2" charset="0"/>
                <a:ea typeface="Roboto Slab" pitchFamily="2" charset="0"/>
                <a:cs typeface="Roboto Slab" pitchFamily="2" charset="0"/>
              </a:rPr>
              <a:t>Lipsa</a:t>
            </a:r>
            <a:r>
              <a:rPr lang="ru-RU" dirty="0">
                <a:latin typeface="Roboto Slab" pitchFamily="2" charset="0"/>
                <a:ea typeface="Roboto Slab" pitchFamily="2" charset="0"/>
                <a:cs typeface="Roboto Slab" pitchFamily="2" charset="0"/>
              </a:rPr>
              <a:t> </a:t>
            </a:r>
            <a:r>
              <a:rPr lang="ru-RU" dirty="0" err="1">
                <a:latin typeface="Roboto Slab" pitchFamily="2" charset="0"/>
                <a:ea typeface="Roboto Slab" pitchFamily="2" charset="0"/>
                <a:cs typeface="Roboto Slab" pitchFamily="2" charset="0"/>
              </a:rPr>
              <a:t>notificării</a:t>
            </a:r>
            <a:r>
              <a:rPr lang="ru-RU" dirty="0">
                <a:latin typeface="Roboto Slab" pitchFamily="2" charset="0"/>
                <a:ea typeface="Roboto Slab" pitchFamily="2" charset="0"/>
                <a:cs typeface="Roboto Slab" pitchFamily="2" charset="0"/>
              </a:rPr>
              <a:t> </a:t>
            </a:r>
            <a:r>
              <a:rPr lang="ru-RU" dirty="0" err="1">
                <a:latin typeface="Roboto Slab" pitchFamily="2" charset="0"/>
                <a:ea typeface="Roboto Slab" pitchFamily="2" charset="0"/>
                <a:cs typeface="Roboto Slab" pitchFamily="2" charset="0"/>
              </a:rPr>
              <a:t>concentrării</a:t>
            </a:r>
            <a:r>
              <a:rPr lang="ru-RU" dirty="0">
                <a:latin typeface="Roboto Slab" pitchFamily="2" charset="0"/>
                <a:ea typeface="Roboto Slab" pitchFamily="2" charset="0"/>
                <a:cs typeface="Roboto Slab" pitchFamily="2" charset="0"/>
              </a:rPr>
              <a:t> </a:t>
            </a:r>
            <a:r>
              <a:rPr lang="ru-RU" dirty="0" err="1">
                <a:latin typeface="Roboto Slab" pitchFamily="2" charset="0"/>
                <a:ea typeface="Roboto Slab" pitchFamily="2" charset="0"/>
                <a:cs typeface="Roboto Slab" pitchFamily="2" charset="0"/>
              </a:rPr>
              <a:t>economice</a:t>
            </a:r>
            <a:r>
              <a:rPr lang="ru-RU" dirty="0">
                <a:latin typeface="Roboto Slab" pitchFamily="2" charset="0"/>
                <a:ea typeface="Roboto Slab" pitchFamily="2" charset="0"/>
                <a:cs typeface="Roboto Slab" pitchFamily="2" charset="0"/>
              </a:rPr>
              <a:t> </a:t>
            </a:r>
            <a:r>
              <a:rPr lang="ru-RU" dirty="0" err="1">
                <a:latin typeface="Roboto Slab" pitchFamily="2" charset="0"/>
                <a:ea typeface="Roboto Slab" pitchFamily="2" charset="0"/>
                <a:cs typeface="Roboto Slab" pitchFamily="2" charset="0"/>
              </a:rPr>
              <a:t>înainte</a:t>
            </a:r>
            <a:r>
              <a:rPr lang="ru-RU" dirty="0">
                <a:latin typeface="Roboto Slab" pitchFamily="2" charset="0"/>
                <a:ea typeface="Roboto Slab" pitchFamily="2" charset="0"/>
                <a:cs typeface="Roboto Slab" pitchFamily="2" charset="0"/>
              </a:rPr>
              <a:t> </a:t>
            </a:r>
            <a:r>
              <a:rPr lang="ru-RU" dirty="0" err="1">
                <a:latin typeface="Roboto Slab" pitchFamily="2" charset="0"/>
                <a:ea typeface="Roboto Slab" pitchFamily="2" charset="0"/>
                <a:cs typeface="Roboto Slab" pitchFamily="2" charset="0"/>
              </a:rPr>
              <a:t>de</a:t>
            </a:r>
            <a:r>
              <a:rPr lang="ru-RU" dirty="0">
                <a:latin typeface="Roboto Slab" pitchFamily="2" charset="0"/>
                <a:ea typeface="Roboto Slab" pitchFamily="2" charset="0"/>
                <a:cs typeface="Roboto Slab" pitchFamily="2" charset="0"/>
              </a:rPr>
              <a:t> </a:t>
            </a:r>
            <a:r>
              <a:rPr lang="ru-RU" dirty="0" err="1">
                <a:latin typeface="Roboto Slab" pitchFamily="2" charset="0"/>
                <a:ea typeface="Roboto Slab" pitchFamily="2" charset="0"/>
                <a:cs typeface="Roboto Slab" pitchFamily="2" charset="0"/>
              </a:rPr>
              <a:t>punerea</a:t>
            </a:r>
            <a:r>
              <a:rPr lang="ru-RU" dirty="0">
                <a:latin typeface="Roboto Slab" pitchFamily="2" charset="0"/>
                <a:ea typeface="Roboto Slab" pitchFamily="2" charset="0"/>
                <a:cs typeface="Roboto Slab" pitchFamily="2" charset="0"/>
              </a:rPr>
              <a:t> </a:t>
            </a:r>
            <a:r>
              <a:rPr lang="ru-RU" dirty="0" err="1">
                <a:latin typeface="Roboto Slab" pitchFamily="2" charset="0"/>
                <a:ea typeface="Roboto Slab" pitchFamily="2" charset="0"/>
                <a:cs typeface="Roboto Slab" pitchFamily="2" charset="0"/>
              </a:rPr>
              <a:t>în</a:t>
            </a:r>
            <a:r>
              <a:rPr lang="ru-RU" dirty="0">
                <a:latin typeface="Roboto Slab" pitchFamily="2" charset="0"/>
                <a:ea typeface="Roboto Slab" pitchFamily="2" charset="0"/>
                <a:cs typeface="Roboto Slab" pitchFamily="2" charset="0"/>
              </a:rPr>
              <a:t> </a:t>
            </a:r>
            <a:r>
              <a:rPr lang="ru-RU" dirty="0" err="1">
                <a:latin typeface="Roboto Slab" pitchFamily="2" charset="0"/>
                <a:ea typeface="Roboto Slab" pitchFamily="2" charset="0"/>
                <a:cs typeface="Roboto Slab" pitchFamily="2" charset="0"/>
              </a:rPr>
              <a:t>aplicare</a:t>
            </a:r>
            <a:r>
              <a:rPr lang="ru-RU" dirty="0">
                <a:latin typeface="Roboto Slab" pitchFamily="2" charset="0"/>
                <a:ea typeface="Roboto Slab" pitchFamily="2" charset="0"/>
                <a:cs typeface="Roboto Slab" pitchFamily="2" charset="0"/>
              </a:rPr>
              <a:t> (</a:t>
            </a:r>
            <a:r>
              <a:rPr lang="ru-RU" dirty="0" err="1">
                <a:latin typeface="Roboto Slab" pitchFamily="2" charset="0"/>
                <a:ea typeface="Roboto Slab" pitchFamily="2" charset="0"/>
                <a:cs typeface="Roboto Slab" pitchFamily="2" charset="0"/>
              </a:rPr>
              <a:t>cu</a:t>
            </a:r>
            <a:r>
              <a:rPr lang="ru-RU" dirty="0">
                <a:latin typeface="Roboto Slab" pitchFamily="2" charset="0"/>
                <a:ea typeface="Roboto Slab" pitchFamily="2" charset="0"/>
                <a:cs typeface="Roboto Slab" pitchFamily="2" charset="0"/>
              </a:rPr>
              <a:t> </a:t>
            </a:r>
            <a:r>
              <a:rPr lang="ru-RU" dirty="0" err="1">
                <a:latin typeface="Roboto Slab" pitchFamily="2" charset="0"/>
                <a:ea typeface="Roboto Slab" pitchFamily="2" charset="0"/>
                <a:cs typeface="Roboto Slab" pitchFamily="2" charset="0"/>
              </a:rPr>
              <a:t>excepția</a:t>
            </a:r>
            <a:r>
              <a:rPr lang="ru-RU" dirty="0">
                <a:latin typeface="Roboto Slab" pitchFamily="2" charset="0"/>
                <a:ea typeface="Roboto Slab" pitchFamily="2" charset="0"/>
                <a:cs typeface="Roboto Slab" pitchFamily="2" charset="0"/>
              </a:rPr>
              <a:t> </a:t>
            </a:r>
            <a:r>
              <a:rPr lang="ru-RU" dirty="0" err="1">
                <a:latin typeface="Roboto Slab" pitchFamily="2" charset="0"/>
                <a:ea typeface="Roboto Slab" pitchFamily="2" charset="0"/>
                <a:cs typeface="Roboto Slab" pitchFamily="2" charset="0"/>
              </a:rPr>
              <a:t>autorizărilor</a:t>
            </a:r>
            <a:r>
              <a:rPr lang="ru-RU" dirty="0">
                <a:latin typeface="Roboto Slab" pitchFamily="2" charset="0"/>
                <a:ea typeface="Roboto Slab" pitchFamily="2" charset="0"/>
                <a:cs typeface="Roboto Slab" pitchFamily="2" charset="0"/>
              </a:rPr>
              <a:t> </a:t>
            </a:r>
            <a:r>
              <a:rPr lang="ru-RU" dirty="0" err="1">
                <a:latin typeface="Roboto Slab" pitchFamily="2" charset="0"/>
                <a:ea typeface="Roboto Slab" pitchFamily="2" charset="0"/>
                <a:cs typeface="Roboto Slab" pitchFamily="2" charset="0"/>
              </a:rPr>
              <a:t>sau</a:t>
            </a:r>
            <a:r>
              <a:rPr lang="ru-RU" dirty="0">
                <a:latin typeface="Roboto Slab" pitchFamily="2" charset="0"/>
                <a:ea typeface="Roboto Slab" pitchFamily="2" charset="0"/>
                <a:cs typeface="Roboto Slab" pitchFamily="2" charset="0"/>
              </a:rPr>
              <a:t> </a:t>
            </a:r>
            <a:r>
              <a:rPr lang="ru-RU" dirty="0" err="1">
                <a:latin typeface="Roboto Slab" pitchFamily="2" charset="0"/>
                <a:ea typeface="Roboto Slab" pitchFamily="2" charset="0"/>
                <a:cs typeface="Roboto Slab" pitchFamily="2" charset="0"/>
              </a:rPr>
              <a:t>derogărilor</a:t>
            </a:r>
            <a:r>
              <a:rPr lang="ru-RU" dirty="0">
                <a:latin typeface="Roboto Slab" pitchFamily="2" charset="0"/>
                <a:ea typeface="Roboto Slab" pitchFamily="2" charset="0"/>
                <a:cs typeface="Roboto Slab" pitchFamily="2" charset="0"/>
              </a:rPr>
              <a:t>).</a:t>
            </a:r>
            <a:endParaRPr lang="en-US" dirty="0">
              <a:latin typeface="Roboto Slab" pitchFamily="2" charset="0"/>
              <a:ea typeface="Roboto Slab" pitchFamily="2" charset="0"/>
              <a:cs typeface="Roboto Slab" pitchFamily="2" charset="0"/>
            </a:endParaRPr>
          </a:p>
          <a:p>
            <a:endParaRPr lang="ru-RU" dirty="0">
              <a:latin typeface="Roboto Slab" pitchFamily="2" charset="0"/>
              <a:ea typeface="Roboto Slab" pitchFamily="2" charset="0"/>
              <a:cs typeface="Roboto Slab" pitchFamily="2" charset="0"/>
            </a:endParaRPr>
          </a:p>
          <a:p>
            <a:pPr marL="285750" indent="-285750">
              <a:buFont typeface="Arial" panose="020B0604020202020204" pitchFamily="34" charset="0"/>
              <a:buChar char="•"/>
            </a:pPr>
            <a:r>
              <a:rPr lang="ru-RU" dirty="0" err="1">
                <a:latin typeface="Roboto Slab" pitchFamily="2" charset="0"/>
                <a:ea typeface="Roboto Slab" pitchFamily="2" charset="0"/>
                <a:cs typeface="Roboto Slab" pitchFamily="2" charset="0"/>
              </a:rPr>
              <a:t>Punerea</a:t>
            </a:r>
            <a:r>
              <a:rPr lang="ru-RU" dirty="0">
                <a:latin typeface="Roboto Slab" pitchFamily="2" charset="0"/>
                <a:ea typeface="Roboto Slab" pitchFamily="2" charset="0"/>
                <a:cs typeface="Roboto Slab" pitchFamily="2" charset="0"/>
              </a:rPr>
              <a:t> </a:t>
            </a:r>
            <a:r>
              <a:rPr lang="ru-RU" dirty="0" err="1">
                <a:latin typeface="Roboto Slab" pitchFamily="2" charset="0"/>
                <a:ea typeface="Roboto Slab" pitchFamily="2" charset="0"/>
                <a:cs typeface="Roboto Slab" pitchFamily="2" charset="0"/>
              </a:rPr>
              <a:t>în</a:t>
            </a:r>
            <a:r>
              <a:rPr lang="ru-RU" dirty="0">
                <a:latin typeface="Roboto Slab" pitchFamily="2" charset="0"/>
                <a:ea typeface="Roboto Slab" pitchFamily="2" charset="0"/>
                <a:cs typeface="Roboto Slab" pitchFamily="2" charset="0"/>
              </a:rPr>
              <a:t> </a:t>
            </a:r>
            <a:r>
              <a:rPr lang="ru-RU" dirty="0" err="1">
                <a:latin typeface="Roboto Slab" pitchFamily="2" charset="0"/>
                <a:ea typeface="Roboto Slab" pitchFamily="2" charset="0"/>
                <a:cs typeface="Roboto Slab" pitchFamily="2" charset="0"/>
              </a:rPr>
              <a:t>aplicare</a:t>
            </a:r>
            <a:r>
              <a:rPr lang="ru-RU" dirty="0">
                <a:latin typeface="Roboto Slab" pitchFamily="2" charset="0"/>
                <a:ea typeface="Roboto Slab" pitchFamily="2" charset="0"/>
                <a:cs typeface="Roboto Slab" pitchFamily="2" charset="0"/>
              </a:rPr>
              <a:t> a </a:t>
            </a:r>
            <a:r>
              <a:rPr lang="ru-RU" dirty="0" err="1">
                <a:latin typeface="Roboto Slab" pitchFamily="2" charset="0"/>
                <a:ea typeface="Roboto Slab" pitchFamily="2" charset="0"/>
                <a:cs typeface="Roboto Slab" pitchFamily="2" charset="0"/>
              </a:rPr>
              <a:t>unei</a:t>
            </a:r>
            <a:r>
              <a:rPr lang="ru-RU" dirty="0">
                <a:latin typeface="Roboto Slab" pitchFamily="2" charset="0"/>
                <a:ea typeface="Roboto Slab" pitchFamily="2" charset="0"/>
                <a:cs typeface="Roboto Slab" pitchFamily="2" charset="0"/>
              </a:rPr>
              <a:t> </a:t>
            </a:r>
            <a:r>
              <a:rPr lang="ru-RU" dirty="0" err="1">
                <a:latin typeface="Roboto Slab" pitchFamily="2" charset="0"/>
                <a:ea typeface="Roboto Slab" pitchFamily="2" charset="0"/>
                <a:cs typeface="Roboto Slab" pitchFamily="2" charset="0"/>
              </a:rPr>
              <a:t>concentrări</a:t>
            </a:r>
            <a:r>
              <a:rPr lang="ru-RU" dirty="0">
                <a:latin typeface="Roboto Slab" pitchFamily="2" charset="0"/>
                <a:ea typeface="Roboto Slab" pitchFamily="2" charset="0"/>
                <a:cs typeface="Roboto Slab" pitchFamily="2" charset="0"/>
              </a:rPr>
              <a:t> </a:t>
            </a:r>
            <a:r>
              <a:rPr lang="ru-RU" dirty="0" err="1">
                <a:latin typeface="Roboto Slab" pitchFamily="2" charset="0"/>
                <a:ea typeface="Roboto Slab" pitchFamily="2" charset="0"/>
                <a:cs typeface="Roboto Slab" pitchFamily="2" charset="0"/>
              </a:rPr>
              <a:t>economice</a:t>
            </a:r>
            <a:r>
              <a:rPr lang="ru-RU" dirty="0">
                <a:latin typeface="Roboto Slab" pitchFamily="2" charset="0"/>
                <a:ea typeface="Roboto Slab" pitchFamily="2" charset="0"/>
                <a:cs typeface="Roboto Slab" pitchFamily="2" charset="0"/>
              </a:rPr>
              <a:t> </a:t>
            </a:r>
            <a:r>
              <a:rPr lang="ru-RU" dirty="0" err="1">
                <a:latin typeface="Roboto Slab" pitchFamily="2" charset="0"/>
                <a:ea typeface="Roboto Slab" pitchFamily="2" charset="0"/>
                <a:cs typeface="Roboto Slab" pitchFamily="2" charset="0"/>
              </a:rPr>
              <a:t>declarată</a:t>
            </a:r>
            <a:r>
              <a:rPr lang="ru-RU" dirty="0">
                <a:latin typeface="Roboto Slab" pitchFamily="2" charset="0"/>
                <a:ea typeface="Roboto Slab" pitchFamily="2" charset="0"/>
                <a:cs typeface="Roboto Slab" pitchFamily="2" charset="0"/>
              </a:rPr>
              <a:t> </a:t>
            </a:r>
            <a:r>
              <a:rPr lang="ru-RU" dirty="0" err="1">
                <a:latin typeface="Roboto Slab" pitchFamily="2" charset="0"/>
                <a:ea typeface="Roboto Slab" pitchFamily="2" charset="0"/>
                <a:cs typeface="Roboto Slab" pitchFamily="2" charset="0"/>
              </a:rPr>
              <a:t>incompatibilă</a:t>
            </a:r>
            <a:r>
              <a:rPr lang="ru-RU" dirty="0">
                <a:latin typeface="Roboto Slab" pitchFamily="2" charset="0"/>
                <a:ea typeface="Roboto Slab" pitchFamily="2" charset="0"/>
                <a:cs typeface="Roboto Slab" pitchFamily="2" charset="0"/>
              </a:rPr>
              <a:t> </a:t>
            </a:r>
            <a:r>
              <a:rPr lang="ru-RU" dirty="0" err="1">
                <a:latin typeface="Roboto Slab" pitchFamily="2" charset="0"/>
                <a:ea typeface="Roboto Slab" pitchFamily="2" charset="0"/>
                <a:cs typeface="Roboto Slab" pitchFamily="2" charset="0"/>
              </a:rPr>
              <a:t>cu</a:t>
            </a:r>
            <a:r>
              <a:rPr lang="ru-RU" dirty="0">
                <a:latin typeface="Roboto Slab" pitchFamily="2" charset="0"/>
                <a:ea typeface="Roboto Slab" pitchFamily="2" charset="0"/>
                <a:cs typeface="Roboto Slab" pitchFamily="2" charset="0"/>
              </a:rPr>
              <a:t> </a:t>
            </a:r>
            <a:r>
              <a:rPr lang="ru-RU" dirty="0" err="1">
                <a:latin typeface="Roboto Slab" pitchFamily="2" charset="0"/>
                <a:ea typeface="Roboto Slab" pitchFamily="2" charset="0"/>
                <a:cs typeface="Roboto Slab" pitchFamily="2" charset="0"/>
              </a:rPr>
              <a:t>mediul</a:t>
            </a:r>
            <a:r>
              <a:rPr lang="ru-RU" dirty="0">
                <a:latin typeface="Roboto Slab" pitchFamily="2" charset="0"/>
                <a:ea typeface="Roboto Slab" pitchFamily="2" charset="0"/>
                <a:cs typeface="Roboto Slab" pitchFamily="2" charset="0"/>
              </a:rPr>
              <a:t> </a:t>
            </a:r>
            <a:r>
              <a:rPr lang="ru-RU" dirty="0" err="1">
                <a:latin typeface="Roboto Slab" pitchFamily="2" charset="0"/>
                <a:ea typeface="Roboto Slab" pitchFamily="2" charset="0"/>
                <a:cs typeface="Roboto Slab" pitchFamily="2" charset="0"/>
              </a:rPr>
              <a:t>concurențial</a:t>
            </a:r>
            <a:r>
              <a:rPr lang="ru-RU" dirty="0">
                <a:latin typeface="Roboto Slab" pitchFamily="2" charset="0"/>
                <a:ea typeface="Roboto Slab" pitchFamily="2" charset="0"/>
                <a:cs typeface="Roboto Slab" pitchFamily="2" charset="0"/>
              </a:rPr>
              <a:t>.</a:t>
            </a:r>
          </a:p>
        </p:txBody>
      </p:sp>
      <p:sp>
        <p:nvSpPr>
          <p:cNvPr id="9" name="TextBox 8">
            <a:extLst>
              <a:ext uri="{FF2B5EF4-FFF2-40B4-BE49-F238E27FC236}">
                <a16:creationId xmlns:a16="http://schemas.microsoft.com/office/drawing/2014/main" id="{7927DEFE-1277-7323-A49A-0B2EBFF52848}"/>
              </a:ext>
            </a:extLst>
          </p:cNvPr>
          <p:cNvSpPr txBox="1"/>
          <p:nvPr/>
        </p:nvSpPr>
        <p:spPr>
          <a:xfrm>
            <a:off x="2060713" y="5463765"/>
            <a:ext cx="7315200" cy="369332"/>
          </a:xfrm>
          <a:prstGeom prst="rect">
            <a:avLst/>
          </a:prstGeom>
          <a:noFill/>
        </p:spPr>
        <p:txBody>
          <a:bodyPr wrap="square">
            <a:spAutoFit/>
          </a:bodyPr>
          <a:lstStyle/>
          <a:p>
            <a:r>
              <a:rPr lang="it-IT" b="1" dirty="0">
                <a:latin typeface="Roboto Slab" pitchFamily="2" charset="0"/>
                <a:ea typeface="Roboto Slab" pitchFamily="2" charset="0"/>
                <a:cs typeface="Roboto Slab" pitchFamily="2" charset="0"/>
              </a:rPr>
              <a:t>Sancțiuni conform Art. 72 din Legea concurenței:</a:t>
            </a:r>
            <a:endParaRPr lang="ru-RU" b="1" dirty="0">
              <a:latin typeface="Roboto Slab" pitchFamily="2" charset="0"/>
              <a:ea typeface="Roboto Slab" pitchFamily="2" charset="0"/>
              <a:cs typeface="Roboto Slab" pitchFamily="2" charset="0"/>
            </a:endParaRPr>
          </a:p>
        </p:txBody>
      </p:sp>
      <p:sp>
        <p:nvSpPr>
          <p:cNvPr id="13" name="Стрелка: вниз 12">
            <a:extLst>
              <a:ext uri="{FF2B5EF4-FFF2-40B4-BE49-F238E27FC236}">
                <a16:creationId xmlns:a16="http://schemas.microsoft.com/office/drawing/2014/main" id="{AF23070E-4991-48E6-532E-5AF83867D455}"/>
              </a:ext>
            </a:extLst>
          </p:cNvPr>
          <p:cNvSpPr/>
          <p:nvPr/>
        </p:nvSpPr>
        <p:spPr>
          <a:xfrm>
            <a:off x="5661404" y="4075371"/>
            <a:ext cx="298174" cy="1119986"/>
          </a:xfrm>
          <a:prstGeom prst="downArrow">
            <a:avLst/>
          </a:prstGeom>
          <a:solidFill>
            <a:srgbClr val="5892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TextBox 14">
            <a:extLst>
              <a:ext uri="{FF2B5EF4-FFF2-40B4-BE49-F238E27FC236}">
                <a16:creationId xmlns:a16="http://schemas.microsoft.com/office/drawing/2014/main" id="{2002B20D-F629-2C24-BAD4-931DE3825AC0}"/>
              </a:ext>
            </a:extLst>
          </p:cNvPr>
          <p:cNvSpPr txBox="1"/>
          <p:nvPr/>
        </p:nvSpPr>
        <p:spPr>
          <a:xfrm>
            <a:off x="626163" y="6101505"/>
            <a:ext cx="7315200" cy="369332"/>
          </a:xfrm>
          <a:prstGeom prst="rect">
            <a:avLst/>
          </a:prstGeom>
          <a:noFill/>
        </p:spPr>
        <p:txBody>
          <a:bodyPr wrap="square">
            <a:spAutoFit/>
          </a:bodyPr>
          <a:lstStyle/>
          <a:p>
            <a:pPr marL="285750" indent="-285750">
              <a:buFont typeface="Arial" panose="020B0604020202020204" pitchFamily="34" charset="0"/>
              <a:buChar char="•"/>
            </a:pPr>
            <a:r>
              <a:rPr lang="tr-TR" dirty="0">
                <a:latin typeface="Roboto Slab" pitchFamily="2" charset="0"/>
                <a:ea typeface="Roboto Slab" pitchFamily="2" charset="0"/>
                <a:cs typeface="Roboto Slab" pitchFamily="2" charset="0"/>
              </a:rPr>
              <a:t>Amendă: 1% - 4% din cifra totală de afaceri.</a:t>
            </a:r>
            <a:endParaRPr lang="ru-RU" dirty="0">
              <a:latin typeface="Roboto Slab" pitchFamily="2" charset="0"/>
              <a:ea typeface="Roboto Slab" pitchFamily="2" charset="0"/>
              <a:cs typeface="Roboto Slab" pitchFamily="2" charset="0"/>
            </a:endParaRPr>
          </a:p>
        </p:txBody>
      </p:sp>
      <p:sp>
        <p:nvSpPr>
          <p:cNvPr id="17" name="TextBox 16">
            <a:extLst>
              <a:ext uri="{FF2B5EF4-FFF2-40B4-BE49-F238E27FC236}">
                <a16:creationId xmlns:a16="http://schemas.microsoft.com/office/drawing/2014/main" id="{A2CF6A1D-A7E3-C254-2A06-B8AF40757D20}"/>
              </a:ext>
            </a:extLst>
          </p:cNvPr>
          <p:cNvSpPr txBox="1"/>
          <p:nvPr/>
        </p:nvSpPr>
        <p:spPr>
          <a:xfrm>
            <a:off x="626163" y="6638321"/>
            <a:ext cx="7315200" cy="369332"/>
          </a:xfrm>
          <a:prstGeom prst="rect">
            <a:avLst/>
          </a:prstGeom>
          <a:noFill/>
        </p:spPr>
        <p:txBody>
          <a:bodyPr wrap="square">
            <a:spAutoFit/>
          </a:bodyPr>
          <a:lstStyle/>
          <a:p>
            <a:pPr marL="285750" indent="-285750">
              <a:buFont typeface="Arial" panose="020B0604020202020204" pitchFamily="34" charset="0"/>
              <a:buChar char="•"/>
            </a:pPr>
            <a:r>
              <a:rPr lang="tr-TR" dirty="0">
                <a:latin typeface="Roboto Slab" pitchFamily="2" charset="0"/>
                <a:ea typeface="Roboto Slab" pitchFamily="2" charset="0"/>
                <a:cs typeface="Roboto Slab" pitchFamily="2" charset="0"/>
              </a:rPr>
              <a:t>Bază de calcul: Cifra de afaceri totală realizată în anul anterior.</a:t>
            </a:r>
            <a:endParaRPr lang="ru-RU" dirty="0">
              <a:latin typeface="Roboto Slab" pitchFamily="2" charset="0"/>
              <a:ea typeface="Roboto Slab" pitchFamily="2" charset="0"/>
              <a:cs typeface="Roboto Slab" pitchFamily="2" charset="0"/>
            </a:endParaRPr>
          </a:p>
        </p:txBody>
      </p:sp>
      <p:pic>
        <p:nvPicPr>
          <p:cNvPr id="19" name="Рисунок 18">
            <a:extLst>
              <a:ext uri="{FF2B5EF4-FFF2-40B4-BE49-F238E27FC236}">
                <a16:creationId xmlns:a16="http://schemas.microsoft.com/office/drawing/2014/main" id="{EF2DEDCA-EADC-539F-2BE7-D9FC181FF5C2}"/>
              </a:ext>
            </a:extLst>
          </p:cNvPr>
          <p:cNvPicPr>
            <a:picLocks noChangeAspect="1"/>
          </p:cNvPicPr>
          <p:nvPr/>
        </p:nvPicPr>
        <p:blipFill>
          <a:blip r:embed="rId2"/>
          <a:stretch>
            <a:fillRect/>
          </a:stretch>
        </p:blipFill>
        <p:spPr>
          <a:xfrm>
            <a:off x="9218791" y="552638"/>
            <a:ext cx="7004929" cy="7352871"/>
          </a:xfrm>
          <a:prstGeom prst="rect">
            <a:avLst/>
          </a:prstGeom>
          <a:effectLst>
            <a:softEdge rad="1270000"/>
          </a:effectLst>
        </p:spPr>
      </p:pic>
      <p:sp>
        <p:nvSpPr>
          <p:cNvPr id="2" name="Стрелка: вниз 1">
            <a:extLst>
              <a:ext uri="{FF2B5EF4-FFF2-40B4-BE49-F238E27FC236}">
                <a16:creationId xmlns:a16="http://schemas.microsoft.com/office/drawing/2014/main" id="{00A6ABF5-C448-89A3-8ED1-BA52B3D6D36A}"/>
              </a:ext>
            </a:extLst>
          </p:cNvPr>
          <p:cNvSpPr/>
          <p:nvPr/>
        </p:nvSpPr>
        <p:spPr>
          <a:xfrm>
            <a:off x="4798239" y="4089589"/>
            <a:ext cx="298174" cy="1133997"/>
          </a:xfrm>
          <a:prstGeom prst="downArrow">
            <a:avLst/>
          </a:prstGeom>
          <a:solidFill>
            <a:srgbClr val="5892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Стрелка: вниз 3">
            <a:extLst>
              <a:ext uri="{FF2B5EF4-FFF2-40B4-BE49-F238E27FC236}">
                <a16:creationId xmlns:a16="http://schemas.microsoft.com/office/drawing/2014/main" id="{514255C5-678C-C39F-A9CC-281796CB2013}"/>
              </a:ext>
            </a:extLst>
          </p:cNvPr>
          <p:cNvSpPr/>
          <p:nvPr/>
        </p:nvSpPr>
        <p:spPr>
          <a:xfrm>
            <a:off x="3935074" y="4089589"/>
            <a:ext cx="298174" cy="1133997"/>
          </a:xfrm>
          <a:prstGeom prst="downArrow">
            <a:avLst/>
          </a:prstGeom>
          <a:solidFill>
            <a:srgbClr val="5892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41964131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1">
            <a:extLst>
              <a:ext uri="{FF2B5EF4-FFF2-40B4-BE49-F238E27FC236}">
                <a16:creationId xmlns:a16="http://schemas.microsoft.com/office/drawing/2014/main" id="{638472BE-9FFE-4EC8-A14F-7DB67470D650}"/>
              </a:ext>
            </a:extLst>
          </p:cNvPr>
          <p:cNvSpPr txBox="1"/>
          <p:nvPr/>
        </p:nvSpPr>
        <p:spPr>
          <a:xfrm flipH="1">
            <a:off x="280277" y="215125"/>
            <a:ext cx="1456372" cy="1209177"/>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scene3d>
              <a:camera prst="orthographicFront"/>
              <a:lightRig rig="soft" dir="t">
                <a:rot lat="0" lon="0" rev="15600000"/>
              </a:lightRig>
            </a:scene3d>
            <a:sp3d extrusionH="57150" prstMaterial="softEdge">
              <a:bevelT w="25400" h="38100"/>
            </a:sp3d>
          </a:bodyPr>
          <a:lstStyle/>
          <a:p>
            <a:pPr marL="0" marR="0" algn="ctr">
              <a:lnSpc>
                <a:spcPct val="107000"/>
              </a:lnSpc>
              <a:spcBef>
                <a:spcPts val="0"/>
              </a:spcBef>
              <a:spcAft>
                <a:spcPts val="800"/>
              </a:spcAft>
              <a:tabLst>
                <a:tab pos="285750" algn="l"/>
              </a:tabLst>
            </a:pPr>
            <a:r>
              <a:rPr lang="ro-MD" sz="7200" b="1" dirty="0">
                <a:ln>
                  <a:noFill/>
                </a:ln>
                <a:solidFill>
                  <a:srgbClr val="4CAEA6"/>
                </a:solidFill>
                <a:effectLst/>
                <a:latin typeface="Roboto Slab" panose="020B0604020202020204" charset="0"/>
                <a:ea typeface="Roboto Slab" panose="020B0604020202020204" charset="0"/>
                <a:cs typeface="Times New Roman" panose="02020603050405020304" pitchFamily="18" charset="0"/>
              </a:rPr>
              <a:t>1</a:t>
            </a:r>
            <a:endParaRPr lang="en-US" sz="2800" dirty="0">
              <a:solidFill>
                <a:srgbClr val="4CAEA6"/>
              </a:solidFill>
              <a:effectLst/>
              <a:latin typeface="Roboto Slab" panose="020B0604020202020204" charset="0"/>
              <a:ea typeface="Roboto Slab" panose="020B0604020202020204" charset="0"/>
              <a:cs typeface="Times New Roman" panose="02020603050405020304" pitchFamily="18" charset="0"/>
            </a:endParaRPr>
          </a:p>
        </p:txBody>
      </p:sp>
      <p:sp>
        <p:nvSpPr>
          <p:cNvPr id="5" name="Text 1"/>
          <p:cNvSpPr/>
          <p:nvPr/>
        </p:nvSpPr>
        <p:spPr>
          <a:xfrm>
            <a:off x="3756005" y="282426"/>
            <a:ext cx="7118389" cy="919517"/>
          </a:xfrm>
          <a:prstGeom prst="rect">
            <a:avLst/>
          </a:prstGeom>
          <a:noFill/>
          <a:ln/>
        </p:spPr>
        <p:txBody>
          <a:bodyPr wrap="none" lIns="0" tIns="0" rIns="0" bIns="0" rtlCol="0" anchor="t"/>
          <a:lstStyle/>
          <a:p>
            <a:pPr>
              <a:lnSpc>
                <a:spcPts val="5550"/>
              </a:lnSpc>
            </a:pPr>
            <a:r>
              <a:rPr lang="it-IT" sz="4450" dirty="0">
                <a:solidFill>
                  <a:srgbClr val="5E808B"/>
                </a:solidFill>
                <a:latin typeface="Roboto Slab" pitchFamily="34" charset="0"/>
                <a:ea typeface="Roboto Slab" pitchFamily="34" charset="-122"/>
                <a:cs typeface="Roboto Slab" pitchFamily="34" charset="-120"/>
              </a:rPr>
              <a:t>Fuziuni </a:t>
            </a:r>
            <a:r>
              <a:rPr lang="ro-MD" sz="4450" dirty="0">
                <a:solidFill>
                  <a:srgbClr val="5E808B"/>
                </a:solidFill>
                <a:latin typeface="Roboto Slab" pitchFamily="34" charset="0"/>
                <a:ea typeface="Roboto Slab" pitchFamily="34" charset="-122"/>
                <a:cs typeface="Roboto Slab" pitchFamily="34" charset="-120"/>
              </a:rPr>
              <a:t>î</a:t>
            </a:r>
            <a:r>
              <a:rPr lang="it-IT" sz="4450" dirty="0">
                <a:solidFill>
                  <a:srgbClr val="5E808B"/>
                </a:solidFill>
                <a:latin typeface="Roboto Slab" pitchFamily="34" charset="0"/>
                <a:ea typeface="Roboto Slab" pitchFamily="34" charset="-122"/>
                <a:cs typeface="Roboto Slab" pitchFamily="34" charset="-120"/>
              </a:rPr>
              <a:t>ntre </a:t>
            </a:r>
            <a:r>
              <a:rPr lang="ro-MD" sz="4450" dirty="0">
                <a:solidFill>
                  <a:srgbClr val="5E808B"/>
                </a:solidFill>
                <a:latin typeface="Roboto Slab" pitchFamily="34" charset="0"/>
                <a:ea typeface="Roboto Slab" pitchFamily="34" charset="-122"/>
                <a:cs typeface="Roboto Slab" pitchFamily="34" charset="-120"/>
              </a:rPr>
              <a:t>Î</a:t>
            </a:r>
            <a:r>
              <a:rPr lang="it-IT" sz="4450" dirty="0">
                <a:solidFill>
                  <a:srgbClr val="5E808B"/>
                </a:solidFill>
                <a:latin typeface="Roboto Slab" pitchFamily="34" charset="0"/>
                <a:ea typeface="Roboto Slab" pitchFamily="34" charset="-122"/>
                <a:cs typeface="Roboto Slab" pitchFamily="34" charset="-120"/>
              </a:rPr>
              <a:t>ntreprinderi</a:t>
            </a:r>
            <a:endParaRPr lang="ro-MD" sz="4450" dirty="0">
              <a:solidFill>
                <a:srgbClr val="5E808B"/>
              </a:solidFill>
              <a:latin typeface="Roboto Slab" pitchFamily="34" charset="0"/>
              <a:ea typeface="Roboto Slab" pitchFamily="34" charset="-122"/>
              <a:cs typeface="Roboto Slab" pitchFamily="34" charset="-120"/>
            </a:endParaRPr>
          </a:p>
          <a:p>
            <a:pPr algn="ctr">
              <a:lnSpc>
                <a:spcPts val="5550"/>
              </a:lnSpc>
            </a:pPr>
            <a:r>
              <a:rPr lang="it-IT" sz="4450" dirty="0">
                <a:solidFill>
                  <a:srgbClr val="5E808B"/>
                </a:solidFill>
                <a:latin typeface="Roboto Slab" pitchFamily="34" charset="0"/>
                <a:ea typeface="Roboto Slab" pitchFamily="34" charset="-122"/>
                <a:cs typeface="Roboto Slab" pitchFamily="34" charset="-120"/>
              </a:rPr>
              <a:t> Independente Anterior</a:t>
            </a:r>
            <a:endParaRPr lang="en-US" sz="4450" dirty="0">
              <a:solidFill>
                <a:srgbClr val="5E808B"/>
              </a:solidFill>
            </a:endParaRPr>
          </a:p>
        </p:txBody>
      </p:sp>
      <p:sp>
        <p:nvSpPr>
          <p:cNvPr id="8" name="Shape 4"/>
          <p:cNvSpPr/>
          <p:nvPr/>
        </p:nvSpPr>
        <p:spPr>
          <a:xfrm>
            <a:off x="2796830" y="2566376"/>
            <a:ext cx="480721" cy="337795"/>
          </a:xfrm>
          <a:prstGeom prst="roundRect">
            <a:avLst>
              <a:gd name="adj" fmla="val 6667"/>
            </a:avLst>
          </a:prstGeom>
          <a:solidFill>
            <a:srgbClr val="E9ECF2"/>
          </a:solidFill>
          <a:ln/>
        </p:spPr>
      </p:sp>
      <p:sp>
        <p:nvSpPr>
          <p:cNvPr id="9" name="Text 5"/>
          <p:cNvSpPr/>
          <p:nvPr/>
        </p:nvSpPr>
        <p:spPr>
          <a:xfrm>
            <a:off x="2941353" y="2630584"/>
            <a:ext cx="132126" cy="225249"/>
          </a:xfrm>
          <a:prstGeom prst="rect">
            <a:avLst/>
          </a:prstGeom>
          <a:noFill/>
          <a:ln/>
        </p:spPr>
        <p:txBody>
          <a:bodyPr wrap="none" lIns="0" tIns="0" rIns="0" bIns="0" rtlCol="0" anchor="t"/>
          <a:lstStyle/>
          <a:p>
            <a:pPr marL="0" indent="0" algn="ctr">
              <a:lnSpc>
                <a:spcPts val="2650"/>
              </a:lnSpc>
              <a:buNone/>
            </a:pPr>
            <a:r>
              <a:rPr lang="en-US" sz="2650" dirty="0">
                <a:solidFill>
                  <a:srgbClr val="15213F"/>
                </a:solidFill>
                <a:latin typeface="Roboto Slab" pitchFamily="34" charset="0"/>
                <a:ea typeface="Roboto Slab" pitchFamily="34" charset="-122"/>
                <a:cs typeface="Roboto Slab" pitchFamily="34" charset="-120"/>
              </a:rPr>
              <a:t>1</a:t>
            </a:r>
            <a:endParaRPr lang="en-US" sz="2650" dirty="0"/>
          </a:p>
        </p:txBody>
      </p:sp>
      <p:sp>
        <p:nvSpPr>
          <p:cNvPr id="13" name="Shape 9"/>
          <p:cNvSpPr/>
          <p:nvPr/>
        </p:nvSpPr>
        <p:spPr>
          <a:xfrm>
            <a:off x="11250795" y="2635333"/>
            <a:ext cx="480721" cy="337795"/>
          </a:xfrm>
          <a:prstGeom prst="roundRect">
            <a:avLst>
              <a:gd name="adj" fmla="val 6667"/>
            </a:avLst>
          </a:prstGeom>
          <a:solidFill>
            <a:srgbClr val="E9ECF2"/>
          </a:solidFill>
          <a:ln/>
        </p:spPr>
      </p:sp>
      <p:sp>
        <p:nvSpPr>
          <p:cNvPr id="14" name="Text 10"/>
          <p:cNvSpPr/>
          <p:nvPr/>
        </p:nvSpPr>
        <p:spPr>
          <a:xfrm>
            <a:off x="11393317" y="2700970"/>
            <a:ext cx="176990" cy="225249"/>
          </a:xfrm>
          <a:prstGeom prst="rect">
            <a:avLst/>
          </a:prstGeom>
          <a:noFill/>
          <a:ln/>
        </p:spPr>
        <p:txBody>
          <a:bodyPr wrap="none" lIns="0" tIns="0" rIns="0" bIns="0" rtlCol="0" anchor="t"/>
          <a:lstStyle/>
          <a:p>
            <a:pPr marL="0" indent="0" algn="ctr">
              <a:lnSpc>
                <a:spcPts val="2650"/>
              </a:lnSpc>
              <a:buNone/>
            </a:pPr>
            <a:r>
              <a:rPr lang="en-US" sz="2650" dirty="0">
                <a:solidFill>
                  <a:srgbClr val="15213F"/>
                </a:solidFill>
                <a:latin typeface="Roboto Slab" pitchFamily="34" charset="0"/>
                <a:ea typeface="Roboto Slab" pitchFamily="34" charset="-122"/>
                <a:cs typeface="Roboto Slab" pitchFamily="34" charset="-120"/>
              </a:rPr>
              <a:t>2</a:t>
            </a:r>
            <a:endParaRPr lang="en-US" sz="2650" dirty="0"/>
          </a:p>
        </p:txBody>
      </p:sp>
      <p:sp>
        <p:nvSpPr>
          <p:cNvPr id="25" name="Oval 24">
            <a:extLst>
              <a:ext uri="{FF2B5EF4-FFF2-40B4-BE49-F238E27FC236}">
                <a16:creationId xmlns:a16="http://schemas.microsoft.com/office/drawing/2014/main" id="{021B6394-E7AC-4C63-898D-851FC2E7BE38}"/>
              </a:ext>
            </a:extLst>
          </p:cNvPr>
          <p:cNvSpPr/>
          <p:nvPr/>
        </p:nvSpPr>
        <p:spPr>
          <a:xfrm>
            <a:off x="1092748" y="4678540"/>
            <a:ext cx="1040851" cy="693559"/>
          </a:xfrm>
          <a:prstGeom prst="ellipse">
            <a:avLst/>
          </a:prstGeom>
          <a:solidFill>
            <a:srgbClr val="396D78"/>
          </a:solidFill>
          <a:ln>
            <a:solidFill>
              <a:srgbClr val="5E80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79DB6321-C486-4B99-B5C6-A0DC16025738}"/>
              </a:ext>
            </a:extLst>
          </p:cNvPr>
          <p:cNvSpPr/>
          <p:nvPr/>
        </p:nvSpPr>
        <p:spPr>
          <a:xfrm>
            <a:off x="1092748" y="6602590"/>
            <a:ext cx="1040851" cy="693559"/>
          </a:xfrm>
          <a:prstGeom prst="ellipse">
            <a:avLst/>
          </a:prstGeom>
          <a:solidFill>
            <a:srgbClr val="4CAEA6"/>
          </a:solidFill>
          <a:ln>
            <a:solidFill>
              <a:srgbClr val="4CA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a:extLst>
              <a:ext uri="{FF2B5EF4-FFF2-40B4-BE49-F238E27FC236}">
                <a16:creationId xmlns:a16="http://schemas.microsoft.com/office/drawing/2014/main" id="{21644387-1BAA-40D9-ADB2-5B8723088970}"/>
              </a:ext>
            </a:extLst>
          </p:cNvPr>
          <p:cNvCxnSpPr>
            <a:cxnSpLocks/>
            <a:stCxn id="25" idx="6"/>
          </p:cNvCxnSpPr>
          <p:nvPr/>
        </p:nvCxnSpPr>
        <p:spPr>
          <a:xfrm>
            <a:off x="2133599" y="5025320"/>
            <a:ext cx="1657351" cy="41980"/>
          </a:xfrm>
          <a:prstGeom prst="straightConnector1">
            <a:avLst/>
          </a:prstGeom>
          <a:ln w="571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4B436F91-7C67-4FC9-AE6B-A4C1A3677F0D}"/>
              </a:ext>
            </a:extLst>
          </p:cNvPr>
          <p:cNvCxnSpPr>
            <a:cxnSpLocks/>
          </p:cNvCxnSpPr>
          <p:nvPr/>
        </p:nvCxnSpPr>
        <p:spPr>
          <a:xfrm flipV="1">
            <a:off x="2229673" y="6248400"/>
            <a:ext cx="1561277" cy="177096"/>
          </a:xfrm>
          <a:prstGeom prst="straightConnector1">
            <a:avLst/>
          </a:prstGeom>
          <a:ln w="571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5" name="Rectangle: Rounded Corners 34">
            <a:extLst>
              <a:ext uri="{FF2B5EF4-FFF2-40B4-BE49-F238E27FC236}">
                <a16:creationId xmlns:a16="http://schemas.microsoft.com/office/drawing/2014/main" id="{3F4D9904-412D-4D87-BD6B-F6429E27D4E7}"/>
              </a:ext>
            </a:extLst>
          </p:cNvPr>
          <p:cNvSpPr/>
          <p:nvPr/>
        </p:nvSpPr>
        <p:spPr>
          <a:xfrm>
            <a:off x="3989121" y="5309914"/>
            <a:ext cx="1324281" cy="1967185"/>
          </a:xfrm>
          <a:prstGeom prst="roundRect">
            <a:avLst>
              <a:gd name="adj" fmla="val 50000"/>
            </a:avLst>
          </a:prstGeom>
          <a:solidFill>
            <a:srgbClr val="5B93B5"/>
          </a:solidFill>
          <a:ln>
            <a:solidFill>
              <a:srgbClr val="5B93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F7CF3660-D4E2-4006-B0E1-8D46823E5DF9}"/>
              </a:ext>
            </a:extLst>
          </p:cNvPr>
          <p:cNvSpPr/>
          <p:nvPr/>
        </p:nvSpPr>
        <p:spPr>
          <a:xfrm>
            <a:off x="8806039" y="4669114"/>
            <a:ext cx="1040851" cy="693559"/>
          </a:xfrm>
          <a:prstGeom prst="ellipse">
            <a:avLst/>
          </a:prstGeom>
          <a:solidFill>
            <a:srgbClr val="396D78"/>
          </a:solidFill>
          <a:ln>
            <a:solidFill>
              <a:srgbClr val="5E80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15EF8C34-A281-4D2B-B9FD-06D1421ED1B5}"/>
              </a:ext>
            </a:extLst>
          </p:cNvPr>
          <p:cNvSpPr/>
          <p:nvPr/>
        </p:nvSpPr>
        <p:spPr>
          <a:xfrm>
            <a:off x="8806039" y="6593164"/>
            <a:ext cx="1040851" cy="693559"/>
          </a:xfrm>
          <a:prstGeom prst="ellipse">
            <a:avLst/>
          </a:prstGeom>
          <a:solidFill>
            <a:srgbClr val="4CAEA6"/>
          </a:solidFill>
          <a:ln>
            <a:solidFill>
              <a:srgbClr val="4CA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Arrow Connector 39">
            <a:extLst>
              <a:ext uri="{FF2B5EF4-FFF2-40B4-BE49-F238E27FC236}">
                <a16:creationId xmlns:a16="http://schemas.microsoft.com/office/drawing/2014/main" id="{5ADEBD33-9147-41C2-B9BC-3DE88A4DEB4C}"/>
              </a:ext>
            </a:extLst>
          </p:cNvPr>
          <p:cNvCxnSpPr>
            <a:cxnSpLocks/>
            <a:stCxn id="38" idx="6"/>
          </p:cNvCxnSpPr>
          <p:nvPr/>
        </p:nvCxnSpPr>
        <p:spPr>
          <a:xfrm>
            <a:off x="9846890" y="5015894"/>
            <a:ext cx="1657351" cy="213430"/>
          </a:xfrm>
          <a:prstGeom prst="straightConnector1">
            <a:avLst/>
          </a:prstGeom>
          <a:ln w="571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C31CB287-2F11-459E-BCF4-84D04FB29D6B}"/>
              </a:ext>
            </a:extLst>
          </p:cNvPr>
          <p:cNvSpPr/>
          <p:nvPr/>
        </p:nvSpPr>
        <p:spPr>
          <a:xfrm>
            <a:off x="11663707" y="5187522"/>
            <a:ext cx="2591472" cy="1708677"/>
          </a:xfrm>
          <a:prstGeom prst="ellipse">
            <a:avLst/>
          </a:prstGeom>
          <a:solidFill>
            <a:srgbClr val="396D78"/>
          </a:solidFill>
          <a:ln>
            <a:solidFill>
              <a:srgbClr val="5E80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1C0D15A4-126A-4E61-A5AC-9C3F4B5687A4}"/>
              </a:ext>
            </a:extLst>
          </p:cNvPr>
          <p:cNvSpPr/>
          <p:nvPr/>
        </p:nvSpPr>
        <p:spPr>
          <a:xfrm>
            <a:off x="12863689" y="5935940"/>
            <a:ext cx="1040851" cy="693559"/>
          </a:xfrm>
          <a:prstGeom prst="ellipse">
            <a:avLst/>
          </a:prstGeom>
          <a:solidFill>
            <a:srgbClr val="4CAEA6"/>
          </a:solidFill>
          <a:ln w="38100">
            <a:solidFill>
              <a:srgbClr val="4CA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Arrow Connector 40">
            <a:extLst>
              <a:ext uri="{FF2B5EF4-FFF2-40B4-BE49-F238E27FC236}">
                <a16:creationId xmlns:a16="http://schemas.microsoft.com/office/drawing/2014/main" id="{BD146E60-E10E-4213-B7C3-DA4C8828F56F}"/>
              </a:ext>
            </a:extLst>
          </p:cNvPr>
          <p:cNvCxnSpPr>
            <a:cxnSpLocks/>
          </p:cNvCxnSpPr>
          <p:nvPr/>
        </p:nvCxnSpPr>
        <p:spPr>
          <a:xfrm flipV="1">
            <a:off x="10018056" y="6238974"/>
            <a:ext cx="2781585" cy="177096"/>
          </a:xfrm>
          <a:prstGeom prst="straightConnector1">
            <a:avLst/>
          </a:prstGeom>
          <a:ln w="571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C005046E-407F-46BE-836E-0B40336BB9F6}"/>
              </a:ext>
            </a:extLst>
          </p:cNvPr>
          <p:cNvSpPr txBox="1"/>
          <p:nvPr/>
        </p:nvSpPr>
        <p:spPr>
          <a:xfrm>
            <a:off x="2253968" y="3161501"/>
            <a:ext cx="1956082" cy="461665"/>
          </a:xfrm>
          <a:prstGeom prst="rect">
            <a:avLst/>
          </a:prstGeom>
          <a:noFill/>
        </p:spPr>
        <p:txBody>
          <a:bodyPr wrap="square" rtlCol="0">
            <a:spAutoFit/>
          </a:bodyPr>
          <a:lstStyle/>
          <a:p>
            <a:r>
              <a:rPr lang="ro-MD" sz="2400" dirty="0">
                <a:latin typeface="Roboto Slab" panose="020B0604020202020204" charset="0"/>
                <a:ea typeface="Roboto Slab" panose="020B0604020202020204" charset="0"/>
              </a:rPr>
              <a:t>CONTOPIRE</a:t>
            </a:r>
            <a:endParaRPr lang="en-US" sz="2400" dirty="0">
              <a:latin typeface="Roboto Slab" panose="020B0604020202020204" charset="0"/>
              <a:ea typeface="Roboto Slab" panose="020B0604020202020204" charset="0"/>
            </a:endParaRPr>
          </a:p>
        </p:txBody>
      </p:sp>
      <p:sp>
        <p:nvSpPr>
          <p:cNvPr id="46" name="TextBox 45">
            <a:extLst>
              <a:ext uri="{FF2B5EF4-FFF2-40B4-BE49-F238E27FC236}">
                <a16:creationId xmlns:a16="http://schemas.microsoft.com/office/drawing/2014/main" id="{77F6533D-D5D2-455D-A730-6E744580EED1}"/>
              </a:ext>
            </a:extLst>
          </p:cNvPr>
          <p:cNvSpPr txBox="1"/>
          <p:nvPr/>
        </p:nvSpPr>
        <p:spPr>
          <a:xfrm>
            <a:off x="10568366" y="3259747"/>
            <a:ext cx="2137558" cy="461665"/>
          </a:xfrm>
          <a:prstGeom prst="rect">
            <a:avLst/>
          </a:prstGeom>
          <a:noFill/>
        </p:spPr>
        <p:txBody>
          <a:bodyPr wrap="square" rtlCol="0">
            <a:spAutoFit/>
          </a:bodyPr>
          <a:lstStyle/>
          <a:p>
            <a:r>
              <a:rPr lang="ro-MD" sz="2400" dirty="0">
                <a:latin typeface="Roboto Slab" panose="020B0604020202020204" charset="0"/>
                <a:ea typeface="Roboto Slab" panose="020B0604020202020204" charset="0"/>
              </a:rPr>
              <a:t>ABSORBȚIE</a:t>
            </a:r>
            <a:endParaRPr lang="en-US" sz="2400" dirty="0">
              <a:latin typeface="Roboto Slab" panose="020B0604020202020204" charset="0"/>
              <a:ea typeface="Roboto Slab" panose="020B0604020202020204" charset="0"/>
            </a:endParaRPr>
          </a:p>
        </p:txBody>
      </p:sp>
      <p:sp>
        <p:nvSpPr>
          <p:cNvPr id="2" name="TextBox 1">
            <a:extLst>
              <a:ext uri="{FF2B5EF4-FFF2-40B4-BE49-F238E27FC236}">
                <a16:creationId xmlns:a16="http://schemas.microsoft.com/office/drawing/2014/main" id="{9434755A-510A-4FD1-8C63-86CD4D03346C}"/>
              </a:ext>
            </a:extLst>
          </p:cNvPr>
          <p:cNvSpPr txBox="1"/>
          <p:nvPr/>
        </p:nvSpPr>
        <p:spPr>
          <a:xfrm>
            <a:off x="973129" y="4073520"/>
            <a:ext cx="1794121" cy="369332"/>
          </a:xfrm>
          <a:prstGeom prst="rect">
            <a:avLst/>
          </a:prstGeom>
          <a:noFill/>
        </p:spPr>
        <p:txBody>
          <a:bodyPr wrap="square" rtlCol="0">
            <a:spAutoFit/>
          </a:bodyPr>
          <a:lstStyle/>
          <a:p>
            <a:r>
              <a:rPr lang="ro-MD" dirty="0">
                <a:latin typeface="Roboto Slab" panose="020B0604020202020204" charset="0"/>
                <a:ea typeface="Roboto Slab" panose="020B0604020202020204" charset="0"/>
              </a:rPr>
              <a:t>Compania A</a:t>
            </a:r>
            <a:endParaRPr lang="en-US" dirty="0">
              <a:latin typeface="Roboto Slab" panose="020B0604020202020204" charset="0"/>
              <a:ea typeface="Roboto Slab" panose="020B0604020202020204" charset="0"/>
            </a:endParaRPr>
          </a:p>
        </p:txBody>
      </p:sp>
      <p:sp>
        <p:nvSpPr>
          <p:cNvPr id="22" name="TextBox 21">
            <a:extLst>
              <a:ext uri="{FF2B5EF4-FFF2-40B4-BE49-F238E27FC236}">
                <a16:creationId xmlns:a16="http://schemas.microsoft.com/office/drawing/2014/main" id="{5CF22567-815D-47B9-B4AE-BB9CD536559C}"/>
              </a:ext>
            </a:extLst>
          </p:cNvPr>
          <p:cNvSpPr txBox="1"/>
          <p:nvPr/>
        </p:nvSpPr>
        <p:spPr>
          <a:xfrm>
            <a:off x="958003" y="5988794"/>
            <a:ext cx="1794121" cy="369332"/>
          </a:xfrm>
          <a:prstGeom prst="rect">
            <a:avLst/>
          </a:prstGeom>
          <a:noFill/>
        </p:spPr>
        <p:txBody>
          <a:bodyPr wrap="square" rtlCol="0">
            <a:spAutoFit/>
          </a:bodyPr>
          <a:lstStyle/>
          <a:p>
            <a:r>
              <a:rPr lang="ro-MD" dirty="0">
                <a:latin typeface="Roboto Slab" panose="020B0604020202020204" charset="0"/>
                <a:ea typeface="Roboto Slab" panose="020B0604020202020204" charset="0"/>
              </a:rPr>
              <a:t>Compania B</a:t>
            </a:r>
            <a:endParaRPr lang="en-US" dirty="0">
              <a:latin typeface="Roboto Slab" panose="020B0604020202020204" charset="0"/>
              <a:ea typeface="Roboto Slab" panose="020B0604020202020204" charset="0"/>
            </a:endParaRPr>
          </a:p>
        </p:txBody>
      </p:sp>
      <p:sp>
        <p:nvSpPr>
          <p:cNvPr id="23" name="TextBox 22">
            <a:extLst>
              <a:ext uri="{FF2B5EF4-FFF2-40B4-BE49-F238E27FC236}">
                <a16:creationId xmlns:a16="http://schemas.microsoft.com/office/drawing/2014/main" id="{30E18524-9CAE-4BB0-9923-7C357A1A59D2}"/>
              </a:ext>
            </a:extLst>
          </p:cNvPr>
          <p:cNvSpPr txBox="1"/>
          <p:nvPr/>
        </p:nvSpPr>
        <p:spPr>
          <a:xfrm>
            <a:off x="3936981" y="4063068"/>
            <a:ext cx="1794121" cy="369332"/>
          </a:xfrm>
          <a:prstGeom prst="rect">
            <a:avLst/>
          </a:prstGeom>
          <a:noFill/>
        </p:spPr>
        <p:txBody>
          <a:bodyPr wrap="square" rtlCol="0">
            <a:spAutoFit/>
          </a:bodyPr>
          <a:lstStyle/>
          <a:p>
            <a:r>
              <a:rPr lang="ro-MD" dirty="0">
                <a:latin typeface="Roboto Slab" panose="020B0604020202020204" charset="0"/>
                <a:ea typeface="Roboto Slab" panose="020B0604020202020204" charset="0"/>
              </a:rPr>
              <a:t>Compania C</a:t>
            </a:r>
            <a:endParaRPr lang="en-US" dirty="0">
              <a:latin typeface="Roboto Slab" panose="020B0604020202020204" charset="0"/>
              <a:ea typeface="Roboto Slab" panose="020B0604020202020204" charset="0"/>
            </a:endParaRPr>
          </a:p>
        </p:txBody>
      </p:sp>
      <p:sp>
        <p:nvSpPr>
          <p:cNvPr id="27" name="TextBox 26">
            <a:extLst>
              <a:ext uri="{FF2B5EF4-FFF2-40B4-BE49-F238E27FC236}">
                <a16:creationId xmlns:a16="http://schemas.microsoft.com/office/drawing/2014/main" id="{76E0997D-5E90-4480-BDC6-457564EA9AEC}"/>
              </a:ext>
            </a:extLst>
          </p:cNvPr>
          <p:cNvSpPr txBox="1"/>
          <p:nvPr/>
        </p:nvSpPr>
        <p:spPr>
          <a:xfrm>
            <a:off x="8703007" y="4057744"/>
            <a:ext cx="1794121" cy="369332"/>
          </a:xfrm>
          <a:prstGeom prst="rect">
            <a:avLst/>
          </a:prstGeom>
          <a:noFill/>
        </p:spPr>
        <p:txBody>
          <a:bodyPr wrap="square" rtlCol="0">
            <a:spAutoFit/>
          </a:bodyPr>
          <a:lstStyle/>
          <a:p>
            <a:r>
              <a:rPr lang="ro-MD" dirty="0">
                <a:latin typeface="Roboto Slab" panose="020B0604020202020204" charset="0"/>
                <a:ea typeface="Roboto Slab" panose="020B0604020202020204" charset="0"/>
              </a:rPr>
              <a:t>Compania A</a:t>
            </a:r>
            <a:endParaRPr lang="en-US" dirty="0">
              <a:latin typeface="Roboto Slab" panose="020B0604020202020204" charset="0"/>
              <a:ea typeface="Roboto Slab" panose="020B0604020202020204" charset="0"/>
            </a:endParaRPr>
          </a:p>
        </p:txBody>
      </p:sp>
      <p:sp>
        <p:nvSpPr>
          <p:cNvPr id="29" name="TextBox 28">
            <a:extLst>
              <a:ext uri="{FF2B5EF4-FFF2-40B4-BE49-F238E27FC236}">
                <a16:creationId xmlns:a16="http://schemas.microsoft.com/office/drawing/2014/main" id="{41D11DAD-7278-46ED-9D00-97E884438453}"/>
              </a:ext>
            </a:extLst>
          </p:cNvPr>
          <p:cNvSpPr txBox="1"/>
          <p:nvPr/>
        </p:nvSpPr>
        <p:spPr>
          <a:xfrm>
            <a:off x="8639507" y="5986468"/>
            <a:ext cx="1794121" cy="369332"/>
          </a:xfrm>
          <a:prstGeom prst="rect">
            <a:avLst/>
          </a:prstGeom>
          <a:noFill/>
        </p:spPr>
        <p:txBody>
          <a:bodyPr wrap="square" rtlCol="0">
            <a:spAutoFit/>
          </a:bodyPr>
          <a:lstStyle/>
          <a:p>
            <a:r>
              <a:rPr lang="ro-MD" dirty="0">
                <a:latin typeface="Roboto Slab" panose="020B0604020202020204" charset="0"/>
                <a:ea typeface="Roboto Slab" panose="020B0604020202020204" charset="0"/>
              </a:rPr>
              <a:t>Compania B</a:t>
            </a:r>
            <a:endParaRPr lang="en-US" dirty="0">
              <a:latin typeface="Roboto Slab" panose="020B0604020202020204" charset="0"/>
              <a:ea typeface="Roboto Slab" panose="020B0604020202020204" charset="0"/>
            </a:endParaRPr>
          </a:p>
        </p:txBody>
      </p:sp>
      <p:sp>
        <p:nvSpPr>
          <p:cNvPr id="30" name="TextBox 29">
            <a:extLst>
              <a:ext uri="{FF2B5EF4-FFF2-40B4-BE49-F238E27FC236}">
                <a16:creationId xmlns:a16="http://schemas.microsoft.com/office/drawing/2014/main" id="{45D46AF1-FE7A-44BE-BE56-46BE1B13B058}"/>
              </a:ext>
            </a:extLst>
          </p:cNvPr>
          <p:cNvSpPr txBox="1"/>
          <p:nvPr/>
        </p:nvSpPr>
        <p:spPr>
          <a:xfrm>
            <a:off x="12156408" y="4057744"/>
            <a:ext cx="1794121" cy="369332"/>
          </a:xfrm>
          <a:prstGeom prst="rect">
            <a:avLst/>
          </a:prstGeom>
          <a:noFill/>
        </p:spPr>
        <p:txBody>
          <a:bodyPr wrap="square" rtlCol="0">
            <a:spAutoFit/>
          </a:bodyPr>
          <a:lstStyle/>
          <a:p>
            <a:r>
              <a:rPr lang="ro-MD" dirty="0">
                <a:latin typeface="Roboto Slab" panose="020B0604020202020204" charset="0"/>
                <a:ea typeface="Roboto Slab" panose="020B0604020202020204" charset="0"/>
              </a:rPr>
              <a:t>Compania A</a:t>
            </a:r>
            <a:endParaRPr lang="en-US" dirty="0">
              <a:latin typeface="Roboto Slab" panose="020B0604020202020204" charset="0"/>
              <a:ea typeface="Roboto Slab" panose="020B0604020202020204" charset="0"/>
            </a:endParaRPr>
          </a:p>
        </p:txBody>
      </p:sp>
    </p:spTree>
    <p:extLst>
      <p:ext uri="{BB962C8B-B14F-4D97-AF65-F5344CB8AC3E}">
        <p14:creationId xmlns:p14="http://schemas.microsoft.com/office/powerpoint/2010/main" val="35257261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1">
            <a:extLst>
              <a:ext uri="{FF2B5EF4-FFF2-40B4-BE49-F238E27FC236}">
                <a16:creationId xmlns:a16="http://schemas.microsoft.com/office/drawing/2014/main" id="{5280120E-6840-41A9-9FAB-D5BD4A3DA2C5}"/>
              </a:ext>
            </a:extLst>
          </p:cNvPr>
          <p:cNvSpPr txBox="1"/>
          <p:nvPr/>
        </p:nvSpPr>
        <p:spPr>
          <a:xfrm flipH="1">
            <a:off x="364717" y="733585"/>
            <a:ext cx="1456372" cy="1209177"/>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scene3d>
              <a:camera prst="orthographicFront"/>
              <a:lightRig rig="soft" dir="t">
                <a:rot lat="0" lon="0" rev="15600000"/>
              </a:lightRig>
            </a:scene3d>
            <a:sp3d extrusionH="57150" prstMaterial="softEdge">
              <a:bevelT w="25400" h="38100"/>
            </a:sp3d>
          </a:bodyPr>
          <a:lstStyle/>
          <a:p>
            <a:pPr marL="0" marR="0" algn="ctr">
              <a:lnSpc>
                <a:spcPct val="107000"/>
              </a:lnSpc>
              <a:spcBef>
                <a:spcPts val="0"/>
              </a:spcBef>
              <a:spcAft>
                <a:spcPts val="800"/>
              </a:spcAft>
            </a:pPr>
            <a:r>
              <a:rPr lang="ro-MD" sz="7200" b="1" dirty="0">
                <a:solidFill>
                  <a:srgbClr val="4CAEA6"/>
                </a:solidFill>
                <a:latin typeface="Roboto Slab" panose="020B0604020202020204" charset="0"/>
                <a:ea typeface="Roboto Slab" panose="020B0604020202020204" charset="0"/>
                <a:cs typeface="Times New Roman" panose="02020603050405020304" pitchFamily="18" charset="0"/>
              </a:rPr>
              <a:t>2</a:t>
            </a:r>
            <a:endParaRPr lang="en-US" sz="2800" dirty="0">
              <a:solidFill>
                <a:srgbClr val="4CAEA6"/>
              </a:solidFill>
              <a:effectLst/>
              <a:latin typeface="Roboto Slab" panose="020B0604020202020204" charset="0"/>
              <a:ea typeface="Roboto Slab" panose="020B0604020202020204" charset="0"/>
              <a:cs typeface="Times New Roman" panose="02020603050405020304" pitchFamily="18" charset="0"/>
            </a:endParaRPr>
          </a:p>
        </p:txBody>
      </p:sp>
      <p:sp>
        <p:nvSpPr>
          <p:cNvPr id="19" name="TextBox 18">
            <a:extLst>
              <a:ext uri="{FF2B5EF4-FFF2-40B4-BE49-F238E27FC236}">
                <a16:creationId xmlns:a16="http://schemas.microsoft.com/office/drawing/2014/main" id="{2F2493F8-35F6-4743-B79C-02A21861B0A0}"/>
              </a:ext>
            </a:extLst>
          </p:cNvPr>
          <p:cNvSpPr txBox="1"/>
          <p:nvPr/>
        </p:nvSpPr>
        <p:spPr>
          <a:xfrm>
            <a:off x="1196446" y="907398"/>
            <a:ext cx="12695667" cy="1200329"/>
          </a:xfrm>
          <a:prstGeom prst="rect">
            <a:avLst/>
          </a:prstGeom>
          <a:noFill/>
        </p:spPr>
        <p:txBody>
          <a:bodyPr wrap="square" rtlCol="0">
            <a:spAutoFit/>
          </a:bodyPr>
          <a:lstStyle/>
          <a:p>
            <a:pPr algn="ctr"/>
            <a:r>
              <a:rPr lang="ro-MD" sz="2400" dirty="0">
                <a:latin typeface="Roboto Slab" panose="020B0604020202020204" charset="0"/>
                <a:ea typeface="Roboto Slab" panose="020B0604020202020204" charset="0"/>
              </a:rPr>
              <a:t>Preluarea de către una sau mai multe </a:t>
            </a:r>
            <a:r>
              <a:rPr lang="ro-MD" sz="2400" b="1" u="sng" dirty="0">
                <a:latin typeface="Roboto Slab" panose="020B0604020202020204" charset="0"/>
                <a:ea typeface="Roboto Slab" panose="020B0604020202020204" charset="0"/>
              </a:rPr>
              <a:t>persoane fizice </a:t>
            </a:r>
            <a:r>
              <a:rPr lang="ro-MD" sz="2400" dirty="0">
                <a:latin typeface="Roboto Slab" panose="020B0604020202020204" charset="0"/>
                <a:ea typeface="Roboto Slab" panose="020B0604020202020204" charset="0"/>
              </a:rPr>
              <a:t>care controlează deja cel </a:t>
            </a:r>
            <a:r>
              <a:rPr lang="ro-MD" sz="2400" dirty="0" err="1">
                <a:latin typeface="Roboto Slab" panose="020B0604020202020204" charset="0"/>
                <a:ea typeface="Roboto Slab" panose="020B0604020202020204" charset="0"/>
              </a:rPr>
              <a:t>puţin</a:t>
            </a:r>
            <a:r>
              <a:rPr lang="ro-MD" sz="2400" dirty="0">
                <a:latin typeface="Roboto Slab" panose="020B0604020202020204" charset="0"/>
                <a:ea typeface="Roboto Slab" panose="020B0604020202020204" charset="0"/>
              </a:rPr>
              <a:t> o întreprindere, a controlului uneia sau mai multor alte întreprinderi ori părţi ale acestora. </a:t>
            </a:r>
          </a:p>
        </p:txBody>
      </p:sp>
      <p:sp>
        <p:nvSpPr>
          <p:cNvPr id="39" name="Text Box 1">
            <a:extLst>
              <a:ext uri="{FF2B5EF4-FFF2-40B4-BE49-F238E27FC236}">
                <a16:creationId xmlns:a16="http://schemas.microsoft.com/office/drawing/2014/main" id="{CF1F3F1B-6506-466D-896A-1985F90CCCE2}"/>
              </a:ext>
            </a:extLst>
          </p:cNvPr>
          <p:cNvSpPr txBox="1"/>
          <p:nvPr/>
        </p:nvSpPr>
        <p:spPr>
          <a:xfrm flipH="1">
            <a:off x="247370" y="7000662"/>
            <a:ext cx="1456372" cy="1209177"/>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scene3d>
              <a:camera prst="orthographicFront"/>
              <a:lightRig rig="soft" dir="t">
                <a:rot lat="0" lon="0" rev="15600000"/>
              </a:lightRig>
            </a:scene3d>
            <a:sp3d extrusionH="57150" prstMaterial="softEdge">
              <a:bevelT w="25400" h="38100"/>
            </a:sp3d>
          </a:bodyPr>
          <a:lstStyle/>
          <a:p>
            <a:pPr marL="0" marR="0" algn="ctr">
              <a:lnSpc>
                <a:spcPct val="107000"/>
              </a:lnSpc>
              <a:spcBef>
                <a:spcPts val="0"/>
              </a:spcBef>
              <a:spcAft>
                <a:spcPts val="800"/>
              </a:spcAft>
              <a:tabLst>
                <a:tab pos="457200" algn="l"/>
              </a:tabLst>
            </a:pPr>
            <a:r>
              <a:rPr lang="ro-MD" sz="7200" b="1" dirty="0">
                <a:solidFill>
                  <a:srgbClr val="4CAEA6"/>
                </a:solidFill>
                <a:effectLst/>
                <a:latin typeface="Roboto Slab" panose="020B0604020202020204" charset="0"/>
                <a:ea typeface="Roboto Slab" panose="020B0604020202020204" charset="0"/>
                <a:cs typeface="Times New Roman" panose="02020603050405020304" pitchFamily="18" charset="0"/>
              </a:rPr>
              <a:t>3</a:t>
            </a:r>
            <a:endParaRPr lang="en-US" sz="2800" dirty="0">
              <a:solidFill>
                <a:srgbClr val="4CAEA6"/>
              </a:solidFill>
              <a:effectLst/>
              <a:latin typeface="Roboto Slab" panose="020B0604020202020204" charset="0"/>
              <a:ea typeface="Roboto Slab" panose="020B0604020202020204" charset="0"/>
              <a:cs typeface="Times New Roman" panose="02020603050405020304" pitchFamily="18" charset="0"/>
            </a:endParaRPr>
          </a:p>
        </p:txBody>
      </p:sp>
      <p:sp>
        <p:nvSpPr>
          <p:cNvPr id="36" name="TextBox 35">
            <a:extLst>
              <a:ext uri="{FF2B5EF4-FFF2-40B4-BE49-F238E27FC236}">
                <a16:creationId xmlns:a16="http://schemas.microsoft.com/office/drawing/2014/main" id="{7190D60D-32CF-4428-8B88-69DF71D1AD20}"/>
              </a:ext>
            </a:extLst>
          </p:cNvPr>
          <p:cNvSpPr txBox="1"/>
          <p:nvPr/>
        </p:nvSpPr>
        <p:spPr>
          <a:xfrm>
            <a:off x="1387644" y="7215359"/>
            <a:ext cx="12050941" cy="830997"/>
          </a:xfrm>
          <a:prstGeom prst="rect">
            <a:avLst/>
          </a:prstGeom>
          <a:noFill/>
        </p:spPr>
        <p:txBody>
          <a:bodyPr wrap="square" rtlCol="0">
            <a:spAutoFit/>
          </a:bodyPr>
          <a:lstStyle/>
          <a:p>
            <a:pPr algn="ctr"/>
            <a:r>
              <a:rPr lang="en-US" sz="2400" dirty="0" err="1">
                <a:latin typeface="Roboto Slab" panose="020B0604020202020204" charset="0"/>
                <a:ea typeface="Roboto Slab" panose="020B0604020202020204" charset="0"/>
              </a:rPr>
              <a:t>Crearea</a:t>
            </a:r>
            <a:r>
              <a:rPr lang="en-US" sz="2400" dirty="0">
                <a:latin typeface="Roboto Slab" panose="020B0604020202020204" charset="0"/>
                <a:ea typeface="Roboto Slab" panose="020B0604020202020204" charset="0"/>
              </a:rPr>
              <a:t>, </a:t>
            </a:r>
            <a:r>
              <a:rPr lang="en-US" sz="2400" dirty="0" err="1">
                <a:latin typeface="Roboto Slab" panose="020B0604020202020204" charset="0"/>
                <a:ea typeface="Roboto Slab" panose="020B0604020202020204" charset="0"/>
              </a:rPr>
              <a:t>în</a:t>
            </a:r>
            <a:r>
              <a:rPr lang="en-US" sz="2400" dirty="0">
                <a:latin typeface="Roboto Slab" panose="020B0604020202020204" charset="0"/>
                <a:ea typeface="Roboto Slab" panose="020B0604020202020204" charset="0"/>
              </a:rPr>
              <a:t> </a:t>
            </a:r>
            <a:r>
              <a:rPr lang="en-US" sz="2400" dirty="0" err="1">
                <a:latin typeface="Roboto Slab" panose="020B0604020202020204" charset="0"/>
                <a:ea typeface="Roboto Slab" panose="020B0604020202020204" charset="0"/>
              </a:rPr>
              <a:t>comun</a:t>
            </a:r>
            <a:r>
              <a:rPr lang="en-US" sz="2400" dirty="0">
                <a:latin typeface="Roboto Slab" panose="020B0604020202020204" charset="0"/>
                <a:ea typeface="Roboto Slab" panose="020B0604020202020204" charset="0"/>
              </a:rPr>
              <a:t>, a </a:t>
            </a:r>
            <a:r>
              <a:rPr lang="en-US" sz="2400" dirty="0" err="1">
                <a:latin typeface="Roboto Slab" panose="020B0604020202020204" charset="0"/>
                <a:ea typeface="Roboto Slab" panose="020B0604020202020204" charset="0"/>
              </a:rPr>
              <a:t>unei</a:t>
            </a:r>
            <a:r>
              <a:rPr lang="en-US" sz="2400" dirty="0">
                <a:latin typeface="Roboto Slab" panose="020B0604020202020204" charset="0"/>
                <a:ea typeface="Roboto Slab" panose="020B0604020202020204" charset="0"/>
              </a:rPr>
              <a:t> </a:t>
            </a:r>
            <a:r>
              <a:rPr lang="en-US" sz="2400" dirty="0" err="1">
                <a:latin typeface="Roboto Slab" panose="020B0604020202020204" charset="0"/>
                <a:ea typeface="Roboto Slab" panose="020B0604020202020204" charset="0"/>
              </a:rPr>
              <a:t>societăţi</a:t>
            </a:r>
            <a:r>
              <a:rPr lang="en-US" sz="2400" dirty="0">
                <a:latin typeface="Roboto Slab" panose="020B0604020202020204" charset="0"/>
                <a:ea typeface="Roboto Slab" panose="020B0604020202020204" charset="0"/>
              </a:rPr>
              <a:t> </a:t>
            </a:r>
            <a:r>
              <a:rPr lang="en-US" sz="2400" dirty="0" err="1">
                <a:latin typeface="Roboto Slab" panose="020B0604020202020204" charset="0"/>
                <a:ea typeface="Roboto Slab" panose="020B0604020202020204" charset="0"/>
              </a:rPr>
              <a:t>comerciale</a:t>
            </a:r>
            <a:r>
              <a:rPr lang="en-US" sz="2400" dirty="0">
                <a:latin typeface="Roboto Slab" panose="020B0604020202020204" charset="0"/>
                <a:ea typeface="Roboto Slab" panose="020B0604020202020204" charset="0"/>
              </a:rPr>
              <a:t> care </a:t>
            </a:r>
            <a:r>
              <a:rPr lang="en-US" sz="2400" dirty="0" err="1">
                <a:latin typeface="Roboto Slab" panose="020B0604020202020204" charset="0"/>
                <a:ea typeface="Roboto Slab" panose="020B0604020202020204" charset="0"/>
              </a:rPr>
              <a:t>îndeplineşte</a:t>
            </a:r>
            <a:r>
              <a:rPr lang="en-US" sz="2400" dirty="0">
                <a:latin typeface="Roboto Slab" panose="020B0604020202020204" charset="0"/>
                <a:ea typeface="Roboto Slab" panose="020B0604020202020204" charset="0"/>
              </a:rPr>
              <a:t> </a:t>
            </a:r>
            <a:r>
              <a:rPr lang="en-US" sz="2400" dirty="0" err="1">
                <a:latin typeface="Roboto Slab" panose="020B0604020202020204" charset="0"/>
                <a:ea typeface="Roboto Slab" panose="020B0604020202020204" charset="0"/>
              </a:rPr>
              <a:t>în</a:t>
            </a:r>
            <a:r>
              <a:rPr lang="en-US" sz="2400" dirty="0">
                <a:latin typeface="Roboto Slab" panose="020B0604020202020204" charset="0"/>
                <a:ea typeface="Roboto Slab" panose="020B0604020202020204" charset="0"/>
              </a:rPr>
              <a:t> mod </a:t>
            </a:r>
            <a:r>
              <a:rPr lang="en-US" sz="2400" dirty="0" err="1">
                <a:latin typeface="Roboto Slab" panose="020B0604020202020204" charset="0"/>
                <a:ea typeface="Roboto Slab" panose="020B0604020202020204" charset="0"/>
              </a:rPr>
              <a:t>durabil</a:t>
            </a:r>
            <a:r>
              <a:rPr lang="en-US" sz="2400" dirty="0">
                <a:latin typeface="Roboto Slab" panose="020B0604020202020204" charset="0"/>
                <a:ea typeface="Roboto Slab" panose="020B0604020202020204" charset="0"/>
              </a:rPr>
              <a:t> </a:t>
            </a:r>
            <a:r>
              <a:rPr lang="en-US" sz="2400" dirty="0" err="1">
                <a:latin typeface="Roboto Slab" panose="020B0604020202020204" charset="0"/>
                <a:ea typeface="Roboto Slab" panose="020B0604020202020204" charset="0"/>
              </a:rPr>
              <a:t>toate</a:t>
            </a:r>
            <a:r>
              <a:rPr lang="en-US" sz="2400" dirty="0">
                <a:latin typeface="Roboto Slab" panose="020B0604020202020204" charset="0"/>
                <a:ea typeface="Roboto Slab" panose="020B0604020202020204" charset="0"/>
              </a:rPr>
              <a:t> </a:t>
            </a:r>
            <a:r>
              <a:rPr lang="en-US" sz="2400" dirty="0" err="1">
                <a:latin typeface="Roboto Slab" panose="020B0604020202020204" charset="0"/>
                <a:ea typeface="Roboto Slab" panose="020B0604020202020204" charset="0"/>
              </a:rPr>
              <a:t>funcţiile</a:t>
            </a:r>
            <a:r>
              <a:rPr lang="en-US" sz="2400" dirty="0">
                <a:latin typeface="Roboto Slab" panose="020B0604020202020204" charset="0"/>
                <a:ea typeface="Roboto Slab" panose="020B0604020202020204" charset="0"/>
              </a:rPr>
              <a:t> </a:t>
            </a:r>
            <a:r>
              <a:rPr lang="en-US" sz="2400" dirty="0" err="1">
                <a:latin typeface="Roboto Slab" panose="020B0604020202020204" charset="0"/>
                <a:ea typeface="Roboto Slab" panose="020B0604020202020204" charset="0"/>
              </a:rPr>
              <a:t>unei</a:t>
            </a:r>
            <a:r>
              <a:rPr lang="en-US" sz="2400" dirty="0">
                <a:latin typeface="Roboto Slab" panose="020B0604020202020204" charset="0"/>
                <a:ea typeface="Roboto Slab" panose="020B0604020202020204" charset="0"/>
              </a:rPr>
              <a:t> </a:t>
            </a:r>
            <a:r>
              <a:rPr lang="en-US" sz="2400" dirty="0" err="1">
                <a:latin typeface="Roboto Slab" panose="020B0604020202020204" charset="0"/>
                <a:ea typeface="Roboto Slab" panose="020B0604020202020204" charset="0"/>
              </a:rPr>
              <a:t>entităţi</a:t>
            </a:r>
            <a:r>
              <a:rPr lang="en-US" sz="2400" dirty="0">
                <a:latin typeface="Roboto Slab" panose="020B0604020202020204" charset="0"/>
                <a:ea typeface="Roboto Slab" panose="020B0604020202020204" charset="0"/>
              </a:rPr>
              <a:t> </a:t>
            </a:r>
            <a:r>
              <a:rPr lang="en-US" sz="2400" dirty="0" err="1">
                <a:latin typeface="Roboto Slab" panose="020B0604020202020204" charset="0"/>
                <a:ea typeface="Roboto Slab" panose="020B0604020202020204" charset="0"/>
              </a:rPr>
              <a:t>economice</a:t>
            </a:r>
            <a:r>
              <a:rPr lang="en-US" sz="2400" dirty="0">
                <a:latin typeface="Roboto Slab" panose="020B0604020202020204" charset="0"/>
                <a:ea typeface="Roboto Slab" panose="020B0604020202020204" charset="0"/>
              </a:rPr>
              <a:t> </a:t>
            </a:r>
            <a:r>
              <a:rPr lang="en-US" sz="2400" dirty="0" err="1">
                <a:latin typeface="Roboto Slab" panose="020B0604020202020204" charset="0"/>
                <a:ea typeface="Roboto Slab" panose="020B0604020202020204" charset="0"/>
              </a:rPr>
              <a:t>autonome</a:t>
            </a:r>
            <a:endParaRPr lang="en-US" sz="2400" dirty="0">
              <a:latin typeface="Roboto Slab" panose="020B0604020202020204" charset="0"/>
              <a:ea typeface="Roboto Slab" panose="020B0604020202020204" charset="0"/>
            </a:endParaRPr>
          </a:p>
        </p:txBody>
      </p:sp>
      <p:sp>
        <p:nvSpPr>
          <p:cNvPr id="17" name="Partial Circle 16">
            <a:extLst>
              <a:ext uri="{FF2B5EF4-FFF2-40B4-BE49-F238E27FC236}">
                <a16:creationId xmlns:a16="http://schemas.microsoft.com/office/drawing/2014/main" id="{5D3970CB-A339-4DDF-8E81-C3C3F183CA71}"/>
              </a:ext>
            </a:extLst>
          </p:cNvPr>
          <p:cNvSpPr/>
          <p:nvPr/>
        </p:nvSpPr>
        <p:spPr>
          <a:xfrm>
            <a:off x="1703742" y="3082279"/>
            <a:ext cx="1132652" cy="1020068"/>
          </a:xfrm>
          <a:prstGeom prst="pie">
            <a:avLst>
              <a:gd name="adj1" fmla="val 16263919"/>
              <a:gd name="adj2" fmla="val 16248985"/>
            </a:avLst>
          </a:prstGeom>
          <a:solidFill>
            <a:srgbClr val="196B73"/>
          </a:solidFill>
          <a:ln>
            <a:solidFill>
              <a:srgbClr val="196B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MD" dirty="0">
                <a:solidFill>
                  <a:schemeClr val="bg1"/>
                </a:solidFill>
                <a:latin typeface="Roboto Slab" panose="020B0604020202020204" charset="0"/>
                <a:ea typeface="Roboto Slab" panose="020B0604020202020204" charset="0"/>
              </a:rPr>
              <a:t>100%</a:t>
            </a:r>
          </a:p>
          <a:p>
            <a:pPr algn="ctr"/>
            <a:r>
              <a:rPr lang="ro-MD" sz="1000" dirty="0">
                <a:solidFill>
                  <a:schemeClr val="bg1"/>
                </a:solidFill>
                <a:latin typeface="Roboto Slab" panose="020B0604020202020204" charset="0"/>
                <a:ea typeface="Roboto Slab" panose="020B0604020202020204" charset="0"/>
              </a:rPr>
              <a:t>cotă parte</a:t>
            </a:r>
            <a:endParaRPr lang="en-US" sz="1000" dirty="0">
              <a:solidFill>
                <a:schemeClr val="bg1"/>
              </a:solidFill>
              <a:latin typeface="Roboto Slab" panose="020B0604020202020204" charset="0"/>
              <a:ea typeface="Roboto Slab" panose="020B0604020202020204" charset="0"/>
            </a:endParaRPr>
          </a:p>
        </p:txBody>
      </p:sp>
      <p:sp>
        <p:nvSpPr>
          <p:cNvPr id="20" name="Partial Circle 19">
            <a:extLst>
              <a:ext uri="{FF2B5EF4-FFF2-40B4-BE49-F238E27FC236}">
                <a16:creationId xmlns:a16="http://schemas.microsoft.com/office/drawing/2014/main" id="{1CAC1C4A-A5FF-48F5-90B8-F5F91821882A}"/>
              </a:ext>
            </a:extLst>
          </p:cNvPr>
          <p:cNvSpPr/>
          <p:nvPr/>
        </p:nvSpPr>
        <p:spPr>
          <a:xfrm>
            <a:off x="3170244" y="3082279"/>
            <a:ext cx="1132652" cy="1020068"/>
          </a:xfrm>
          <a:prstGeom prst="pie">
            <a:avLst>
              <a:gd name="adj1" fmla="val 16263919"/>
              <a:gd name="adj2" fmla="val 16220908"/>
            </a:avLst>
          </a:prstGeom>
          <a:solidFill>
            <a:srgbClr val="5B93B5"/>
          </a:solidFill>
          <a:ln>
            <a:solidFill>
              <a:srgbClr val="5B93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MD" dirty="0">
              <a:solidFill>
                <a:schemeClr val="bg1"/>
              </a:solidFill>
              <a:latin typeface="Roboto Slab" panose="020B0604020202020204" charset="0"/>
              <a:ea typeface="Roboto Slab" panose="020B0604020202020204" charset="0"/>
            </a:endParaRPr>
          </a:p>
          <a:p>
            <a:pPr algn="r"/>
            <a:r>
              <a:rPr lang="ro-MD" dirty="0">
                <a:solidFill>
                  <a:schemeClr val="bg1"/>
                </a:solidFill>
                <a:latin typeface="Roboto Slab" panose="020B0604020202020204" charset="0"/>
                <a:ea typeface="Roboto Slab" panose="020B0604020202020204" charset="0"/>
              </a:rPr>
              <a:t>100%</a:t>
            </a:r>
          </a:p>
          <a:p>
            <a:pPr algn="ctr"/>
            <a:r>
              <a:rPr lang="ro-MD" sz="1000" dirty="0">
                <a:solidFill>
                  <a:schemeClr val="bg1"/>
                </a:solidFill>
                <a:latin typeface="Roboto Slab" panose="020B0604020202020204" charset="0"/>
                <a:ea typeface="Roboto Slab" panose="020B0604020202020204" charset="0"/>
              </a:rPr>
              <a:t>cotă parte</a:t>
            </a:r>
          </a:p>
          <a:p>
            <a:pPr algn="ctr"/>
            <a:endParaRPr lang="en-US" dirty="0">
              <a:solidFill>
                <a:schemeClr val="bg1"/>
              </a:solidFill>
              <a:latin typeface="Roboto Slab" panose="020B0604020202020204" charset="0"/>
              <a:ea typeface="Roboto Slab" panose="020B0604020202020204" charset="0"/>
            </a:endParaRPr>
          </a:p>
        </p:txBody>
      </p:sp>
      <p:sp>
        <p:nvSpPr>
          <p:cNvPr id="2" name="TextBox 1">
            <a:extLst>
              <a:ext uri="{FF2B5EF4-FFF2-40B4-BE49-F238E27FC236}">
                <a16:creationId xmlns:a16="http://schemas.microsoft.com/office/drawing/2014/main" id="{5346287F-0A0F-40AD-A8ED-85AEC0FB4CF2}"/>
              </a:ext>
            </a:extLst>
          </p:cNvPr>
          <p:cNvSpPr txBox="1"/>
          <p:nvPr/>
        </p:nvSpPr>
        <p:spPr>
          <a:xfrm>
            <a:off x="2827372" y="3264674"/>
            <a:ext cx="276225" cy="523220"/>
          </a:xfrm>
          <a:prstGeom prst="rect">
            <a:avLst/>
          </a:prstGeom>
          <a:noFill/>
        </p:spPr>
        <p:txBody>
          <a:bodyPr wrap="square" rtlCol="0">
            <a:spAutoFit/>
          </a:bodyPr>
          <a:lstStyle/>
          <a:p>
            <a:r>
              <a:rPr lang="ro-MD" sz="2800" dirty="0"/>
              <a:t>+</a:t>
            </a:r>
            <a:endParaRPr lang="en-US" sz="2800" dirty="0"/>
          </a:p>
        </p:txBody>
      </p:sp>
      <p:sp>
        <p:nvSpPr>
          <p:cNvPr id="22" name="Partial Circle 21">
            <a:extLst>
              <a:ext uri="{FF2B5EF4-FFF2-40B4-BE49-F238E27FC236}">
                <a16:creationId xmlns:a16="http://schemas.microsoft.com/office/drawing/2014/main" id="{94B7621C-0057-4057-9A2D-82CE966D940C}"/>
              </a:ext>
            </a:extLst>
          </p:cNvPr>
          <p:cNvSpPr/>
          <p:nvPr/>
        </p:nvSpPr>
        <p:spPr>
          <a:xfrm>
            <a:off x="1703742" y="4523801"/>
            <a:ext cx="1132652" cy="1020068"/>
          </a:xfrm>
          <a:prstGeom prst="pie">
            <a:avLst>
              <a:gd name="adj1" fmla="val 16263919"/>
              <a:gd name="adj2" fmla="val 16248985"/>
            </a:avLst>
          </a:prstGeom>
          <a:solidFill>
            <a:srgbClr val="196B73"/>
          </a:solidFill>
          <a:ln>
            <a:solidFill>
              <a:srgbClr val="196B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MD" dirty="0">
                <a:solidFill>
                  <a:schemeClr val="bg1"/>
                </a:solidFill>
                <a:latin typeface="Roboto Slab" panose="020B0604020202020204" charset="0"/>
                <a:ea typeface="Roboto Slab" panose="020B0604020202020204" charset="0"/>
              </a:rPr>
              <a:t>100%</a:t>
            </a:r>
          </a:p>
          <a:p>
            <a:pPr algn="ctr"/>
            <a:r>
              <a:rPr lang="ro-MD" sz="1000" dirty="0">
                <a:solidFill>
                  <a:schemeClr val="bg1"/>
                </a:solidFill>
                <a:latin typeface="Roboto Slab" panose="020B0604020202020204" charset="0"/>
                <a:ea typeface="Roboto Slab" panose="020B0604020202020204" charset="0"/>
              </a:rPr>
              <a:t>cotă parte</a:t>
            </a:r>
            <a:endParaRPr lang="en-US" sz="1000" dirty="0">
              <a:solidFill>
                <a:schemeClr val="bg1"/>
              </a:solidFill>
              <a:latin typeface="Roboto Slab" panose="020B0604020202020204" charset="0"/>
              <a:ea typeface="Roboto Slab" panose="020B0604020202020204" charset="0"/>
            </a:endParaRPr>
          </a:p>
        </p:txBody>
      </p:sp>
      <p:sp>
        <p:nvSpPr>
          <p:cNvPr id="25" name="TextBox 24">
            <a:extLst>
              <a:ext uri="{FF2B5EF4-FFF2-40B4-BE49-F238E27FC236}">
                <a16:creationId xmlns:a16="http://schemas.microsoft.com/office/drawing/2014/main" id="{B0794AA8-6E00-4559-8B35-1B5DA8320A3D}"/>
              </a:ext>
            </a:extLst>
          </p:cNvPr>
          <p:cNvSpPr txBox="1"/>
          <p:nvPr/>
        </p:nvSpPr>
        <p:spPr>
          <a:xfrm>
            <a:off x="2841659" y="4800713"/>
            <a:ext cx="276225" cy="523220"/>
          </a:xfrm>
          <a:prstGeom prst="rect">
            <a:avLst/>
          </a:prstGeom>
          <a:noFill/>
        </p:spPr>
        <p:txBody>
          <a:bodyPr wrap="square" rtlCol="0">
            <a:spAutoFit/>
          </a:bodyPr>
          <a:lstStyle/>
          <a:p>
            <a:r>
              <a:rPr lang="ro-MD" sz="2800" dirty="0"/>
              <a:t>+</a:t>
            </a:r>
            <a:endParaRPr lang="en-US" sz="2800" dirty="0"/>
          </a:p>
        </p:txBody>
      </p:sp>
      <p:sp>
        <p:nvSpPr>
          <p:cNvPr id="30" name="Partial Circle 29">
            <a:extLst>
              <a:ext uri="{FF2B5EF4-FFF2-40B4-BE49-F238E27FC236}">
                <a16:creationId xmlns:a16="http://schemas.microsoft.com/office/drawing/2014/main" id="{B9F8149F-96B5-4E95-9C5A-DE02CC901799}"/>
              </a:ext>
            </a:extLst>
          </p:cNvPr>
          <p:cNvSpPr/>
          <p:nvPr/>
        </p:nvSpPr>
        <p:spPr>
          <a:xfrm>
            <a:off x="1703742" y="5962891"/>
            <a:ext cx="1132652" cy="1020068"/>
          </a:xfrm>
          <a:prstGeom prst="pie">
            <a:avLst>
              <a:gd name="adj1" fmla="val 16263919"/>
              <a:gd name="adj2" fmla="val 16248985"/>
            </a:avLst>
          </a:prstGeom>
          <a:solidFill>
            <a:srgbClr val="196B73"/>
          </a:solidFill>
          <a:ln>
            <a:solidFill>
              <a:srgbClr val="196B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MD" dirty="0">
                <a:solidFill>
                  <a:schemeClr val="bg1"/>
                </a:solidFill>
                <a:latin typeface="Roboto Slab" panose="020B0604020202020204" charset="0"/>
                <a:ea typeface="Roboto Slab" panose="020B0604020202020204" charset="0"/>
              </a:rPr>
              <a:t>100%</a:t>
            </a:r>
          </a:p>
          <a:p>
            <a:pPr algn="ctr"/>
            <a:r>
              <a:rPr lang="ro-MD" sz="1000" dirty="0">
                <a:solidFill>
                  <a:schemeClr val="bg1"/>
                </a:solidFill>
                <a:latin typeface="Roboto Slab" panose="020B0604020202020204" charset="0"/>
                <a:ea typeface="Roboto Slab" panose="020B0604020202020204" charset="0"/>
              </a:rPr>
              <a:t>cotă parte</a:t>
            </a:r>
            <a:endParaRPr lang="en-US" sz="1000" dirty="0">
              <a:solidFill>
                <a:schemeClr val="bg1"/>
              </a:solidFill>
              <a:latin typeface="Roboto Slab" panose="020B0604020202020204" charset="0"/>
              <a:ea typeface="Roboto Slab" panose="020B0604020202020204" charset="0"/>
            </a:endParaRPr>
          </a:p>
        </p:txBody>
      </p:sp>
      <p:sp>
        <p:nvSpPr>
          <p:cNvPr id="31" name="Partial Circle 30">
            <a:extLst>
              <a:ext uri="{FF2B5EF4-FFF2-40B4-BE49-F238E27FC236}">
                <a16:creationId xmlns:a16="http://schemas.microsoft.com/office/drawing/2014/main" id="{3B1C90D1-03FD-4086-BC41-C939D3841E96}"/>
              </a:ext>
            </a:extLst>
          </p:cNvPr>
          <p:cNvSpPr/>
          <p:nvPr/>
        </p:nvSpPr>
        <p:spPr>
          <a:xfrm>
            <a:off x="3170244" y="4521058"/>
            <a:ext cx="1132652" cy="1026683"/>
          </a:xfrm>
          <a:prstGeom prst="pie">
            <a:avLst>
              <a:gd name="adj1" fmla="val 16263919"/>
              <a:gd name="adj2" fmla="val 5423545"/>
            </a:avLst>
          </a:prstGeom>
          <a:solidFill>
            <a:srgbClr val="5B93B5"/>
          </a:solidFill>
          <a:ln>
            <a:solidFill>
              <a:srgbClr val="5B93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ro-MD" dirty="0">
                <a:solidFill>
                  <a:schemeClr val="bg1"/>
                </a:solidFill>
              </a:rPr>
              <a:t>      </a:t>
            </a:r>
            <a:endParaRPr lang="en-US" dirty="0">
              <a:solidFill>
                <a:schemeClr val="bg1"/>
              </a:solidFill>
            </a:endParaRPr>
          </a:p>
        </p:txBody>
      </p:sp>
      <p:sp>
        <p:nvSpPr>
          <p:cNvPr id="3" name="TextBox 2">
            <a:extLst>
              <a:ext uri="{FF2B5EF4-FFF2-40B4-BE49-F238E27FC236}">
                <a16:creationId xmlns:a16="http://schemas.microsoft.com/office/drawing/2014/main" id="{2ACE62AC-1660-4872-AD60-6B3CA6453597}"/>
              </a:ext>
            </a:extLst>
          </p:cNvPr>
          <p:cNvSpPr txBox="1"/>
          <p:nvPr/>
        </p:nvSpPr>
        <p:spPr>
          <a:xfrm>
            <a:off x="3680695" y="4810264"/>
            <a:ext cx="821932" cy="677108"/>
          </a:xfrm>
          <a:prstGeom prst="rect">
            <a:avLst/>
          </a:prstGeom>
          <a:noFill/>
        </p:spPr>
        <p:txBody>
          <a:bodyPr wrap="square" rtlCol="0">
            <a:spAutoFit/>
          </a:bodyPr>
          <a:lstStyle/>
          <a:p>
            <a:r>
              <a:rPr lang="ro-MD" dirty="0">
                <a:solidFill>
                  <a:schemeClr val="bg1"/>
                </a:solidFill>
                <a:latin typeface="Roboto Slab" panose="020B0604020202020204" charset="0"/>
                <a:ea typeface="Roboto Slab" panose="020B0604020202020204" charset="0"/>
              </a:rPr>
              <a:t>50%</a:t>
            </a:r>
          </a:p>
          <a:p>
            <a:r>
              <a:rPr lang="ro-MD" sz="1000" dirty="0">
                <a:solidFill>
                  <a:schemeClr val="bg1"/>
                </a:solidFill>
                <a:latin typeface="Roboto Slab" panose="020B0604020202020204" charset="0"/>
                <a:ea typeface="Roboto Slab" panose="020B0604020202020204" charset="0"/>
              </a:rPr>
              <a:t>cotă</a:t>
            </a:r>
          </a:p>
          <a:p>
            <a:r>
              <a:rPr lang="ro-MD" sz="1000" dirty="0">
                <a:solidFill>
                  <a:schemeClr val="bg1"/>
                </a:solidFill>
                <a:latin typeface="Roboto Slab" panose="020B0604020202020204" charset="0"/>
                <a:ea typeface="Roboto Slab" panose="020B0604020202020204" charset="0"/>
              </a:rPr>
              <a:t>parte</a:t>
            </a:r>
            <a:endParaRPr lang="en-US" sz="1000" dirty="0">
              <a:solidFill>
                <a:schemeClr val="bg1"/>
              </a:solidFill>
              <a:latin typeface="Roboto Slab" panose="020B0604020202020204" charset="0"/>
              <a:ea typeface="Roboto Slab" panose="020B0604020202020204" charset="0"/>
            </a:endParaRPr>
          </a:p>
        </p:txBody>
      </p:sp>
      <p:sp>
        <p:nvSpPr>
          <p:cNvPr id="32" name="Partial Circle 31">
            <a:extLst>
              <a:ext uri="{FF2B5EF4-FFF2-40B4-BE49-F238E27FC236}">
                <a16:creationId xmlns:a16="http://schemas.microsoft.com/office/drawing/2014/main" id="{8941EDE9-6542-44FE-9449-403C18F5C7DD}"/>
              </a:ext>
            </a:extLst>
          </p:cNvPr>
          <p:cNvSpPr/>
          <p:nvPr/>
        </p:nvSpPr>
        <p:spPr>
          <a:xfrm>
            <a:off x="3170818" y="5972760"/>
            <a:ext cx="1132077" cy="994670"/>
          </a:xfrm>
          <a:prstGeom prst="pie">
            <a:avLst>
              <a:gd name="adj1" fmla="val 16222202"/>
              <a:gd name="adj2" fmla="val 55568"/>
            </a:avLst>
          </a:prstGeom>
          <a:solidFill>
            <a:srgbClr val="5B93B5"/>
          </a:solidFill>
          <a:ln>
            <a:solidFill>
              <a:srgbClr val="5B93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ro-MD" b="1" dirty="0">
                <a:solidFill>
                  <a:schemeClr val="bg1"/>
                </a:solidFill>
              </a:rPr>
              <a:t>      </a:t>
            </a:r>
            <a:endParaRPr lang="en-US" b="1" dirty="0">
              <a:solidFill>
                <a:schemeClr val="bg1"/>
              </a:solidFill>
            </a:endParaRPr>
          </a:p>
        </p:txBody>
      </p:sp>
      <p:sp>
        <p:nvSpPr>
          <p:cNvPr id="33" name="TextBox 32">
            <a:extLst>
              <a:ext uri="{FF2B5EF4-FFF2-40B4-BE49-F238E27FC236}">
                <a16:creationId xmlns:a16="http://schemas.microsoft.com/office/drawing/2014/main" id="{D3E7517D-982C-4AA3-A6D0-2E1BAB4C80EA}"/>
              </a:ext>
            </a:extLst>
          </p:cNvPr>
          <p:cNvSpPr txBox="1"/>
          <p:nvPr/>
        </p:nvSpPr>
        <p:spPr>
          <a:xfrm>
            <a:off x="3691871" y="6160530"/>
            <a:ext cx="821932" cy="369332"/>
          </a:xfrm>
          <a:prstGeom prst="rect">
            <a:avLst/>
          </a:prstGeom>
          <a:noFill/>
        </p:spPr>
        <p:txBody>
          <a:bodyPr wrap="square" rtlCol="0">
            <a:spAutoFit/>
          </a:bodyPr>
          <a:lstStyle/>
          <a:p>
            <a:r>
              <a:rPr lang="ro-MD" dirty="0">
                <a:solidFill>
                  <a:schemeClr val="bg1"/>
                </a:solidFill>
                <a:latin typeface="Roboto Slab" panose="020B0604020202020204" charset="0"/>
                <a:ea typeface="Roboto Slab" panose="020B0604020202020204" charset="0"/>
              </a:rPr>
              <a:t>25%</a:t>
            </a:r>
            <a:endParaRPr lang="en-US" dirty="0">
              <a:solidFill>
                <a:schemeClr val="bg1"/>
              </a:solidFill>
              <a:latin typeface="Roboto Slab" panose="020B0604020202020204" charset="0"/>
              <a:ea typeface="Roboto Slab" panose="020B0604020202020204" charset="0"/>
            </a:endParaRPr>
          </a:p>
        </p:txBody>
      </p:sp>
      <p:sp>
        <p:nvSpPr>
          <p:cNvPr id="34" name="TextBox 33">
            <a:extLst>
              <a:ext uri="{FF2B5EF4-FFF2-40B4-BE49-F238E27FC236}">
                <a16:creationId xmlns:a16="http://schemas.microsoft.com/office/drawing/2014/main" id="{0D8296FD-2C3D-41A1-B91A-9F35093DF90B}"/>
              </a:ext>
            </a:extLst>
          </p:cNvPr>
          <p:cNvSpPr txBox="1"/>
          <p:nvPr/>
        </p:nvSpPr>
        <p:spPr>
          <a:xfrm>
            <a:off x="2827372" y="6155723"/>
            <a:ext cx="276225" cy="523220"/>
          </a:xfrm>
          <a:prstGeom prst="rect">
            <a:avLst/>
          </a:prstGeom>
          <a:noFill/>
        </p:spPr>
        <p:txBody>
          <a:bodyPr wrap="square" rtlCol="0">
            <a:spAutoFit/>
          </a:bodyPr>
          <a:lstStyle/>
          <a:p>
            <a:r>
              <a:rPr lang="ro-MD" sz="2800" dirty="0"/>
              <a:t>+</a:t>
            </a:r>
            <a:endParaRPr lang="en-US" sz="2800" dirty="0"/>
          </a:p>
        </p:txBody>
      </p:sp>
      <p:sp>
        <p:nvSpPr>
          <p:cNvPr id="45" name="TextBox 44">
            <a:extLst>
              <a:ext uri="{FF2B5EF4-FFF2-40B4-BE49-F238E27FC236}">
                <a16:creationId xmlns:a16="http://schemas.microsoft.com/office/drawing/2014/main" id="{BA0A7FDF-AA4B-4768-93D5-4100C3B1DF46}"/>
              </a:ext>
            </a:extLst>
          </p:cNvPr>
          <p:cNvSpPr txBox="1"/>
          <p:nvPr/>
        </p:nvSpPr>
        <p:spPr>
          <a:xfrm>
            <a:off x="6881998" y="3295496"/>
            <a:ext cx="276225" cy="523220"/>
          </a:xfrm>
          <a:prstGeom prst="rect">
            <a:avLst/>
          </a:prstGeom>
          <a:noFill/>
        </p:spPr>
        <p:txBody>
          <a:bodyPr wrap="square" rtlCol="0">
            <a:spAutoFit/>
          </a:bodyPr>
          <a:lstStyle/>
          <a:p>
            <a:r>
              <a:rPr lang="ro-MD" sz="2800" dirty="0"/>
              <a:t>+</a:t>
            </a:r>
            <a:endParaRPr lang="en-US" sz="2800" dirty="0"/>
          </a:p>
        </p:txBody>
      </p:sp>
      <p:sp>
        <p:nvSpPr>
          <p:cNvPr id="46" name="Partial Circle 45">
            <a:extLst>
              <a:ext uri="{FF2B5EF4-FFF2-40B4-BE49-F238E27FC236}">
                <a16:creationId xmlns:a16="http://schemas.microsoft.com/office/drawing/2014/main" id="{4D3EBC56-2B17-4265-B864-FDB4CEE43154}"/>
              </a:ext>
            </a:extLst>
          </p:cNvPr>
          <p:cNvSpPr/>
          <p:nvPr/>
        </p:nvSpPr>
        <p:spPr>
          <a:xfrm>
            <a:off x="7241665" y="3068344"/>
            <a:ext cx="1132652" cy="1020068"/>
          </a:xfrm>
          <a:prstGeom prst="pie">
            <a:avLst>
              <a:gd name="adj1" fmla="val 16263919"/>
              <a:gd name="adj2" fmla="val 16220908"/>
            </a:avLst>
          </a:prstGeom>
          <a:solidFill>
            <a:srgbClr val="5B93B5"/>
          </a:solidFill>
          <a:ln>
            <a:solidFill>
              <a:srgbClr val="5B93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MD" dirty="0">
                <a:solidFill>
                  <a:schemeClr val="bg1"/>
                </a:solidFill>
                <a:latin typeface="Roboto Slab" panose="020B0604020202020204" charset="0"/>
                <a:ea typeface="Roboto Slab" panose="020B0604020202020204" charset="0"/>
              </a:rPr>
              <a:t>100%</a:t>
            </a:r>
          </a:p>
          <a:p>
            <a:pPr algn="ctr"/>
            <a:r>
              <a:rPr lang="ro-MD" sz="1000" dirty="0">
                <a:solidFill>
                  <a:schemeClr val="bg1"/>
                </a:solidFill>
                <a:latin typeface="Roboto Slab" panose="020B0604020202020204" charset="0"/>
                <a:ea typeface="Roboto Slab" panose="020B0604020202020204" charset="0"/>
              </a:rPr>
              <a:t>cotă parte</a:t>
            </a:r>
            <a:endParaRPr lang="en-US" sz="1000" dirty="0">
              <a:solidFill>
                <a:schemeClr val="bg1"/>
              </a:solidFill>
              <a:latin typeface="Roboto Slab" panose="020B0604020202020204" charset="0"/>
              <a:ea typeface="Roboto Slab" panose="020B0604020202020204" charset="0"/>
            </a:endParaRPr>
          </a:p>
        </p:txBody>
      </p:sp>
      <p:sp>
        <p:nvSpPr>
          <p:cNvPr id="48" name="Partial Circle 47">
            <a:extLst>
              <a:ext uri="{FF2B5EF4-FFF2-40B4-BE49-F238E27FC236}">
                <a16:creationId xmlns:a16="http://schemas.microsoft.com/office/drawing/2014/main" id="{1ED88B3A-26F2-475B-AA53-920626B0E9B0}"/>
              </a:ext>
            </a:extLst>
          </p:cNvPr>
          <p:cNvSpPr/>
          <p:nvPr/>
        </p:nvSpPr>
        <p:spPr>
          <a:xfrm rot="10800000">
            <a:off x="5770494" y="3059893"/>
            <a:ext cx="1132644" cy="1020069"/>
          </a:xfrm>
          <a:prstGeom prst="pie">
            <a:avLst>
              <a:gd name="adj1" fmla="val 16263919"/>
              <a:gd name="adj2" fmla="val 5423545"/>
            </a:avLst>
          </a:prstGeom>
          <a:solidFill>
            <a:srgbClr val="196B73"/>
          </a:solidFill>
          <a:ln>
            <a:solidFill>
              <a:srgbClr val="196B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ro-MD" dirty="0">
                <a:solidFill>
                  <a:schemeClr val="bg1"/>
                </a:solidFill>
              </a:rPr>
              <a:t>      </a:t>
            </a:r>
            <a:endParaRPr lang="en-US" dirty="0">
              <a:solidFill>
                <a:schemeClr val="bg1"/>
              </a:solidFill>
            </a:endParaRPr>
          </a:p>
        </p:txBody>
      </p:sp>
      <p:sp>
        <p:nvSpPr>
          <p:cNvPr id="50" name="Partial Circle 49">
            <a:extLst>
              <a:ext uri="{FF2B5EF4-FFF2-40B4-BE49-F238E27FC236}">
                <a16:creationId xmlns:a16="http://schemas.microsoft.com/office/drawing/2014/main" id="{4FB72CEC-2DCB-4464-9CBB-9362121F2A08}"/>
              </a:ext>
            </a:extLst>
          </p:cNvPr>
          <p:cNvSpPr/>
          <p:nvPr/>
        </p:nvSpPr>
        <p:spPr>
          <a:xfrm rot="10800000">
            <a:off x="5760220" y="4524078"/>
            <a:ext cx="1132644" cy="1020069"/>
          </a:xfrm>
          <a:prstGeom prst="pie">
            <a:avLst>
              <a:gd name="adj1" fmla="val 16263919"/>
              <a:gd name="adj2" fmla="val 5423545"/>
            </a:avLst>
          </a:prstGeom>
          <a:solidFill>
            <a:srgbClr val="196B73"/>
          </a:solidFill>
          <a:ln>
            <a:solidFill>
              <a:srgbClr val="196B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ro-MD" dirty="0">
                <a:solidFill>
                  <a:schemeClr val="bg1"/>
                </a:solidFill>
              </a:rPr>
              <a:t>      </a:t>
            </a:r>
            <a:endParaRPr lang="en-US" dirty="0">
              <a:solidFill>
                <a:schemeClr val="bg1"/>
              </a:solidFill>
            </a:endParaRPr>
          </a:p>
        </p:txBody>
      </p:sp>
      <p:sp>
        <p:nvSpPr>
          <p:cNvPr id="52" name="Partial Circle 51">
            <a:extLst>
              <a:ext uri="{FF2B5EF4-FFF2-40B4-BE49-F238E27FC236}">
                <a16:creationId xmlns:a16="http://schemas.microsoft.com/office/drawing/2014/main" id="{08AC43AF-346B-47B5-B633-889FA7161F04}"/>
              </a:ext>
            </a:extLst>
          </p:cNvPr>
          <p:cNvSpPr/>
          <p:nvPr/>
        </p:nvSpPr>
        <p:spPr>
          <a:xfrm rot="10800000">
            <a:off x="5753467" y="5953874"/>
            <a:ext cx="1132644" cy="1020069"/>
          </a:xfrm>
          <a:prstGeom prst="pie">
            <a:avLst>
              <a:gd name="adj1" fmla="val 16263919"/>
              <a:gd name="adj2" fmla="val 5423545"/>
            </a:avLst>
          </a:prstGeom>
          <a:solidFill>
            <a:srgbClr val="196B73"/>
          </a:solidFill>
          <a:ln>
            <a:solidFill>
              <a:srgbClr val="196B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ro-MD" dirty="0">
                <a:solidFill>
                  <a:schemeClr val="bg1"/>
                </a:solidFill>
              </a:rPr>
              <a:t>      </a:t>
            </a:r>
            <a:endParaRPr lang="en-US" dirty="0">
              <a:solidFill>
                <a:schemeClr val="bg1"/>
              </a:solidFill>
            </a:endParaRPr>
          </a:p>
        </p:txBody>
      </p:sp>
      <p:sp>
        <p:nvSpPr>
          <p:cNvPr id="56" name="TextBox 55">
            <a:extLst>
              <a:ext uri="{FF2B5EF4-FFF2-40B4-BE49-F238E27FC236}">
                <a16:creationId xmlns:a16="http://schemas.microsoft.com/office/drawing/2014/main" id="{ED1D2DE2-AF98-40D8-8D14-702FC510FCC4}"/>
              </a:ext>
            </a:extLst>
          </p:cNvPr>
          <p:cNvSpPr txBox="1"/>
          <p:nvPr/>
        </p:nvSpPr>
        <p:spPr>
          <a:xfrm>
            <a:off x="6883328" y="4861556"/>
            <a:ext cx="276225" cy="523220"/>
          </a:xfrm>
          <a:prstGeom prst="rect">
            <a:avLst/>
          </a:prstGeom>
          <a:noFill/>
        </p:spPr>
        <p:txBody>
          <a:bodyPr wrap="square" rtlCol="0">
            <a:spAutoFit/>
          </a:bodyPr>
          <a:lstStyle/>
          <a:p>
            <a:r>
              <a:rPr lang="ro-MD" sz="2800" dirty="0"/>
              <a:t>+</a:t>
            </a:r>
            <a:endParaRPr lang="en-US" sz="2800" dirty="0"/>
          </a:p>
        </p:txBody>
      </p:sp>
      <p:sp>
        <p:nvSpPr>
          <p:cNvPr id="57" name="Partial Circle 56">
            <a:extLst>
              <a:ext uri="{FF2B5EF4-FFF2-40B4-BE49-F238E27FC236}">
                <a16:creationId xmlns:a16="http://schemas.microsoft.com/office/drawing/2014/main" id="{38DACE53-FDAC-4B72-BE6A-7BA87263F9AF}"/>
              </a:ext>
            </a:extLst>
          </p:cNvPr>
          <p:cNvSpPr/>
          <p:nvPr/>
        </p:nvSpPr>
        <p:spPr>
          <a:xfrm>
            <a:off x="7240242" y="4504031"/>
            <a:ext cx="1142771" cy="1052094"/>
          </a:xfrm>
          <a:prstGeom prst="pie">
            <a:avLst>
              <a:gd name="adj1" fmla="val 16263919"/>
              <a:gd name="adj2" fmla="val 5423545"/>
            </a:avLst>
          </a:prstGeom>
          <a:solidFill>
            <a:srgbClr val="5B93B5"/>
          </a:solidFill>
          <a:ln>
            <a:solidFill>
              <a:srgbClr val="5B93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ro-MD" dirty="0">
                <a:solidFill>
                  <a:schemeClr val="bg1"/>
                </a:solidFill>
              </a:rPr>
              <a:t>      </a:t>
            </a:r>
            <a:endParaRPr lang="en-US" dirty="0">
              <a:solidFill>
                <a:schemeClr val="bg1"/>
              </a:solidFill>
            </a:endParaRPr>
          </a:p>
        </p:txBody>
      </p:sp>
      <p:sp>
        <p:nvSpPr>
          <p:cNvPr id="60" name="TextBox 59">
            <a:extLst>
              <a:ext uri="{FF2B5EF4-FFF2-40B4-BE49-F238E27FC236}">
                <a16:creationId xmlns:a16="http://schemas.microsoft.com/office/drawing/2014/main" id="{08DEB6D1-2AC9-4091-9D4D-F366E23588A1}"/>
              </a:ext>
            </a:extLst>
          </p:cNvPr>
          <p:cNvSpPr txBox="1"/>
          <p:nvPr/>
        </p:nvSpPr>
        <p:spPr>
          <a:xfrm>
            <a:off x="6860752" y="6096044"/>
            <a:ext cx="276225" cy="523220"/>
          </a:xfrm>
          <a:prstGeom prst="rect">
            <a:avLst/>
          </a:prstGeom>
          <a:noFill/>
        </p:spPr>
        <p:txBody>
          <a:bodyPr wrap="square" rtlCol="0">
            <a:spAutoFit/>
          </a:bodyPr>
          <a:lstStyle/>
          <a:p>
            <a:r>
              <a:rPr lang="ro-MD" sz="2800" dirty="0"/>
              <a:t>+</a:t>
            </a:r>
            <a:endParaRPr lang="en-US" sz="2800" dirty="0"/>
          </a:p>
        </p:txBody>
      </p:sp>
      <p:sp>
        <p:nvSpPr>
          <p:cNvPr id="5" name="Oval 4">
            <a:extLst>
              <a:ext uri="{FF2B5EF4-FFF2-40B4-BE49-F238E27FC236}">
                <a16:creationId xmlns:a16="http://schemas.microsoft.com/office/drawing/2014/main" id="{FF98B7DF-1CC9-4D4E-99F2-4922DED917B8}"/>
              </a:ext>
            </a:extLst>
          </p:cNvPr>
          <p:cNvSpPr/>
          <p:nvPr/>
        </p:nvSpPr>
        <p:spPr>
          <a:xfrm>
            <a:off x="3170819" y="4522298"/>
            <a:ext cx="1134637" cy="1038143"/>
          </a:xfrm>
          <a:prstGeom prst="ellipse">
            <a:avLst/>
          </a:prstGeom>
          <a:noFill/>
          <a:ln>
            <a:solidFill>
              <a:srgbClr val="5B93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B65DCEE1-3597-40BA-BA7A-26A6FAA94530}"/>
              </a:ext>
            </a:extLst>
          </p:cNvPr>
          <p:cNvSpPr/>
          <p:nvPr/>
        </p:nvSpPr>
        <p:spPr>
          <a:xfrm>
            <a:off x="3168259" y="5958645"/>
            <a:ext cx="1134637" cy="1038143"/>
          </a:xfrm>
          <a:prstGeom prst="ellipse">
            <a:avLst/>
          </a:prstGeom>
          <a:noFill/>
          <a:ln>
            <a:solidFill>
              <a:srgbClr val="5B93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DA5DF85E-924F-408F-871E-B3B87BD7FB78}"/>
              </a:ext>
            </a:extLst>
          </p:cNvPr>
          <p:cNvSpPr/>
          <p:nvPr/>
        </p:nvSpPr>
        <p:spPr>
          <a:xfrm>
            <a:off x="5778775" y="3062969"/>
            <a:ext cx="1114089" cy="1027267"/>
          </a:xfrm>
          <a:prstGeom prst="ellipse">
            <a:avLst/>
          </a:prstGeom>
          <a:noFill/>
          <a:ln>
            <a:solidFill>
              <a:srgbClr val="196B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3B4A13D4-DF25-4092-8149-C894C7C5D149}"/>
              </a:ext>
            </a:extLst>
          </p:cNvPr>
          <p:cNvSpPr/>
          <p:nvPr/>
        </p:nvSpPr>
        <p:spPr>
          <a:xfrm>
            <a:off x="5778775" y="4512548"/>
            <a:ext cx="1114089" cy="1027267"/>
          </a:xfrm>
          <a:prstGeom prst="ellipse">
            <a:avLst/>
          </a:prstGeom>
          <a:noFill/>
          <a:ln>
            <a:solidFill>
              <a:srgbClr val="196B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150BD882-7EF2-4D35-9B68-FEFD1C5899CB}"/>
              </a:ext>
            </a:extLst>
          </p:cNvPr>
          <p:cNvSpPr/>
          <p:nvPr/>
        </p:nvSpPr>
        <p:spPr>
          <a:xfrm>
            <a:off x="5765056" y="5953874"/>
            <a:ext cx="1114089" cy="1027267"/>
          </a:xfrm>
          <a:prstGeom prst="ellipse">
            <a:avLst/>
          </a:prstGeom>
          <a:noFill/>
          <a:ln>
            <a:solidFill>
              <a:srgbClr val="196B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7EE8156D-D121-443E-80CA-BF802338194B}"/>
              </a:ext>
            </a:extLst>
          </p:cNvPr>
          <p:cNvSpPr/>
          <p:nvPr/>
        </p:nvSpPr>
        <p:spPr>
          <a:xfrm>
            <a:off x="7239680" y="4497240"/>
            <a:ext cx="1134637" cy="1058885"/>
          </a:xfrm>
          <a:prstGeom prst="ellipse">
            <a:avLst/>
          </a:prstGeom>
          <a:noFill/>
          <a:ln>
            <a:solidFill>
              <a:srgbClr val="5B93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75B8C194-237C-4C05-948B-94C3FCDAD533}"/>
              </a:ext>
            </a:extLst>
          </p:cNvPr>
          <p:cNvSpPr/>
          <p:nvPr/>
        </p:nvSpPr>
        <p:spPr>
          <a:xfrm>
            <a:off x="7241665" y="5951001"/>
            <a:ext cx="1134637" cy="1038143"/>
          </a:xfrm>
          <a:prstGeom prst="ellipse">
            <a:avLst/>
          </a:prstGeom>
          <a:noFill/>
          <a:ln>
            <a:solidFill>
              <a:srgbClr val="5B93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Partial Circle 86">
            <a:extLst>
              <a:ext uri="{FF2B5EF4-FFF2-40B4-BE49-F238E27FC236}">
                <a16:creationId xmlns:a16="http://schemas.microsoft.com/office/drawing/2014/main" id="{5F5D51CF-E590-44F5-8733-CE3F08C23E6F}"/>
              </a:ext>
            </a:extLst>
          </p:cNvPr>
          <p:cNvSpPr/>
          <p:nvPr/>
        </p:nvSpPr>
        <p:spPr>
          <a:xfrm>
            <a:off x="7229969" y="5955177"/>
            <a:ext cx="1142832" cy="994670"/>
          </a:xfrm>
          <a:prstGeom prst="pie">
            <a:avLst>
              <a:gd name="adj1" fmla="val 16222202"/>
              <a:gd name="adj2" fmla="val 55568"/>
            </a:avLst>
          </a:prstGeom>
          <a:solidFill>
            <a:srgbClr val="5B93B5"/>
          </a:solidFill>
          <a:ln>
            <a:solidFill>
              <a:srgbClr val="5B93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ro-MD" b="1" dirty="0">
                <a:solidFill>
                  <a:schemeClr val="bg1"/>
                </a:solidFill>
              </a:rPr>
              <a:t>      </a:t>
            </a:r>
            <a:endParaRPr lang="en-US" b="1" dirty="0">
              <a:solidFill>
                <a:schemeClr val="bg1"/>
              </a:solidFill>
            </a:endParaRPr>
          </a:p>
        </p:txBody>
      </p:sp>
      <p:sp>
        <p:nvSpPr>
          <p:cNvPr id="88" name="TextBox 87">
            <a:extLst>
              <a:ext uri="{FF2B5EF4-FFF2-40B4-BE49-F238E27FC236}">
                <a16:creationId xmlns:a16="http://schemas.microsoft.com/office/drawing/2014/main" id="{64494AC0-ED66-401D-883B-99E9F7C446C8}"/>
              </a:ext>
            </a:extLst>
          </p:cNvPr>
          <p:cNvSpPr txBox="1"/>
          <p:nvPr/>
        </p:nvSpPr>
        <p:spPr>
          <a:xfrm>
            <a:off x="7773445" y="6149314"/>
            <a:ext cx="821932" cy="369332"/>
          </a:xfrm>
          <a:prstGeom prst="rect">
            <a:avLst/>
          </a:prstGeom>
          <a:noFill/>
        </p:spPr>
        <p:txBody>
          <a:bodyPr wrap="square" rtlCol="0">
            <a:spAutoFit/>
          </a:bodyPr>
          <a:lstStyle/>
          <a:p>
            <a:r>
              <a:rPr lang="ro-MD" dirty="0">
                <a:solidFill>
                  <a:schemeClr val="bg1"/>
                </a:solidFill>
                <a:latin typeface="Roboto Slab" panose="020B0604020202020204" charset="0"/>
                <a:ea typeface="Roboto Slab" panose="020B0604020202020204" charset="0"/>
              </a:rPr>
              <a:t>25%</a:t>
            </a:r>
            <a:endParaRPr lang="en-US" dirty="0">
              <a:solidFill>
                <a:schemeClr val="bg1"/>
              </a:solidFill>
              <a:latin typeface="Roboto Slab" panose="020B0604020202020204" charset="0"/>
              <a:ea typeface="Roboto Slab" panose="020B0604020202020204" charset="0"/>
            </a:endParaRPr>
          </a:p>
        </p:txBody>
      </p:sp>
      <p:sp>
        <p:nvSpPr>
          <p:cNvPr id="89" name="Oval 88">
            <a:extLst>
              <a:ext uri="{FF2B5EF4-FFF2-40B4-BE49-F238E27FC236}">
                <a16:creationId xmlns:a16="http://schemas.microsoft.com/office/drawing/2014/main" id="{E694AC1B-BA96-49B9-B49B-F31F82843D4E}"/>
              </a:ext>
            </a:extLst>
          </p:cNvPr>
          <p:cNvSpPr/>
          <p:nvPr/>
        </p:nvSpPr>
        <p:spPr>
          <a:xfrm>
            <a:off x="9921365" y="3063995"/>
            <a:ext cx="1134637" cy="1038143"/>
          </a:xfrm>
          <a:prstGeom prst="ellipse">
            <a:avLst/>
          </a:prstGeom>
          <a:noFill/>
          <a:ln>
            <a:solidFill>
              <a:srgbClr val="196B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Partial Circle 89">
            <a:extLst>
              <a:ext uri="{FF2B5EF4-FFF2-40B4-BE49-F238E27FC236}">
                <a16:creationId xmlns:a16="http://schemas.microsoft.com/office/drawing/2014/main" id="{FE879EBE-5BD6-4BFC-AFD7-16CA8C52AABA}"/>
              </a:ext>
            </a:extLst>
          </p:cNvPr>
          <p:cNvSpPr/>
          <p:nvPr/>
        </p:nvSpPr>
        <p:spPr>
          <a:xfrm>
            <a:off x="9913170" y="3086109"/>
            <a:ext cx="1142832" cy="994670"/>
          </a:xfrm>
          <a:prstGeom prst="pie">
            <a:avLst>
              <a:gd name="adj1" fmla="val 16222202"/>
              <a:gd name="adj2" fmla="val 55568"/>
            </a:avLst>
          </a:prstGeom>
          <a:solidFill>
            <a:srgbClr val="196B73"/>
          </a:solidFill>
          <a:ln>
            <a:solidFill>
              <a:srgbClr val="196B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ro-MD" b="1" dirty="0">
                <a:solidFill>
                  <a:schemeClr val="bg1"/>
                </a:solidFill>
              </a:rPr>
              <a:t>      </a:t>
            </a:r>
            <a:endParaRPr lang="en-US" b="1" dirty="0">
              <a:solidFill>
                <a:schemeClr val="bg1"/>
              </a:solidFill>
            </a:endParaRPr>
          </a:p>
        </p:txBody>
      </p:sp>
      <p:sp>
        <p:nvSpPr>
          <p:cNvPr id="91" name="TextBox 90">
            <a:extLst>
              <a:ext uri="{FF2B5EF4-FFF2-40B4-BE49-F238E27FC236}">
                <a16:creationId xmlns:a16="http://schemas.microsoft.com/office/drawing/2014/main" id="{8B9A6AB5-3DF5-412E-9F35-4731F2084A4F}"/>
              </a:ext>
            </a:extLst>
          </p:cNvPr>
          <p:cNvSpPr txBox="1"/>
          <p:nvPr/>
        </p:nvSpPr>
        <p:spPr>
          <a:xfrm>
            <a:off x="10432597" y="3284123"/>
            <a:ext cx="714864" cy="954107"/>
          </a:xfrm>
          <a:prstGeom prst="rect">
            <a:avLst/>
          </a:prstGeom>
          <a:noFill/>
        </p:spPr>
        <p:txBody>
          <a:bodyPr wrap="square" rtlCol="0">
            <a:spAutoFit/>
          </a:bodyPr>
          <a:lstStyle/>
          <a:p>
            <a:r>
              <a:rPr lang="ro-MD" dirty="0">
                <a:solidFill>
                  <a:schemeClr val="bg1"/>
                </a:solidFill>
                <a:latin typeface="Roboto Slab" panose="020B0604020202020204" charset="0"/>
                <a:ea typeface="Roboto Slab" panose="020B0604020202020204" charset="0"/>
              </a:rPr>
              <a:t>25%</a:t>
            </a:r>
          </a:p>
          <a:p>
            <a:r>
              <a:rPr lang="ro-MD" sz="1000" dirty="0">
                <a:solidFill>
                  <a:srgbClr val="196B73"/>
                </a:solidFill>
                <a:latin typeface="Roboto Slab" panose="020B0604020202020204" charset="0"/>
                <a:ea typeface="Roboto Slab" panose="020B0604020202020204" charset="0"/>
              </a:rPr>
              <a:t>cotă parte</a:t>
            </a:r>
            <a:endParaRPr lang="en-US" sz="1000" dirty="0">
              <a:solidFill>
                <a:srgbClr val="196B73"/>
              </a:solidFill>
              <a:latin typeface="Roboto Slab" panose="020B0604020202020204" charset="0"/>
              <a:ea typeface="Roboto Slab" panose="020B0604020202020204" charset="0"/>
            </a:endParaRPr>
          </a:p>
          <a:p>
            <a:endParaRPr lang="en-US" dirty="0">
              <a:solidFill>
                <a:schemeClr val="bg1"/>
              </a:solidFill>
              <a:latin typeface="Roboto Slab" panose="020B0604020202020204" charset="0"/>
              <a:ea typeface="Roboto Slab" panose="020B0604020202020204" charset="0"/>
            </a:endParaRPr>
          </a:p>
        </p:txBody>
      </p:sp>
      <p:sp>
        <p:nvSpPr>
          <p:cNvPr id="94" name="TextBox 93">
            <a:extLst>
              <a:ext uri="{FF2B5EF4-FFF2-40B4-BE49-F238E27FC236}">
                <a16:creationId xmlns:a16="http://schemas.microsoft.com/office/drawing/2014/main" id="{544A4C70-8D8B-4938-989C-935A23548E64}"/>
              </a:ext>
            </a:extLst>
          </p:cNvPr>
          <p:cNvSpPr txBox="1"/>
          <p:nvPr/>
        </p:nvSpPr>
        <p:spPr>
          <a:xfrm>
            <a:off x="11056002" y="3406283"/>
            <a:ext cx="276225" cy="523220"/>
          </a:xfrm>
          <a:prstGeom prst="rect">
            <a:avLst/>
          </a:prstGeom>
          <a:noFill/>
        </p:spPr>
        <p:txBody>
          <a:bodyPr wrap="square" rtlCol="0">
            <a:spAutoFit/>
          </a:bodyPr>
          <a:lstStyle/>
          <a:p>
            <a:r>
              <a:rPr lang="ro-MD" sz="2800" dirty="0"/>
              <a:t>+</a:t>
            </a:r>
            <a:endParaRPr lang="en-US" sz="2800" dirty="0"/>
          </a:p>
        </p:txBody>
      </p:sp>
      <p:sp>
        <p:nvSpPr>
          <p:cNvPr id="95" name="TextBox 94">
            <a:extLst>
              <a:ext uri="{FF2B5EF4-FFF2-40B4-BE49-F238E27FC236}">
                <a16:creationId xmlns:a16="http://schemas.microsoft.com/office/drawing/2014/main" id="{1DE28107-3B89-415F-94AD-0FF0D5E6A5DB}"/>
              </a:ext>
            </a:extLst>
          </p:cNvPr>
          <p:cNvSpPr txBox="1"/>
          <p:nvPr/>
        </p:nvSpPr>
        <p:spPr>
          <a:xfrm>
            <a:off x="11070289" y="4815951"/>
            <a:ext cx="276225" cy="523220"/>
          </a:xfrm>
          <a:prstGeom prst="rect">
            <a:avLst/>
          </a:prstGeom>
          <a:noFill/>
        </p:spPr>
        <p:txBody>
          <a:bodyPr wrap="square" rtlCol="0">
            <a:spAutoFit/>
          </a:bodyPr>
          <a:lstStyle/>
          <a:p>
            <a:r>
              <a:rPr lang="ro-MD" sz="2800" dirty="0"/>
              <a:t>+</a:t>
            </a:r>
            <a:endParaRPr lang="en-US" sz="2800" dirty="0"/>
          </a:p>
        </p:txBody>
      </p:sp>
      <p:sp>
        <p:nvSpPr>
          <p:cNvPr id="98" name="TextBox 97">
            <a:extLst>
              <a:ext uri="{FF2B5EF4-FFF2-40B4-BE49-F238E27FC236}">
                <a16:creationId xmlns:a16="http://schemas.microsoft.com/office/drawing/2014/main" id="{7F10C99D-1E6F-44D9-83BD-D0FE055779AF}"/>
              </a:ext>
            </a:extLst>
          </p:cNvPr>
          <p:cNvSpPr txBox="1"/>
          <p:nvPr/>
        </p:nvSpPr>
        <p:spPr>
          <a:xfrm>
            <a:off x="11066276" y="6173785"/>
            <a:ext cx="276225" cy="523220"/>
          </a:xfrm>
          <a:prstGeom prst="rect">
            <a:avLst/>
          </a:prstGeom>
          <a:noFill/>
        </p:spPr>
        <p:txBody>
          <a:bodyPr wrap="square" rtlCol="0">
            <a:spAutoFit/>
          </a:bodyPr>
          <a:lstStyle/>
          <a:p>
            <a:r>
              <a:rPr lang="ro-MD" sz="2800" dirty="0"/>
              <a:t>+</a:t>
            </a:r>
            <a:endParaRPr lang="en-US" sz="2800" dirty="0"/>
          </a:p>
        </p:txBody>
      </p:sp>
      <p:sp>
        <p:nvSpPr>
          <p:cNvPr id="101" name="TextBox 100">
            <a:extLst>
              <a:ext uri="{FF2B5EF4-FFF2-40B4-BE49-F238E27FC236}">
                <a16:creationId xmlns:a16="http://schemas.microsoft.com/office/drawing/2014/main" id="{A2ABBB6F-B1B6-45B8-B9C2-EC8BB553FA4A}"/>
              </a:ext>
            </a:extLst>
          </p:cNvPr>
          <p:cNvSpPr txBox="1"/>
          <p:nvPr/>
        </p:nvSpPr>
        <p:spPr>
          <a:xfrm>
            <a:off x="11963175" y="4869548"/>
            <a:ext cx="821932" cy="369332"/>
          </a:xfrm>
          <a:prstGeom prst="rect">
            <a:avLst/>
          </a:prstGeom>
          <a:noFill/>
        </p:spPr>
        <p:txBody>
          <a:bodyPr wrap="square" rtlCol="0">
            <a:spAutoFit/>
          </a:bodyPr>
          <a:lstStyle/>
          <a:p>
            <a:r>
              <a:rPr lang="ro-MD" dirty="0">
                <a:solidFill>
                  <a:schemeClr val="bg1"/>
                </a:solidFill>
                <a:latin typeface="Roboto Slab" panose="020B0604020202020204" charset="0"/>
                <a:ea typeface="Roboto Slab" panose="020B0604020202020204" charset="0"/>
              </a:rPr>
              <a:t>50%</a:t>
            </a:r>
            <a:endParaRPr lang="en-US" dirty="0">
              <a:solidFill>
                <a:schemeClr val="bg1"/>
              </a:solidFill>
              <a:latin typeface="Roboto Slab" panose="020B0604020202020204" charset="0"/>
              <a:ea typeface="Roboto Slab" panose="020B0604020202020204" charset="0"/>
            </a:endParaRPr>
          </a:p>
        </p:txBody>
      </p:sp>
      <p:sp>
        <p:nvSpPr>
          <p:cNvPr id="102" name="TextBox 101">
            <a:extLst>
              <a:ext uri="{FF2B5EF4-FFF2-40B4-BE49-F238E27FC236}">
                <a16:creationId xmlns:a16="http://schemas.microsoft.com/office/drawing/2014/main" id="{92736823-7D39-490B-B455-F43DC1C3ECB8}"/>
              </a:ext>
            </a:extLst>
          </p:cNvPr>
          <p:cNvSpPr txBox="1"/>
          <p:nvPr/>
        </p:nvSpPr>
        <p:spPr>
          <a:xfrm>
            <a:off x="11963175" y="6123609"/>
            <a:ext cx="821932" cy="369332"/>
          </a:xfrm>
          <a:prstGeom prst="rect">
            <a:avLst/>
          </a:prstGeom>
          <a:noFill/>
        </p:spPr>
        <p:txBody>
          <a:bodyPr wrap="square" rtlCol="0">
            <a:spAutoFit/>
          </a:bodyPr>
          <a:lstStyle/>
          <a:p>
            <a:r>
              <a:rPr lang="ro-MD" dirty="0">
                <a:solidFill>
                  <a:schemeClr val="bg1"/>
                </a:solidFill>
                <a:latin typeface="Roboto Slab" panose="020B0604020202020204" charset="0"/>
                <a:ea typeface="Roboto Slab" panose="020B0604020202020204" charset="0"/>
              </a:rPr>
              <a:t>25%</a:t>
            </a:r>
            <a:endParaRPr lang="en-US" dirty="0">
              <a:solidFill>
                <a:schemeClr val="bg1"/>
              </a:solidFill>
              <a:latin typeface="Roboto Slab" panose="020B0604020202020204" charset="0"/>
              <a:ea typeface="Roboto Slab" panose="020B0604020202020204" charset="0"/>
            </a:endParaRPr>
          </a:p>
        </p:txBody>
      </p:sp>
      <p:sp>
        <p:nvSpPr>
          <p:cNvPr id="103" name="Oval 102">
            <a:extLst>
              <a:ext uri="{FF2B5EF4-FFF2-40B4-BE49-F238E27FC236}">
                <a16:creationId xmlns:a16="http://schemas.microsoft.com/office/drawing/2014/main" id="{56E685CD-7102-4856-8430-88340A8E96E7}"/>
              </a:ext>
            </a:extLst>
          </p:cNvPr>
          <p:cNvSpPr/>
          <p:nvPr/>
        </p:nvSpPr>
        <p:spPr>
          <a:xfrm>
            <a:off x="9915324" y="4564904"/>
            <a:ext cx="1134637" cy="1038143"/>
          </a:xfrm>
          <a:prstGeom prst="ellipse">
            <a:avLst/>
          </a:prstGeom>
          <a:noFill/>
          <a:ln>
            <a:solidFill>
              <a:srgbClr val="196B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Partial Circle 103">
            <a:extLst>
              <a:ext uri="{FF2B5EF4-FFF2-40B4-BE49-F238E27FC236}">
                <a16:creationId xmlns:a16="http://schemas.microsoft.com/office/drawing/2014/main" id="{BF1E59DE-41FD-40DA-99C9-8914E86E1E81}"/>
              </a:ext>
            </a:extLst>
          </p:cNvPr>
          <p:cNvSpPr/>
          <p:nvPr/>
        </p:nvSpPr>
        <p:spPr>
          <a:xfrm>
            <a:off x="9907129" y="4584968"/>
            <a:ext cx="1142832" cy="994670"/>
          </a:xfrm>
          <a:prstGeom prst="pie">
            <a:avLst>
              <a:gd name="adj1" fmla="val 16222202"/>
              <a:gd name="adj2" fmla="val 55568"/>
            </a:avLst>
          </a:prstGeom>
          <a:solidFill>
            <a:srgbClr val="196B73"/>
          </a:solidFill>
          <a:ln>
            <a:solidFill>
              <a:srgbClr val="196B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ro-MD" b="1" dirty="0">
                <a:solidFill>
                  <a:schemeClr val="bg1"/>
                </a:solidFill>
              </a:rPr>
              <a:t>      </a:t>
            </a:r>
            <a:endParaRPr lang="en-US" b="1" dirty="0">
              <a:solidFill>
                <a:schemeClr val="bg1"/>
              </a:solidFill>
            </a:endParaRPr>
          </a:p>
        </p:txBody>
      </p:sp>
      <p:sp>
        <p:nvSpPr>
          <p:cNvPr id="105" name="Oval 104">
            <a:extLst>
              <a:ext uri="{FF2B5EF4-FFF2-40B4-BE49-F238E27FC236}">
                <a16:creationId xmlns:a16="http://schemas.microsoft.com/office/drawing/2014/main" id="{3562D9A6-725A-43BD-ADBA-60BE6195421B}"/>
              </a:ext>
            </a:extLst>
          </p:cNvPr>
          <p:cNvSpPr/>
          <p:nvPr/>
        </p:nvSpPr>
        <p:spPr>
          <a:xfrm>
            <a:off x="9915324" y="5951615"/>
            <a:ext cx="1134637" cy="1038143"/>
          </a:xfrm>
          <a:prstGeom prst="ellipse">
            <a:avLst/>
          </a:prstGeom>
          <a:noFill/>
          <a:ln>
            <a:solidFill>
              <a:srgbClr val="196B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Partial Circle 105">
            <a:extLst>
              <a:ext uri="{FF2B5EF4-FFF2-40B4-BE49-F238E27FC236}">
                <a16:creationId xmlns:a16="http://schemas.microsoft.com/office/drawing/2014/main" id="{C33813E4-D154-4BB2-A93D-BC4548C9BAB8}"/>
              </a:ext>
            </a:extLst>
          </p:cNvPr>
          <p:cNvSpPr/>
          <p:nvPr/>
        </p:nvSpPr>
        <p:spPr>
          <a:xfrm>
            <a:off x="9907129" y="5953391"/>
            <a:ext cx="1142832" cy="994670"/>
          </a:xfrm>
          <a:prstGeom prst="pie">
            <a:avLst>
              <a:gd name="adj1" fmla="val 16222202"/>
              <a:gd name="adj2" fmla="val 55568"/>
            </a:avLst>
          </a:prstGeom>
          <a:solidFill>
            <a:srgbClr val="196B73"/>
          </a:solidFill>
          <a:ln>
            <a:solidFill>
              <a:srgbClr val="196B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ro-MD" b="1" dirty="0">
                <a:solidFill>
                  <a:schemeClr val="bg1"/>
                </a:solidFill>
              </a:rPr>
              <a:t>      </a:t>
            </a:r>
            <a:endParaRPr lang="en-US" b="1" dirty="0">
              <a:solidFill>
                <a:schemeClr val="bg1"/>
              </a:solidFill>
            </a:endParaRPr>
          </a:p>
        </p:txBody>
      </p:sp>
      <p:sp>
        <p:nvSpPr>
          <p:cNvPr id="6" name="TextBox 5">
            <a:extLst>
              <a:ext uri="{FF2B5EF4-FFF2-40B4-BE49-F238E27FC236}">
                <a16:creationId xmlns:a16="http://schemas.microsoft.com/office/drawing/2014/main" id="{8405462F-A74B-4500-A16D-DBD3F50EFF53}"/>
              </a:ext>
            </a:extLst>
          </p:cNvPr>
          <p:cNvSpPr txBox="1"/>
          <p:nvPr/>
        </p:nvSpPr>
        <p:spPr>
          <a:xfrm>
            <a:off x="2079291" y="2772888"/>
            <a:ext cx="2202977" cy="369332"/>
          </a:xfrm>
          <a:prstGeom prst="rect">
            <a:avLst/>
          </a:prstGeom>
          <a:noFill/>
        </p:spPr>
        <p:txBody>
          <a:bodyPr wrap="square" rtlCol="0">
            <a:spAutoFit/>
          </a:bodyPr>
          <a:lstStyle/>
          <a:p>
            <a:r>
              <a:rPr lang="ro-MD" b="1" dirty="0">
                <a:solidFill>
                  <a:srgbClr val="196B73"/>
                </a:solidFill>
                <a:latin typeface="Roboto Slab" panose="020B0604020202020204" charset="0"/>
                <a:ea typeface="Roboto Slab" panose="020B0604020202020204" charset="0"/>
              </a:rPr>
              <a:t>A                       </a:t>
            </a:r>
            <a:r>
              <a:rPr lang="ro-MD" b="1" dirty="0">
                <a:solidFill>
                  <a:srgbClr val="5B93B5"/>
                </a:solidFill>
                <a:latin typeface="Roboto Slab" panose="020B0604020202020204" charset="0"/>
                <a:ea typeface="Roboto Slab" panose="020B0604020202020204" charset="0"/>
              </a:rPr>
              <a:t>B</a:t>
            </a:r>
            <a:endParaRPr lang="en-US" b="1" dirty="0">
              <a:solidFill>
                <a:srgbClr val="5B93B5"/>
              </a:solidFill>
              <a:latin typeface="Roboto Slab" panose="020B0604020202020204" charset="0"/>
              <a:ea typeface="Roboto Slab" panose="020B0604020202020204" charset="0"/>
            </a:endParaRPr>
          </a:p>
        </p:txBody>
      </p:sp>
      <p:sp>
        <p:nvSpPr>
          <p:cNvPr id="7" name="TextBox 6">
            <a:extLst>
              <a:ext uri="{FF2B5EF4-FFF2-40B4-BE49-F238E27FC236}">
                <a16:creationId xmlns:a16="http://schemas.microsoft.com/office/drawing/2014/main" id="{6654CA24-3B4D-4988-843F-C07DD51D0B86}"/>
              </a:ext>
            </a:extLst>
          </p:cNvPr>
          <p:cNvSpPr txBox="1"/>
          <p:nvPr/>
        </p:nvSpPr>
        <p:spPr>
          <a:xfrm>
            <a:off x="3684023" y="6456088"/>
            <a:ext cx="508704" cy="400110"/>
          </a:xfrm>
          <a:prstGeom prst="rect">
            <a:avLst/>
          </a:prstGeom>
          <a:noFill/>
        </p:spPr>
        <p:txBody>
          <a:bodyPr wrap="square" rtlCol="0">
            <a:spAutoFit/>
          </a:bodyPr>
          <a:lstStyle/>
          <a:p>
            <a:r>
              <a:rPr lang="ro-MD" sz="1000" dirty="0">
                <a:solidFill>
                  <a:srgbClr val="5B93B5"/>
                </a:solidFill>
                <a:latin typeface="Roboto Slab" panose="020B0604020202020204" charset="0"/>
                <a:ea typeface="Roboto Slab" panose="020B0604020202020204" charset="0"/>
              </a:rPr>
              <a:t>cotă parte</a:t>
            </a:r>
            <a:endParaRPr lang="en-US" sz="1000" dirty="0">
              <a:solidFill>
                <a:srgbClr val="5B93B5"/>
              </a:solidFill>
              <a:latin typeface="Roboto Slab" panose="020B0604020202020204" charset="0"/>
              <a:ea typeface="Roboto Slab" panose="020B0604020202020204" charset="0"/>
            </a:endParaRPr>
          </a:p>
        </p:txBody>
      </p:sp>
      <p:sp>
        <p:nvSpPr>
          <p:cNvPr id="111" name="TextBox 110">
            <a:extLst>
              <a:ext uri="{FF2B5EF4-FFF2-40B4-BE49-F238E27FC236}">
                <a16:creationId xmlns:a16="http://schemas.microsoft.com/office/drawing/2014/main" id="{3834FD96-F5CA-4F68-9E3A-B043A90A2812}"/>
              </a:ext>
            </a:extLst>
          </p:cNvPr>
          <p:cNvSpPr txBox="1"/>
          <p:nvPr/>
        </p:nvSpPr>
        <p:spPr>
          <a:xfrm>
            <a:off x="5583584" y="3326481"/>
            <a:ext cx="821932" cy="677108"/>
          </a:xfrm>
          <a:prstGeom prst="rect">
            <a:avLst/>
          </a:prstGeom>
          <a:noFill/>
        </p:spPr>
        <p:txBody>
          <a:bodyPr wrap="square" rtlCol="0">
            <a:spAutoFit/>
          </a:bodyPr>
          <a:lstStyle/>
          <a:p>
            <a:pPr algn="r"/>
            <a:r>
              <a:rPr lang="ro-MD" dirty="0">
                <a:solidFill>
                  <a:schemeClr val="bg1"/>
                </a:solidFill>
                <a:latin typeface="Roboto Slab" panose="020B0604020202020204" charset="0"/>
                <a:ea typeface="Roboto Slab" panose="020B0604020202020204" charset="0"/>
              </a:rPr>
              <a:t>50%</a:t>
            </a:r>
          </a:p>
          <a:p>
            <a:pPr algn="r"/>
            <a:r>
              <a:rPr lang="ro-MD" sz="1000" dirty="0">
                <a:solidFill>
                  <a:schemeClr val="bg1"/>
                </a:solidFill>
                <a:latin typeface="Roboto Slab" panose="020B0604020202020204" charset="0"/>
                <a:ea typeface="Roboto Slab" panose="020B0604020202020204" charset="0"/>
              </a:rPr>
              <a:t>cotă</a:t>
            </a:r>
          </a:p>
          <a:p>
            <a:pPr algn="r"/>
            <a:r>
              <a:rPr lang="ro-MD" sz="1000" dirty="0">
                <a:solidFill>
                  <a:schemeClr val="bg1"/>
                </a:solidFill>
                <a:latin typeface="Roboto Slab" panose="020B0604020202020204" charset="0"/>
                <a:ea typeface="Roboto Slab" panose="020B0604020202020204" charset="0"/>
              </a:rPr>
              <a:t>parte</a:t>
            </a:r>
            <a:endParaRPr lang="en-US" sz="1000" dirty="0">
              <a:solidFill>
                <a:schemeClr val="bg1"/>
              </a:solidFill>
              <a:latin typeface="Roboto Slab" panose="020B0604020202020204" charset="0"/>
              <a:ea typeface="Roboto Slab" panose="020B0604020202020204" charset="0"/>
            </a:endParaRPr>
          </a:p>
        </p:txBody>
      </p:sp>
      <p:sp>
        <p:nvSpPr>
          <p:cNvPr id="112" name="TextBox 111">
            <a:extLst>
              <a:ext uri="{FF2B5EF4-FFF2-40B4-BE49-F238E27FC236}">
                <a16:creationId xmlns:a16="http://schemas.microsoft.com/office/drawing/2014/main" id="{BFC43FFF-B573-47C3-ACAD-F07F8DC8087F}"/>
              </a:ext>
            </a:extLst>
          </p:cNvPr>
          <p:cNvSpPr txBox="1"/>
          <p:nvPr/>
        </p:nvSpPr>
        <p:spPr>
          <a:xfrm>
            <a:off x="5565462" y="6218898"/>
            <a:ext cx="821932" cy="677108"/>
          </a:xfrm>
          <a:prstGeom prst="rect">
            <a:avLst/>
          </a:prstGeom>
          <a:noFill/>
        </p:spPr>
        <p:txBody>
          <a:bodyPr wrap="square" rtlCol="0">
            <a:spAutoFit/>
          </a:bodyPr>
          <a:lstStyle/>
          <a:p>
            <a:pPr algn="r"/>
            <a:r>
              <a:rPr lang="ro-MD" dirty="0">
                <a:solidFill>
                  <a:schemeClr val="bg1"/>
                </a:solidFill>
                <a:latin typeface="Roboto Slab" panose="020B0604020202020204" charset="0"/>
                <a:ea typeface="Roboto Slab" panose="020B0604020202020204" charset="0"/>
              </a:rPr>
              <a:t>50%</a:t>
            </a:r>
          </a:p>
          <a:p>
            <a:pPr algn="r"/>
            <a:r>
              <a:rPr lang="ro-MD" sz="1000" dirty="0">
                <a:solidFill>
                  <a:schemeClr val="bg1"/>
                </a:solidFill>
                <a:latin typeface="Roboto Slab" panose="020B0604020202020204" charset="0"/>
                <a:ea typeface="Roboto Slab" panose="020B0604020202020204" charset="0"/>
              </a:rPr>
              <a:t>cotă</a:t>
            </a:r>
          </a:p>
          <a:p>
            <a:pPr algn="r"/>
            <a:r>
              <a:rPr lang="ro-MD" sz="1000" dirty="0">
                <a:solidFill>
                  <a:schemeClr val="bg1"/>
                </a:solidFill>
                <a:latin typeface="Roboto Slab" panose="020B0604020202020204" charset="0"/>
                <a:ea typeface="Roboto Slab" panose="020B0604020202020204" charset="0"/>
              </a:rPr>
              <a:t>parte</a:t>
            </a:r>
            <a:endParaRPr lang="en-US" sz="1000" dirty="0">
              <a:solidFill>
                <a:schemeClr val="bg1"/>
              </a:solidFill>
              <a:latin typeface="Roboto Slab" panose="020B0604020202020204" charset="0"/>
              <a:ea typeface="Roboto Slab" panose="020B0604020202020204" charset="0"/>
            </a:endParaRPr>
          </a:p>
        </p:txBody>
      </p:sp>
      <p:sp>
        <p:nvSpPr>
          <p:cNvPr id="113" name="TextBox 112">
            <a:extLst>
              <a:ext uri="{FF2B5EF4-FFF2-40B4-BE49-F238E27FC236}">
                <a16:creationId xmlns:a16="http://schemas.microsoft.com/office/drawing/2014/main" id="{4AD084FC-FE0E-440D-93D4-11750FF441D4}"/>
              </a:ext>
            </a:extLst>
          </p:cNvPr>
          <p:cNvSpPr txBox="1"/>
          <p:nvPr/>
        </p:nvSpPr>
        <p:spPr>
          <a:xfrm>
            <a:off x="5573310" y="4790307"/>
            <a:ext cx="821932" cy="677108"/>
          </a:xfrm>
          <a:prstGeom prst="rect">
            <a:avLst/>
          </a:prstGeom>
          <a:noFill/>
        </p:spPr>
        <p:txBody>
          <a:bodyPr wrap="square" rtlCol="0">
            <a:spAutoFit/>
          </a:bodyPr>
          <a:lstStyle/>
          <a:p>
            <a:pPr algn="r"/>
            <a:r>
              <a:rPr lang="ro-MD" dirty="0">
                <a:solidFill>
                  <a:schemeClr val="bg1"/>
                </a:solidFill>
                <a:latin typeface="Roboto Slab" panose="020B0604020202020204" charset="0"/>
                <a:ea typeface="Roboto Slab" panose="020B0604020202020204" charset="0"/>
              </a:rPr>
              <a:t>50%</a:t>
            </a:r>
          </a:p>
          <a:p>
            <a:pPr algn="r"/>
            <a:r>
              <a:rPr lang="ro-MD" sz="1000" dirty="0">
                <a:solidFill>
                  <a:schemeClr val="bg1"/>
                </a:solidFill>
                <a:latin typeface="Roboto Slab" panose="020B0604020202020204" charset="0"/>
                <a:ea typeface="Roboto Slab" panose="020B0604020202020204" charset="0"/>
              </a:rPr>
              <a:t>cotă</a:t>
            </a:r>
          </a:p>
          <a:p>
            <a:pPr algn="r"/>
            <a:r>
              <a:rPr lang="ro-MD" sz="1000" dirty="0">
                <a:solidFill>
                  <a:schemeClr val="bg1"/>
                </a:solidFill>
                <a:latin typeface="Roboto Slab" panose="020B0604020202020204" charset="0"/>
                <a:ea typeface="Roboto Slab" panose="020B0604020202020204" charset="0"/>
              </a:rPr>
              <a:t>parte</a:t>
            </a:r>
            <a:endParaRPr lang="en-US" sz="1000" dirty="0">
              <a:solidFill>
                <a:schemeClr val="bg1"/>
              </a:solidFill>
              <a:latin typeface="Roboto Slab" panose="020B0604020202020204" charset="0"/>
              <a:ea typeface="Roboto Slab" panose="020B0604020202020204" charset="0"/>
            </a:endParaRPr>
          </a:p>
        </p:txBody>
      </p:sp>
      <p:sp>
        <p:nvSpPr>
          <p:cNvPr id="114" name="TextBox 113">
            <a:extLst>
              <a:ext uri="{FF2B5EF4-FFF2-40B4-BE49-F238E27FC236}">
                <a16:creationId xmlns:a16="http://schemas.microsoft.com/office/drawing/2014/main" id="{0434E934-09E4-4E7C-9BAD-C05910483B2B}"/>
              </a:ext>
            </a:extLst>
          </p:cNvPr>
          <p:cNvSpPr txBox="1"/>
          <p:nvPr/>
        </p:nvSpPr>
        <p:spPr>
          <a:xfrm>
            <a:off x="6180037" y="2754028"/>
            <a:ext cx="2202977" cy="369332"/>
          </a:xfrm>
          <a:prstGeom prst="rect">
            <a:avLst/>
          </a:prstGeom>
          <a:noFill/>
        </p:spPr>
        <p:txBody>
          <a:bodyPr wrap="square" rtlCol="0">
            <a:spAutoFit/>
          </a:bodyPr>
          <a:lstStyle/>
          <a:p>
            <a:r>
              <a:rPr lang="ro-MD" b="1" dirty="0">
                <a:solidFill>
                  <a:srgbClr val="196B73"/>
                </a:solidFill>
                <a:latin typeface="Roboto Slab" panose="020B0604020202020204" charset="0"/>
                <a:ea typeface="Roboto Slab" panose="020B0604020202020204" charset="0"/>
              </a:rPr>
              <a:t>A                       </a:t>
            </a:r>
            <a:r>
              <a:rPr lang="ro-MD" b="1" dirty="0">
                <a:solidFill>
                  <a:srgbClr val="5B93B5"/>
                </a:solidFill>
                <a:latin typeface="Roboto Slab" panose="020B0604020202020204" charset="0"/>
                <a:ea typeface="Roboto Slab" panose="020B0604020202020204" charset="0"/>
              </a:rPr>
              <a:t>B</a:t>
            </a:r>
            <a:endParaRPr lang="en-US" b="1" dirty="0">
              <a:solidFill>
                <a:srgbClr val="5B93B5"/>
              </a:solidFill>
              <a:latin typeface="Roboto Slab" panose="020B0604020202020204" charset="0"/>
              <a:ea typeface="Roboto Slab" panose="020B0604020202020204" charset="0"/>
            </a:endParaRPr>
          </a:p>
        </p:txBody>
      </p:sp>
      <p:sp>
        <p:nvSpPr>
          <p:cNvPr id="115" name="TextBox 114">
            <a:extLst>
              <a:ext uri="{FF2B5EF4-FFF2-40B4-BE49-F238E27FC236}">
                <a16:creationId xmlns:a16="http://schemas.microsoft.com/office/drawing/2014/main" id="{3D8AA98E-805F-4E71-A880-EAB19F16BAD0}"/>
              </a:ext>
            </a:extLst>
          </p:cNvPr>
          <p:cNvSpPr txBox="1"/>
          <p:nvPr/>
        </p:nvSpPr>
        <p:spPr>
          <a:xfrm>
            <a:off x="2079291" y="5569106"/>
            <a:ext cx="2202977" cy="369332"/>
          </a:xfrm>
          <a:prstGeom prst="rect">
            <a:avLst/>
          </a:prstGeom>
          <a:noFill/>
        </p:spPr>
        <p:txBody>
          <a:bodyPr wrap="square" rtlCol="0">
            <a:spAutoFit/>
          </a:bodyPr>
          <a:lstStyle/>
          <a:p>
            <a:r>
              <a:rPr lang="ro-MD" b="1" dirty="0">
                <a:solidFill>
                  <a:srgbClr val="196B73"/>
                </a:solidFill>
                <a:latin typeface="Roboto Slab" panose="020B0604020202020204" charset="0"/>
                <a:ea typeface="Roboto Slab" panose="020B0604020202020204" charset="0"/>
              </a:rPr>
              <a:t>A                       </a:t>
            </a:r>
            <a:r>
              <a:rPr lang="ro-MD" b="1" dirty="0">
                <a:solidFill>
                  <a:srgbClr val="5B93B5"/>
                </a:solidFill>
                <a:latin typeface="Roboto Slab" panose="020B0604020202020204" charset="0"/>
                <a:ea typeface="Roboto Slab" panose="020B0604020202020204" charset="0"/>
              </a:rPr>
              <a:t>B</a:t>
            </a:r>
            <a:endParaRPr lang="en-US" b="1" dirty="0">
              <a:solidFill>
                <a:srgbClr val="5B93B5"/>
              </a:solidFill>
              <a:latin typeface="Roboto Slab" panose="020B0604020202020204" charset="0"/>
              <a:ea typeface="Roboto Slab" panose="020B0604020202020204" charset="0"/>
            </a:endParaRPr>
          </a:p>
        </p:txBody>
      </p:sp>
      <p:sp>
        <p:nvSpPr>
          <p:cNvPr id="116" name="TextBox 115">
            <a:extLst>
              <a:ext uri="{FF2B5EF4-FFF2-40B4-BE49-F238E27FC236}">
                <a16:creationId xmlns:a16="http://schemas.microsoft.com/office/drawing/2014/main" id="{05FFC7C7-0B3F-4ED1-82DF-CCD93837D724}"/>
              </a:ext>
            </a:extLst>
          </p:cNvPr>
          <p:cNvSpPr txBox="1"/>
          <p:nvPr/>
        </p:nvSpPr>
        <p:spPr>
          <a:xfrm>
            <a:off x="6140176" y="5584636"/>
            <a:ext cx="2202977" cy="369332"/>
          </a:xfrm>
          <a:prstGeom prst="rect">
            <a:avLst/>
          </a:prstGeom>
          <a:noFill/>
        </p:spPr>
        <p:txBody>
          <a:bodyPr wrap="square" rtlCol="0">
            <a:spAutoFit/>
          </a:bodyPr>
          <a:lstStyle/>
          <a:p>
            <a:r>
              <a:rPr lang="ro-MD" b="1" dirty="0">
                <a:solidFill>
                  <a:srgbClr val="196B73"/>
                </a:solidFill>
                <a:latin typeface="Roboto Slab" panose="020B0604020202020204" charset="0"/>
                <a:ea typeface="Roboto Slab" panose="020B0604020202020204" charset="0"/>
              </a:rPr>
              <a:t>A                       </a:t>
            </a:r>
            <a:r>
              <a:rPr lang="ro-MD" b="1" dirty="0">
                <a:solidFill>
                  <a:srgbClr val="5B93B5"/>
                </a:solidFill>
                <a:latin typeface="Roboto Slab" panose="020B0604020202020204" charset="0"/>
                <a:ea typeface="Roboto Slab" panose="020B0604020202020204" charset="0"/>
              </a:rPr>
              <a:t>B</a:t>
            </a:r>
            <a:endParaRPr lang="en-US" b="1" dirty="0">
              <a:solidFill>
                <a:srgbClr val="5B93B5"/>
              </a:solidFill>
              <a:latin typeface="Roboto Slab" panose="020B0604020202020204" charset="0"/>
              <a:ea typeface="Roboto Slab" panose="020B0604020202020204" charset="0"/>
            </a:endParaRPr>
          </a:p>
        </p:txBody>
      </p:sp>
      <p:sp>
        <p:nvSpPr>
          <p:cNvPr id="117" name="TextBox 116">
            <a:extLst>
              <a:ext uri="{FF2B5EF4-FFF2-40B4-BE49-F238E27FC236}">
                <a16:creationId xmlns:a16="http://schemas.microsoft.com/office/drawing/2014/main" id="{6ADEB143-9961-442C-8501-19CBCD2B83E5}"/>
              </a:ext>
            </a:extLst>
          </p:cNvPr>
          <p:cNvSpPr txBox="1"/>
          <p:nvPr/>
        </p:nvSpPr>
        <p:spPr>
          <a:xfrm>
            <a:off x="6173325" y="4146352"/>
            <a:ext cx="2202977" cy="369332"/>
          </a:xfrm>
          <a:prstGeom prst="rect">
            <a:avLst/>
          </a:prstGeom>
          <a:noFill/>
        </p:spPr>
        <p:txBody>
          <a:bodyPr wrap="square" rtlCol="0">
            <a:spAutoFit/>
          </a:bodyPr>
          <a:lstStyle/>
          <a:p>
            <a:r>
              <a:rPr lang="ro-MD" b="1" dirty="0">
                <a:solidFill>
                  <a:srgbClr val="196B73"/>
                </a:solidFill>
                <a:latin typeface="Roboto Slab" panose="020B0604020202020204" charset="0"/>
                <a:ea typeface="Roboto Slab" panose="020B0604020202020204" charset="0"/>
              </a:rPr>
              <a:t>A                       </a:t>
            </a:r>
            <a:r>
              <a:rPr lang="ro-MD" b="1" dirty="0">
                <a:solidFill>
                  <a:srgbClr val="5B93B5"/>
                </a:solidFill>
                <a:latin typeface="Roboto Slab" panose="020B0604020202020204" charset="0"/>
                <a:ea typeface="Roboto Slab" panose="020B0604020202020204" charset="0"/>
              </a:rPr>
              <a:t>B</a:t>
            </a:r>
            <a:endParaRPr lang="en-US" b="1" dirty="0">
              <a:solidFill>
                <a:srgbClr val="5B93B5"/>
              </a:solidFill>
              <a:latin typeface="Roboto Slab" panose="020B0604020202020204" charset="0"/>
              <a:ea typeface="Roboto Slab" panose="020B0604020202020204" charset="0"/>
            </a:endParaRPr>
          </a:p>
        </p:txBody>
      </p:sp>
      <p:sp>
        <p:nvSpPr>
          <p:cNvPr id="118" name="TextBox 117">
            <a:extLst>
              <a:ext uri="{FF2B5EF4-FFF2-40B4-BE49-F238E27FC236}">
                <a16:creationId xmlns:a16="http://schemas.microsoft.com/office/drawing/2014/main" id="{E7DB425B-A878-48ED-8C64-F438B93C7FC9}"/>
              </a:ext>
            </a:extLst>
          </p:cNvPr>
          <p:cNvSpPr txBox="1"/>
          <p:nvPr/>
        </p:nvSpPr>
        <p:spPr>
          <a:xfrm>
            <a:off x="2079291" y="4147880"/>
            <a:ext cx="2202977" cy="369332"/>
          </a:xfrm>
          <a:prstGeom prst="rect">
            <a:avLst/>
          </a:prstGeom>
          <a:noFill/>
        </p:spPr>
        <p:txBody>
          <a:bodyPr wrap="square" rtlCol="0">
            <a:spAutoFit/>
          </a:bodyPr>
          <a:lstStyle/>
          <a:p>
            <a:r>
              <a:rPr lang="ro-MD" b="1" dirty="0">
                <a:solidFill>
                  <a:srgbClr val="196B73"/>
                </a:solidFill>
                <a:latin typeface="Roboto Slab" panose="020B0604020202020204" charset="0"/>
                <a:ea typeface="Roboto Slab" panose="020B0604020202020204" charset="0"/>
              </a:rPr>
              <a:t>A                       </a:t>
            </a:r>
            <a:r>
              <a:rPr lang="ro-MD" b="1" dirty="0">
                <a:solidFill>
                  <a:srgbClr val="5B93B5"/>
                </a:solidFill>
                <a:latin typeface="Roboto Slab" panose="020B0604020202020204" charset="0"/>
                <a:ea typeface="Roboto Slab" panose="020B0604020202020204" charset="0"/>
              </a:rPr>
              <a:t>B</a:t>
            </a:r>
            <a:endParaRPr lang="en-US" b="1" dirty="0">
              <a:solidFill>
                <a:srgbClr val="5B93B5"/>
              </a:solidFill>
              <a:latin typeface="Roboto Slab" panose="020B0604020202020204" charset="0"/>
              <a:ea typeface="Roboto Slab" panose="020B0604020202020204" charset="0"/>
            </a:endParaRPr>
          </a:p>
        </p:txBody>
      </p:sp>
      <p:sp>
        <p:nvSpPr>
          <p:cNvPr id="119" name="TextBox 118">
            <a:extLst>
              <a:ext uri="{FF2B5EF4-FFF2-40B4-BE49-F238E27FC236}">
                <a16:creationId xmlns:a16="http://schemas.microsoft.com/office/drawing/2014/main" id="{A11BC3B7-FDED-4AEB-A423-8CF77037FFFC}"/>
              </a:ext>
            </a:extLst>
          </p:cNvPr>
          <p:cNvSpPr txBox="1"/>
          <p:nvPr/>
        </p:nvSpPr>
        <p:spPr>
          <a:xfrm>
            <a:off x="7760745" y="4774050"/>
            <a:ext cx="821932" cy="677108"/>
          </a:xfrm>
          <a:prstGeom prst="rect">
            <a:avLst/>
          </a:prstGeom>
          <a:noFill/>
        </p:spPr>
        <p:txBody>
          <a:bodyPr wrap="square" rtlCol="0">
            <a:spAutoFit/>
          </a:bodyPr>
          <a:lstStyle/>
          <a:p>
            <a:r>
              <a:rPr lang="ro-MD" dirty="0">
                <a:solidFill>
                  <a:schemeClr val="bg1"/>
                </a:solidFill>
                <a:latin typeface="Roboto Slab" panose="020B0604020202020204" charset="0"/>
                <a:ea typeface="Roboto Slab" panose="020B0604020202020204" charset="0"/>
              </a:rPr>
              <a:t>50%</a:t>
            </a:r>
          </a:p>
          <a:p>
            <a:r>
              <a:rPr lang="ro-MD" sz="1000" dirty="0">
                <a:solidFill>
                  <a:schemeClr val="bg1"/>
                </a:solidFill>
                <a:latin typeface="Roboto Slab" panose="020B0604020202020204" charset="0"/>
                <a:ea typeface="Roboto Slab" panose="020B0604020202020204" charset="0"/>
              </a:rPr>
              <a:t>cotă</a:t>
            </a:r>
          </a:p>
          <a:p>
            <a:r>
              <a:rPr lang="ro-MD" sz="1000" dirty="0">
                <a:solidFill>
                  <a:schemeClr val="bg1"/>
                </a:solidFill>
                <a:latin typeface="Roboto Slab" panose="020B0604020202020204" charset="0"/>
                <a:ea typeface="Roboto Slab" panose="020B0604020202020204" charset="0"/>
              </a:rPr>
              <a:t>parte</a:t>
            </a:r>
            <a:endParaRPr lang="en-US" sz="1000" dirty="0">
              <a:solidFill>
                <a:schemeClr val="bg1"/>
              </a:solidFill>
              <a:latin typeface="Roboto Slab" panose="020B0604020202020204" charset="0"/>
              <a:ea typeface="Roboto Slab" panose="020B0604020202020204" charset="0"/>
            </a:endParaRPr>
          </a:p>
        </p:txBody>
      </p:sp>
      <p:sp>
        <p:nvSpPr>
          <p:cNvPr id="120" name="TextBox 119">
            <a:extLst>
              <a:ext uri="{FF2B5EF4-FFF2-40B4-BE49-F238E27FC236}">
                <a16:creationId xmlns:a16="http://schemas.microsoft.com/office/drawing/2014/main" id="{3AD3BF5E-E0E3-47CF-8A42-1ADBABD4BBFA}"/>
              </a:ext>
            </a:extLst>
          </p:cNvPr>
          <p:cNvSpPr txBox="1"/>
          <p:nvPr/>
        </p:nvSpPr>
        <p:spPr>
          <a:xfrm>
            <a:off x="7773445" y="6425259"/>
            <a:ext cx="508704" cy="400110"/>
          </a:xfrm>
          <a:prstGeom prst="rect">
            <a:avLst/>
          </a:prstGeom>
          <a:noFill/>
        </p:spPr>
        <p:txBody>
          <a:bodyPr wrap="square" rtlCol="0">
            <a:spAutoFit/>
          </a:bodyPr>
          <a:lstStyle/>
          <a:p>
            <a:r>
              <a:rPr lang="ro-MD" sz="1000" dirty="0">
                <a:solidFill>
                  <a:srgbClr val="5B93B5"/>
                </a:solidFill>
                <a:latin typeface="Roboto Slab" panose="020B0604020202020204" charset="0"/>
                <a:ea typeface="Roboto Slab" panose="020B0604020202020204" charset="0"/>
              </a:rPr>
              <a:t>cotă parte</a:t>
            </a:r>
            <a:endParaRPr lang="en-US" sz="1000" dirty="0">
              <a:solidFill>
                <a:srgbClr val="5B93B5"/>
              </a:solidFill>
              <a:latin typeface="Roboto Slab" panose="020B0604020202020204" charset="0"/>
              <a:ea typeface="Roboto Slab" panose="020B0604020202020204" charset="0"/>
            </a:endParaRPr>
          </a:p>
        </p:txBody>
      </p:sp>
      <p:sp>
        <p:nvSpPr>
          <p:cNvPr id="121" name="TextBox 120">
            <a:extLst>
              <a:ext uri="{FF2B5EF4-FFF2-40B4-BE49-F238E27FC236}">
                <a16:creationId xmlns:a16="http://schemas.microsoft.com/office/drawing/2014/main" id="{0584B900-A903-41FC-BDA5-DE78EAA2EC9D}"/>
              </a:ext>
            </a:extLst>
          </p:cNvPr>
          <p:cNvSpPr txBox="1"/>
          <p:nvPr/>
        </p:nvSpPr>
        <p:spPr>
          <a:xfrm>
            <a:off x="10340537" y="2728456"/>
            <a:ext cx="2202977" cy="369332"/>
          </a:xfrm>
          <a:prstGeom prst="rect">
            <a:avLst/>
          </a:prstGeom>
          <a:noFill/>
        </p:spPr>
        <p:txBody>
          <a:bodyPr wrap="square" rtlCol="0">
            <a:spAutoFit/>
          </a:bodyPr>
          <a:lstStyle/>
          <a:p>
            <a:r>
              <a:rPr lang="ro-MD" b="1" dirty="0">
                <a:solidFill>
                  <a:srgbClr val="196B73"/>
                </a:solidFill>
                <a:latin typeface="Roboto Slab" panose="020B0604020202020204" charset="0"/>
                <a:ea typeface="Roboto Slab" panose="020B0604020202020204" charset="0"/>
              </a:rPr>
              <a:t>A                       </a:t>
            </a:r>
            <a:r>
              <a:rPr lang="ro-MD" b="1" dirty="0">
                <a:solidFill>
                  <a:srgbClr val="5B93B5"/>
                </a:solidFill>
                <a:latin typeface="Roboto Slab" panose="020B0604020202020204" charset="0"/>
                <a:ea typeface="Roboto Slab" panose="020B0604020202020204" charset="0"/>
              </a:rPr>
              <a:t>B</a:t>
            </a:r>
            <a:endParaRPr lang="en-US" b="1" dirty="0">
              <a:solidFill>
                <a:srgbClr val="5B93B5"/>
              </a:solidFill>
              <a:latin typeface="Roboto Slab" panose="020B0604020202020204" charset="0"/>
              <a:ea typeface="Roboto Slab" panose="020B0604020202020204" charset="0"/>
            </a:endParaRPr>
          </a:p>
        </p:txBody>
      </p:sp>
      <p:sp>
        <p:nvSpPr>
          <p:cNvPr id="122" name="TextBox 121">
            <a:extLst>
              <a:ext uri="{FF2B5EF4-FFF2-40B4-BE49-F238E27FC236}">
                <a16:creationId xmlns:a16="http://schemas.microsoft.com/office/drawing/2014/main" id="{4BE06A23-0A12-47B5-99A5-2A007FA19866}"/>
              </a:ext>
            </a:extLst>
          </p:cNvPr>
          <p:cNvSpPr txBox="1"/>
          <p:nvPr/>
        </p:nvSpPr>
        <p:spPr>
          <a:xfrm>
            <a:off x="10422323" y="6142210"/>
            <a:ext cx="714864" cy="954107"/>
          </a:xfrm>
          <a:prstGeom prst="rect">
            <a:avLst/>
          </a:prstGeom>
          <a:noFill/>
        </p:spPr>
        <p:txBody>
          <a:bodyPr wrap="square" rtlCol="0">
            <a:spAutoFit/>
          </a:bodyPr>
          <a:lstStyle/>
          <a:p>
            <a:r>
              <a:rPr lang="ro-MD" dirty="0">
                <a:solidFill>
                  <a:schemeClr val="bg1"/>
                </a:solidFill>
                <a:latin typeface="Roboto Slab" panose="020B0604020202020204" charset="0"/>
                <a:ea typeface="Roboto Slab" panose="020B0604020202020204" charset="0"/>
              </a:rPr>
              <a:t>25%</a:t>
            </a:r>
          </a:p>
          <a:p>
            <a:r>
              <a:rPr lang="ro-MD" sz="1000" dirty="0">
                <a:solidFill>
                  <a:srgbClr val="196B73"/>
                </a:solidFill>
                <a:latin typeface="Roboto Slab" panose="020B0604020202020204" charset="0"/>
                <a:ea typeface="Roboto Slab" panose="020B0604020202020204" charset="0"/>
              </a:rPr>
              <a:t>cotă parte</a:t>
            </a:r>
            <a:endParaRPr lang="en-US" sz="1000" dirty="0">
              <a:solidFill>
                <a:srgbClr val="196B73"/>
              </a:solidFill>
              <a:latin typeface="Roboto Slab" panose="020B0604020202020204" charset="0"/>
              <a:ea typeface="Roboto Slab" panose="020B0604020202020204" charset="0"/>
            </a:endParaRPr>
          </a:p>
          <a:p>
            <a:endParaRPr lang="en-US" dirty="0">
              <a:solidFill>
                <a:schemeClr val="bg1"/>
              </a:solidFill>
              <a:latin typeface="Roboto Slab" panose="020B0604020202020204" charset="0"/>
              <a:ea typeface="Roboto Slab" panose="020B0604020202020204" charset="0"/>
            </a:endParaRPr>
          </a:p>
        </p:txBody>
      </p:sp>
      <p:sp>
        <p:nvSpPr>
          <p:cNvPr id="123" name="TextBox 122">
            <a:extLst>
              <a:ext uri="{FF2B5EF4-FFF2-40B4-BE49-F238E27FC236}">
                <a16:creationId xmlns:a16="http://schemas.microsoft.com/office/drawing/2014/main" id="{AD582759-BFD3-445D-A1A3-18C66ADF1B5B}"/>
              </a:ext>
            </a:extLst>
          </p:cNvPr>
          <p:cNvSpPr txBox="1"/>
          <p:nvPr/>
        </p:nvSpPr>
        <p:spPr>
          <a:xfrm>
            <a:off x="10432597" y="4773688"/>
            <a:ext cx="714864" cy="954107"/>
          </a:xfrm>
          <a:prstGeom prst="rect">
            <a:avLst/>
          </a:prstGeom>
          <a:noFill/>
        </p:spPr>
        <p:txBody>
          <a:bodyPr wrap="square" rtlCol="0">
            <a:spAutoFit/>
          </a:bodyPr>
          <a:lstStyle/>
          <a:p>
            <a:r>
              <a:rPr lang="ro-MD" dirty="0">
                <a:solidFill>
                  <a:schemeClr val="bg1"/>
                </a:solidFill>
                <a:latin typeface="Roboto Slab" panose="020B0604020202020204" charset="0"/>
                <a:ea typeface="Roboto Slab" panose="020B0604020202020204" charset="0"/>
              </a:rPr>
              <a:t>25%</a:t>
            </a:r>
          </a:p>
          <a:p>
            <a:r>
              <a:rPr lang="ro-MD" sz="1000" dirty="0">
                <a:solidFill>
                  <a:srgbClr val="196B73"/>
                </a:solidFill>
                <a:latin typeface="Roboto Slab" panose="020B0604020202020204" charset="0"/>
                <a:ea typeface="Roboto Slab" panose="020B0604020202020204" charset="0"/>
              </a:rPr>
              <a:t>cotă parte</a:t>
            </a:r>
            <a:endParaRPr lang="en-US" sz="1000" dirty="0">
              <a:solidFill>
                <a:srgbClr val="196B73"/>
              </a:solidFill>
              <a:latin typeface="Roboto Slab" panose="020B0604020202020204" charset="0"/>
              <a:ea typeface="Roboto Slab" panose="020B0604020202020204" charset="0"/>
            </a:endParaRPr>
          </a:p>
          <a:p>
            <a:endParaRPr lang="en-US" dirty="0">
              <a:solidFill>
                <a:schemeClr val="bg1"/>
              </a:solidFill>
              <a:latin typeface="Roboto Slab" panose="020B0604020202020204" charset="0"/>
              <a:ea typeface="Roboto Slab" panose="020B0604020202020204" charset="0"/>
            </a:endParaRPr>
          </a:p>
        </p:txBody>
      </p:sp>
      <p:sp>
        <p:nvSpPr>
          <p:cNvPr id="124" name="Partial Circle 123">
            <a:extLst>
              <a:ext uri="{FF2B5EF4-FFF2-40B4-BE49-F238E27FC236}">
                <a16:creationId xmlns:a16="http://schemas.microsoft.com/office/drawing/2014/main" id="{D7EC1F9B-4767-4150-A812-464D72CBBFB1}"/>
              </a:ext>
            </a:extLst>
          </p:cNvPr>
          <p:cNvSpPr/>
          <p:nvPr/>
        </p:nvSpPr>
        <p:spPr>
          <a:xfrm>
            <a:off x="11434277" y="3090680"/>
            <a:ext cx="1132652" cy="1020068"/>
          </a:xfrm>
          <a:prstGeom prst="pie">
            <a:avLst>
              <a:gd name="adj1" fmla="val 16263919"/>
              <a:gd name="adj2" fmla="val 16220908"/>
            </a:avLst>
          </a:prstGeom>
          <a:solidFill>
            <a:srgbClr val="5B93B5"/>
          </a:solidFill>
          <a:ln>
            <a:solidFill>
              <a:srgbClr val="5B93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MD" dirty="0">
                <a:solidFill>
                  <a:schemeClr val="bg1"/>
                </a:solidFill>
                <a:latin typeface="Roboto Slab" panose="020B0604020202020204" charset="0"/>
                <a:ea typeface="Roboto Slab" panose="020B0604020202020204" charset="0"/>
              </a:rPr>
              <a:t>100%</a:t>
            </a:r>
          </a:p>
          <a:p>
            <a:pPr algn="ctr"/>
            <a:r>
              <a:rPr lang="ro-MD" sz="1000" dirty="0">
                <a:solidFill>
                  <a:schemeClr val="bg1"/>
                </a:solidFill>
                <a:latin typeface="Roboto Slab" panose="020B0604020202020204" charset="0"/>
                <a:ea typeface="Roboto Slab" panose="020B0604020202020204" charset="0"/>
              </a:rPr>
              <a:t>cotă parte</a:t>
            </a:r>
            <a:endParaRPr lang="en-US" sz="1000" dirty="0">
              <a:solidFill>
                <a:schemeClr val="bg1"/>
              </a:solidFill>
              <a:latin typeface="Roboto Slab" panose="020B0604020202020204" charset="0"/>
              <a:ea typeface="Roboto Slab" panose="020B0604020202020204" charset="0"/>
            </a:endParaRPr>
          </a:p>
        </p:txBody>
      </p:sp>
      <p:sp>
        <p:nvSpPr>
          <p:cNvPr id="125" name="Partial Circle 124">
            <a:extLst>
              <a:ext uri="{FF2B5EF4-FFF2-40B4-BE49-F238E27FC236}">
                <a16:creationId xmlns:a16="http://schemas.microsoft.com/office/drawing/2014/main" id="{502A9F00-7210-46B1-AE75-6E80A3A1C797}"/>
              </a:ext>
            </a:extLst>
          </p:cNvPr>
          <p:cNvSpPr/>
          <p:nvPr/>
        </p:nvSpPr>
        <p:spPr>
          <a:xfrm>
            <a:off x="11432854" y="4558894"/>
            <a:ext cx="1136059" cy="1023519"/>
          </a:xfrm>
          <a:prstGeom prst="pie">
            <a:avLst>
              <a:gd name="adj1" fmla="val 16263919"/>
              <a:gd name="adj2" fmla="val 5423545"/>
            </a:avLst>
          </a:prstGeom>
          <a:solidFill>
            <a:srgbClr val="5B93B5"/>
          </a:solidFill>
          <a:ln>
            <a:solidFill>
              <a:srgbClr val="5B93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ro-MD" dirty="0">
                <a:solidFill>
                  <a:schemeClr val="bg1"/>
                </a:solidFill>
              </a:rPr>
              <a:t>      </a:t>
            </a:r>
            <a:endParaRPr lang="en-US" dirty="0">
              <a:solidFill>
                <a:schemeClr val="bg1"/>
              </a:solidFill>
            </a:endParaRPr>
          </a:p>
        </p:txBody>
      </p:sp>
      <p:sp>
        <p:nvSpPr>
          <p:cNvPr id="126" name="Oval 125">
            <a:extLst>
              <a:ext uri="{FF2B5EF4-FFF2-40B4-BE49-F238E27FC236}">
                <a16:creationId xmlns:a16="http://schemas.microsoft.com/office/drawing/2014/main" id="{4C56A3D0-1FC2-411C-804E-8A6E85716C93}"/>
              </a:ext>
            </a:extLst>
          </p:cNvPr>
          <p:cNvSpPr/>
          <p:nvPr/>
        </p:nvSpPr>
        <p:spPr>
          <a:xfrm>
            <a:off x="11432292" y="4549372"/>
            <a:ext cx="1134637" cy="1038143"/>
          </a:xfrm>
          <a:prstGeom prst="ellipse">
            <a:avLst/>
          </a:prstGeom>
          <a:noFill/>
          <a:ln>
            <a:solidFill>
              <a:srgbClr val="5B93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Oval 126">
            <a:extLst>
              <a:ext uri="{FF2B5EF4-FFF2-40B4-BE49-F238E27FC236}">
                <a16:creationId xmlns:a16="http://schemas.microsoft.com/office/drawing/2014/main" id="{EF27940E-F64C-4892-B513-4A8D965B3E7E}"/>
              </a:ext>
            </a:extLst>
          </p:cNvPr>
          <p:cNvSpPr/>
          <p:nvPr/>
        </p:nvSpPr>
        <p:spPr>
          <a:xfrm>
            <a:off x="11434277" y="5979091"/>
            <a:ext cx="1134637" cy="1038143"/>
          </a:xfrm>
          <a:prstGeom prst="ellipse">
            <a:avLst/>
          </a:prstGeom>
          <a:noFill/>
          <a:ln>
            <a:solidFill>
              <a:srgbClr val="5B93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Partial Circle 127">
            <a:extLst>
              <a:ext uri="{FF2B5EF4-FFF2-40B4-BE49-F238E27FC236}">
                <a16:creationId xmlns:a16="http://schemas.microsoft.com/office/drawing/2014/main" id="{9B3F645F-DCA3-4338-ABF0-8973DAFC4869}"/>
              </a:ext>
            </a:extLst>
          </p:cNvPr>
          <p:cNvSpPr/>
          <p:nvPr/>
        </p:nvSpPr>
        <p:spPr>
          <a:xfrm>
            <a:off x="11422581" y="5988461"/>
            <a:ext cx="1142832" cy="994670"/>
          </a:xfrm>
          <a:prstGeom prst="pie">
            <a:avLst>
              <a:gd name="adj1" fmla="val 16222202"/>
              <a:gd name="adj2" fmla="val 55568"/>
            </a:avLst>
          </a:prstGeom>
          <a:solidFill>
            <a:srgbClr val="5B93B5"/>
          </a:solidFill>
          <a:ln>
            <a:solidFill>
              <a:srgbClr val="5B93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ro-MD" b="1" dirty="0">
                <a:solidFill>
                  <a:schemeClr val="bg1"/>
                </a:solidFill>
              </a:rPr>
              <a:t>      </a:t>
            </a:r>
            <a:endParaRPr lang="en-US" b="1" dirty="0">
              <a:solidFill>
                <a:schemeClr val="bg1"/>
              </a:solidFill>
            </a:endParaRPr>
          </a:p>
        </p:txBody>
      </p:sp>
      <p:sp>
        <p:nvSpPr>
          <p:cNvPr id="129" name="TextBox 128">
            <a:extLst>
              <a:ext uri="{FF2B5EF4-FFF2-40B4-BE49-F238E27FC236}">
                <a16:creationId xmlns:a16="http://schemas.microsoft.com/office/drawing/2014/main" id="{32725524-0F58-418A-808D-DC2DC85BD985}"/>
              </a:ext>
            </a:extLst>
          </p:cNvPr>
          <p:cNvSpPr txBox="1"/>
          <p:nvPr/>
        </p:nvSpPr>
        <p:spPr>
          <a:xfrm>
            <a:off x="11966057" y="6177404"/>
            <a:ext cx="821932" cy="369332"/>
          </a:xfrm>
          <a:prstGeom prst="rect">
            <a:avLst/>
          </a:prstGeom>
          <a:noFill/>
        </p:spPr>
        <p:txBody>
          <a:bodyPr wrap="square" rtlCol="0">
            <a:spAutoFit/>
          </a:bodyPr>
          <a:lstStyle/>
          <a:p>
            <a:r>
              <a:rPr lang="ro-MD" dirty="0">
                <a:solidFill>
                  <a:schemeClr val="bg1"/>
                </a:solidFill>
                <a:latin typeface="Roboto Slab" panose="020B0604020202020204" charset="0"/>
                <a:ea typeface="Roboto Slab" panose="020B0604020202020204" charset="0"/>
              </a:rPr>
              <a:t>25%</a:t>
            </a:r>
            <a:endParaRPr lang="en-US" dirty="0">
              <a:solidFill>
                <a:schemeClr val="bg1"/>
              </a:solidFill>
              <a:latin typeface="Roboto Slab" panose="020B0604020202020204" charset="0"/>
              <a:ea typeface="Roboto Slab" panose="020B0604020202020204" charset="0"/>
            </a:endParaRPr>
          </a:p>
        </p:txBody>
      </p:sp>
      <p:sp>
        <p:nvSpPr>
          <p:cNvPr id="130" name="TextBox 129">
            <a:extLst>
              <a:ext uri="{FF2B5EF4-FFF2-40B4-BE49-F238E27FC236}">
                <a16:creationId xmlns:a16="http://schemas.microsoft.com/office/drawing/2014/main" id="{9A044D3D-734F-4695-8A5C-CB5849AEB75C}"/>
              </a:ext>
            </a:extLst>
          </p:cNvPr>
          <p:cNvSpPr txBox="1"/>
          <p:nvPr/>
        </p:nvSpPr>
        <p:spPr>
          <a:xfrm>
            <a:off x="11931898" y="4816313"/>
            <a:ext cx="821932" cy="677108"/>
          </a:xfrm>
          <a:prstGeom prst="rect">
            <a:avLst/>
          </a:prstGeom>
          <a:noFill/>
        </p:spPr>
        <p:txBody>
          <a:bodyPr wrap="square" rtlCol="0">
            <a:spAutoFit/>
          </a:bodyPr>
          <a:lstStyle/>
          <a:p>
            <a:r>
              <a:rPr lang="ro-MD" dirty="0">
                <a:solidFill>
                  <a:schemeClr val="bg1"/>
                </a:solidFill>
                <a:latin typeface="Roboto Slab" panose="020B0604020202020204" charset="0"/>
                <a:ea typeface="Roboto Slab" panose="020B0604020202020204" charset="0"/>
              </a:rPr>
              <a:t>50%</a:t>
            </a:r>
          </a:p>
          <a:p>
            <a:r>
              <a:rPr lang="ro-MD" sz="1000" dirty="0">
                <a:solidFill>
                  <a:schemeClr val="bg1"/>
                </a:solidFill>
                <a:latin typeface="Roboto Slab" panose="020B0604020202020204" charset="0"/>
                <a:ea typeface="Roboto Slab" panose="020B0604020202020204" charset="0"/>
              </a:rPr>
              <a:t>cotă</a:t>
            </a:r>
          </a:p>
          <a:p>
            <a:r>
              <a:rPr lang="ro-MD" sz="1000" dirty="0">
                <a:solidFill>
                  <a:schemeClr val="bg1"/>
                </a:solidFill>
                <a:latin typeface="Roboto Slab" panose="020B0604020202020204" charset="0"/>
                <a:ea typeface="Roboto Slab" panose="020B0604020202020204" charset="0"/>
              </a:rPr>
              <a:t>parte</a:t>
            </a:r>
            <a:endParaRPr lang="en-US" sz="1000" dirty="0">
              <a:solidFill>
                <a:schemeClr val="bg1"/>
              </a:solidFill>
              <a:latin typeface="Roboto Slab" panose="020B0604020202020204" charset="0"/>
              <a:ea typeface="Roboto Slab" panose="020B0604020202020204" charset="0"/>
            </a:endParaRPr>
          </a:p>
        </p:txBody>
      </p:sp>
      <p:sp>
        <p:nvSpPr>
          <p:cNvPr id="131" name="TextBox 130">
            <a:extLst>
              <a:ext uri="{FF2B5EF4-FFF2-40B4-BE49-F238E27FC236}">
                <a16:creationId xmlns:a16="http://schemas.microsoft.com/office/drawing/2014/main" id="{2C43FB24-B34B-4D60-B4CF-BA9DA2297DE7}"/>
              </a:ext>
            </a:extLst>
          </p:cNvPr>
          <p:cNvSpPr txBox="1"/>
          <p:nvPr/>
        </p:nvSpPr>
        <p:spPr>
          <a:xfrm>
            <a:off x="11966057" y="6453349"/>
            <a:ext cx="508704" cy="400110"/>
          </a:xfrm>
          <a:prstGeom prst="rect">
            <a:avLst/>
          </a:prstGeom>
          <a:noFill/>
        </p:spPr>
        <p:txBody>
          <a:bodyPr wrap="square" rtlCol="0">
            <a:spAutoFit/>
          </a:bodyPr>
          <a:lstStyle/>
          <a:p>
            <a:r>
              <a:rPr lang="ro-MD" sz="1000" dirty="0">
                <a:solidFill>
                  <a:srgbClr val="5B93B5"/>
                </a:solidFill>
                <a:latin typeface="Roboto Slab" panose="020B0604020202020204" charset="0"/>
                <a:ea typeface="Roboto Slab" panose="020B0604020202020204" charset="0"/>
              </a:rPr>
              <a:t>cotă parte</a:t>
            </a:r>
            <a:endParaRPr lang="en-US" sz="1000" dirty="0">
              <a:solidFill>
                <a:srgbClr val="5B93B5"/>
              </a:solidFill>
              <a:latin typeface="Roboto Slab" panose="020B0604020202020204" charset="0"/>
              <a:ea typeface="Roboto Slab" panose="020B0604020202020204" charset="0"/>
            </a:endParaRPr>
          </a:p>
        </p:txBody>
      </p:sp>
      <p:sp>
        <p:nvSpPr>
          <p:cNvPr id="132" name="TextBox 131">
            <a:extLst>
              <a:ext uri="{FF2B5EF4-FFF2-40B4-BE49-F238E27FC236}">
                <a16:creationId xmlns:a16="http://schemas.microsoft.com/office/drawing/2014/main" id="{F5FD1752-95E9-4E19-A6A9-2A9BC3FB12E5}"/>
              </a:ext>
            </a:extLst>
          </p:cNvPr>
          <p:cNvSpPr txBox="1"/>
          <p:nvPr/>
        </p:nvSpPr>
        <p:spPr>
          <a:xfrm>
            <a:off x="10321092" y="4160776"/>
            <a:ext cx="2202977" cy="369332"/>
          </a:xfrm>
          <a:prstGeom prst="rect">
            <a:avLst/>
          </a:prstGeom>
          <a:noFill/>
        </p:spPr>
        <p:txBody>
          <a:bodyPr wrap="square" rtlCol="0">
            <a:spAutoFit/>
          </a:bodyPr>
          <a:lstStyle/>
          <a:p>
            <a:r>
              <a:rPr lang="ro-MD" b="1" dirty="0">
                <a:solidFill>
                  <a:srgbClr val="196B73"/>
                </a:solidFill>
                <a:latin typeface="Roboto Slab" panose="020B0604020202020204" charset="0"/>
                <a:ea typeface="Roboto Slab" panose="020B0604020202020204" charset="0"/>
              </a:rPr>
              <a:t>A                       </a:t>
            </a:r>
            <a:r>
              <a:rPr lang="ro-MD" b="1" dirty="0">
                <a:solidFill>
                  <a:srgbClr val="5B93B5"/>
                </a:solidFill>
                <a:latin typeface="Roboto Slab" panose="020B0604020202020204" charset="0"/>
                <a:ea typeface="Roboto Slab" panose="020B0604020202020204" charset="0"/>
              </a:rPr>
              <a:t>B</a:t>
            </a:r>
            <a:endParaRPr lang="en-US" b="1" dirty="0">
              <a:solidFill>
                <a:srgbClr val="5B93B5"/>
              </a:solidFill>
              <a:latin typeface="Roboto Slab" panose="020B0604020202020204" charset="0"/>
              <a:ea typeface="Roboto Slab" panose="020B0604020202020204" charset="0"/>
            </a:endParaRPr>
          </a:p>
        </p:txBody>
      </p:sp>
      <p:sp>
        <p:nvSpPr>
          <p:cNvPr id="133" name="TextBox 132">
            <a:extLst>
              <a:ext uri="{FF2B5EF4-FFF2-40B4-BE49-F238E27FC236}">
                <a16:creationId xmlns:a16="http://schemas.microsoft.com/office/drawing/2014/main" id="{3C8B9FF0-659D-4A6B-BB6F-8E02CF6F6441}"/>
              </a:ext>
            </a:extLst>
          </p:cNvPr>
          <p:cNvSpPr txBox="1"/>
          <p:nvPr/>
        </p:nvSpPr>
        <p:spPr>
          <a:xfrm>
            <a:off x="10363952" y="5609759"/>
            <a:ext cx="2202977" cy="369332"/>
          </a:xfrm>
          <a:prstGeom prst="rect">
            <a:avLst/>
          </a:prstGeom>
          <a:noFill/>
        </p:spPr>
        <p:txBody>
          <a:bodyPr wrap="square" rtlCol="0">
            <a:spAutoFit/>
          </a:bodyPr>
          <a:lstStyle/>
          <a:p>
            <a:r>
              <a:rPr lang="ro-MD" b="1" dirty="0">
                <a:solidFill>
                  <a:srgbClr val="196B73"/>
                </a:solidFill>
                <a:latin typeface="Roboto Slab" panose="020B0604020202020204" charset="0"/>
                <a:ea typeface="Roboto Slab" panose="020B0604020202020204" charset="0"/>
              </a:rPr>
              <a:t>A                       </a:t>
            </a:r>
            <a:r>
              <a:rPr lang="ro-MD" b="1" dirty="0">
                <a:solidFill>
                  <a:srgbClr val="5B93B5"/>
                </a:solidFill>
                <a:latin typeface="Roboto Slab" panose="020B0604020202020204" charset="0"/>
                <a:ea typeface="Roboto Slab" panose="020B0604020202020204" charset="0"/>
              </a:rPr>
              <a:t>B</a:t>
            </a:r>
            <a:endParaRPr lang="en-US" b="1" dirty="0">
              <a:solidFill>
                <a:srgbClr val="5B93B5"/>
              </a:solidFill>
              <a:latin typeface="Roboto Slab" panose="020B0604020202020204" charset="0"/>
              <a:ea typeface="Roboto Slab" panose="020B0604020202020204" charset="0"/>
            </a:endParaRPr>
          </a:p>
        </p:txBody>
      </p:sp>
    </p:spTree>
    <p:extLst>
      <p:ext uri="{BB962C8B-B14F-4D97-AF65-F5344CB8AC3E}">
        <p14:creationId xmlns:p14="http://schemas.microsoft.com/office/powerpoint/2010/main" val="10610670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3" name="Text 0"/>
          <p:cNvSpPr/>
          <p:nvPr/>
        </p:nvSpPr>
        <p:spPr>
          <a:xfrm>
            <a:off x="4779644" y="638049"/>
            <a:ext cx="9335453" cy="708779"/>
          </a:xfrm>
          <a:prstGeom prst="rect">
            <a:avLst/>
          </a:prstGeom>
          <a:noFill/>
          <a:ln/>
        </p:spPr>
        <p:txBody>
          <a:bodyPr wrap="none" lIns="0" tIns="0" rIns="0" bIns="0" rtlCol="0" anchor="t"/>
          <a:lstStyle/>
          <a:p>
            <a:pPr marL="0" indent="0" algn="ctr">
              <a:lnSpc>
                <a:spcPts val="5550"/>
              </a:lnSpc>
              <a:buNone/>
            </a:pPr>
            <a:r>
              <a:rPr lang="en-US" sz="6000" b="1" dirty="0" err="1">
                <a:solidFill>
                  <a:srgbClr val="5B93B5"/>
                </a:solidFill>
                <a:latin typeface="Roboto Slab" pitchFamily="34" charset="0"/>
                <a:ea typeface="Roboto Slab" pitchFamily="34" charset="-122"/>
                <a:cs typeface="Roboto Slab" pitchFamily="34" charset="-120"/>
              </a:rPr>
              <a:t>Controlul</a:t>
            </a:r>
            <a:endParaRPr lang="en-US" sz="6000" b="1" dirty="0">
              <a:solidFill>
                <a:srgbClr val="5B93B5"/>
              </a:solidFill>
            </a:endParaRPr>
          </a:p>
        </p:txBody>
      </p:sp>
      <p:pic>
        <p:nvPicPr>
          <p:cNvPr id="17" name="Picture 16">
            <a:extLst>
              <a:ext uri="{FF2B5EF4-FFF2-40B4-BE49-F238E27FC236}">
                <a16:creationId xmlns:a16="http://schemas.microsoft.com/office/drawing/2014/main" id="{8CE221E8-A22C-499F-80E1-D7D66411FF1B}"/>
              </a:ext>
            </a:extLst>
          </p:cNvPr>
          <p:cNvPicPr>
            <a:picLocks noChangeAspect="1"/>
          </p:cNvPicPr>
          <p:nvPr/>
        </p:nvPicPr>
        <p:blipFill>
          <a:blip r:embed="rId3"/>
          <a:stretch>
            <a:fillRect/>
          </a:stretch>
        </p:blipFill>
        <p:spPr>
          <a:xfrm>
            <a:off x="12602551" y="7571175"/>
            <a:ext cx="1932599" cy="658425"/>
          </a:xfrm>
          <a:prstGeom prst="rect">
            <a:avLst/>
          </a:prstGeom>
        </p:spPr>
      </p:pic>
      <p:sp>
        <p:nvSpPr>
          <p:cNvPr id="18" name="TextBox 17">
            <a:extLst>
              <a:ext uri="{FF2B5EF4-FFF2-40B4-BE49-F238E27FC236}">
                <a16:creationId xmlns:a16="http://schemas.microsoft.com/office/drawing/2014/main" id="{B7376AF5-F774-44EB-8FE2-DF285E5386FC}"/>
              </a:ext>
            </a:extLst>
          </p:cNvPr>
          <p:cNvSpPr txBox="1"/>
          <p:nvPr/>
        </p:nvSpPr>
        <p:spPr>
          <a:xfrm>
            <a:off x="4672844" y="1174252"/>
            <a:ext cx="9335453" cy="1569660"/>
          </a:xfrm>
          <a:prstGeom prst="rect">
            <a:avLst/>
          </a:prstGeom>
          <a:noFill/>
        </p:spPr>
        <p:txBody>
          <a:bodyPr wrap="square" rtlCol="0">
            <a:spAutoFit/>
          </a:bodyPr>
          <a:lstStyle/>
          <a:p>
            <a:pPr marL="1371600" indent="-1371600">
              <a:tabLst>
                <a:tab pos="1371600" algn="l"/>
              </a:tabLst>
            </a:pPr>
            <a:endParaRPr lang="ro-MD" sz="2400" i="1" dirty="0">
              <a:latin typeface="Roboto Slab" panose="020B0604020202020204" charset="0"/>
              <a:ea typeface="Roboto Slab" panose="020B0604020202020204" charset="0"/>
            </a:endParaRPr>
          </a:p>
          <a:p>
            <a:pPr marL="1371600" indent="-1371600">
              <a:tabLst>
                <a:tab pos="1371600" algn="l"/>
              </a:tabLst>
            </a:pPr>
            <a:r>
              <a:rPr lang="en-US" sz="2400" dirty="0" err="1">
                <a:latin typeface="Roboto Slab" panose="020B0604020202020204" charset="0"/>
                <a:ea typeface="Roboto Slab" panose="020B0604020202020204" charset="0"/>
              </a:rPr>
              <a:t>Posibilitatea</a:t>
            </a:r>
            <a:r>
              <a:rPr lang="en-US" sz="2400" dirty="0">
                <a:latin typeface="Roboto Slab" panose="020B0604020202020204" charset="0"/>
                <a:ea typeface="Roboto Slab" panose="020B0604020202020204" charset="0"/>
              </a:rPr>
              <a:t> de a </a:t>
            </a:r>
            <a:r>
              <a:rPr lang="en-US" sz="2400" dirty="0" err="1">
                <a:latin typeface="Roboto Slab" panose="020B0604020202020204" charset="0"/>
                <a:ea typeface="Roboto Slab" panose="020B0604020202020204" charset="0"/>
              </a:rPr>
              <a:t>exercita</a:t>
            </a:r>
            <a:r>
              <a:rPr lang="en-US" sz="2400" dirty="0">
                <a:latin typeface="Roboto Slab" panose="020B0604020202020204" charset="0"/>
                <a:ea typeface="Roboto Slab" panose="020B0604020202020204" charset="0"/>
              </a:rPr>
              <a:t> o </a:t>
            </a:r>
            <a:r>
              <a:rPr lang="en-US" sz="2400" dirty="0" err="1">
                <a:latin typeface="Roboto Slab" panose="020B0604020202020204" charset="0"/>
                <a:ea typeface="Roboto Slab" panose="020B0604020202020204" charset="0"/>
              </a:rPr>
              <a:t>influență</a:t>
            </a:r>
            <a:r>
              <a:rPr lang="en-US" sz="2400" dirty="0">
                <a:latin typeface="Roboto Slab" panose="020B0604020202020204" charset="0"/>
                <a:ea typeface="Roboto Slab" panose="020B0604020202020204" charset="0"/>
              </a:rPr>
              <a:t> </a:t>
            </a:r>
            <a:r>
              <a:rPr lang="en-US" sz="2400" dirty="0" err="1">
                <a:latin typeface="Roboto Slab" panose="020B0604020202020204" charset="0"/>
                <a:ea typeface="Roboto Slab" panose="020B0604020202020204" charset="0"/>
              </a:rPr>
              <a:t>decisivă</a:t>
            </a:r>
            <a:r>
              <a:rPr lang="en-US" sz="2400" dirty="0">
                <a:latin typeface="Roboto Slab" panose="020B0604020202020204" charset="0"/>
                <a:ea typeface="Roboto Slab" panose="020B0604020202020204" charset="0"/>
              </a:rPr>
              <a:t> </a:t>
            </a:r>
            <a:r>
              <a:rPr lang="en-US" sz="2400" dirty="0" err="1">
                <a:latin typeface="Roboto Slab" panose="020B0604020202020204" charset="0"/>
                <a:ea typeface="Roboto Slab" panose="020B0604020202020204" charset="0"/>
              </a:rPr>
              <a:t>asupra</a:t>
            </a:r>
            <a:r>
              <a:rPr lang="en-US" sz="2400" dirty="0">
                <a:latin typeface="Roboto Slab" panose="020B0604020202020204" charset="0"/>
                <a:ea typeface="Roboto Slab" panose="020B0604020202020204" charset="0"/>
              </a:rPr>
              <a:t> </a:t>
            </a:r>
            <a:r>
              <a:rPr lang="en-US" sz="2400" dirty="0" err="1">
                <a:latin typeface="Roboto Slab" panose="020B0604020202020204" charset="0"/>
                <a:ea typeface="Roboto Slab" panose="020B0604020202020204" charset="0"/>
              </a:rPr>
              <a:t>unei</a:t>
            </a:r>
            <a:endParaRPr lang="ro-MD" sz="2400" dirty="0">
              <a:latin typeface="Roboto Slab" panose="020B0604020202020204" charset="0"/>
              <a:ea typeface="Roboto Slab" panose="020B0604020202020204" charset="0"/>
            </a:endParaRPr>
          </a:p>
          <a:p>
            <a:pPr marL="1371600" indent="-1371600">
              <a:tabLst>
                <a:tab pos="1371600" algn="l"/>
              </a:tabLst>
            </a:pPr>
            <a:r>
              <a:rPr lang="en-US" sz="2400" dirty="0" err="1">
                <a:latin typeface="Roboto Slab" panose="020B0604020202020204" charset="0"/>
                <a:ea typeface="Roboto Slab" panose="020B0604020202020204" charset="0"/>
              </a:rPr>
              <a:t>întreprinderi</a:t>
            </a:r>
            <a:r>
              <a:rPr lang="en-US" sz="2400" dirty="0">
                <a:latin typeface="Roboto Slab" panose="020B0604020202020204" charset="0"/>
                <a:ea typeface="Roboto Slab" panose="020B0604020202020204" charset="0"/>
              </a:rPr>
              <a:t>, </a:t>
            </a:r>
            <a:r>
              <a:rPr lang="en-US" sz="2400" dirty="0" err="1">
                <a:latin typeface="Roboto Slab" panose="020B0604020202020204" charset="0"/>
                <a:ea typeface="Roboto Slab" panose="020B0604020202020204" charset="0"/>
              </a:rPr>
              <a:t>derivată</a:t>
            </a:r>
            <a:r>
              <a:rPr lang="en-US" sz="2400" dirty="0">
                <a:latin typeface="Roboto Slab" panose="020B0604020202020204" charset="0"/>
                <a:ea typeface="Roboto Slab" panose="020B0604020202020204" charset="0"/>
              </a:rPr>
              <a:t> din </a:t>
            </a:r>
            <a:r>
              <a:rPr lang="en-US" sz="2400" dirty="0" err="1">
                <a:latin typeface="Roboto Slab" panose="020B0604020202020204" charset="0"/>
                <a:ea typeface="Roboto Slab" panose="020B0604020202020204" charset="0"/>
              </a:rPr>
              <a:t>drepturi</a:t>
            </a:r>
            <a:r>
              <a:rPr lang="en-US" sz="2400" dirty="0">
                <a:latin typeface="Roboto Slab" panose="020B0604020202020204" charset="0"/>
                <a:ea typeface="Roboto Slab" panose="020B0604020202020204" charset="0"/>
              </a:rPr>
              <a:t>, </a:t>
            </a:r>
            <a:r>
              <a:rPr lang="en-US" sz="2400" dirty="0" err="1">
                <a:latin typeface="Roboto Slab" panose="020B0604020202020204" charset="0"/>
                <a:ea typeface="Roboto Slab" panose="020B0604020202020204" charset="0"/>
              </a:rPr>
              <a:t>contracte</a:t>
            </a:r>
            <a:r>
              <a:rPr lang="en-US" sz="2400" dirty="0">
                <a:latin typeface="Roboto Slab" panose="020B0604020202020204" charset="0"/>
                <a:ea typeface="Roboto Slab" panose="020B0604020202020204" charset="0"/>
              </a:rPr>
              <a:t> </a:t>
            </a:r>
            <a:r>
              <a:rPr lang="en-US" sz="2400" dirty="0" err="1">
                <a:latin typeface="Roboto Slab" panose="020B0604020202020204" charset="0"/>
                <a:ea typeface="Roboto Slab" panose="020B0604020202020204" charset="0"/>
              </a:rPr>
              <a:t>sau</a:t>
            </a:r>
            <a:r>
              <a:rPr lang="en-US" sz="2400" dirty="0">
                <a:latin typeface="Roboto Slab" panose="020B0604020202020204" charset="0"/>
                <a:ea typeface="Roboto Slab" panose="020B0604020202020204" charset="0"/>
              </a:rPr>
              <a:t> </a:t>
            </a:r>
            <a:r>
              <a:rPr lang="en-US" sz="2400" dirty="0" err="1">
                <a:latin typeface="Roboto Slab" panose="020B0604020202020204" charset="0"/>
                <a:ea typeface="Roboto Slab" panose="020B0604020202020204" charset="0"/>
              </a:rPr>
              <a:t>alte</a:t>
            </a:r>
            <a:r>
              <a:rPr lang="en-US" sz="2400" dirty="0">
                <a:latin typeface="Roboto Slab" panose="020B0604020202020204" charset="0"/>
                <a:ea typeface="Roboto Slab" panose="020B0604020202020204" charset="0"/>
              </a:rPr>
              <a:t> </a:t>
            </a:r>
            <a:r>
              <a:rPr lang="en-US" sz="2400" dirty="0" err="1">
                <a:latin typeface="Roboto Slab" panose="020B0604020202020204" charset="0"/>
                <a:ea typeface="Roboto Slab" panose="020B0604020202020204" charset="0"/>
              </a:rPr>
              <a:t>mijloace</a:t>
            </a:r>
            <a:r>
              <a:rPr lang="en-US" sz="2400" dirty="0">
                <a:latin typeface="Roboto Slab" panose="020B0604020202020204" charset="0"/>
                <a:ea typeface="Roboto Slab" panose="020B0604020202020204" charset="0"/>
              </a:rPr>
              <a:t>,</a:t>
            </a:r>
            <a:endParaRPr lang="ro-MD" sz="2400" dirty="0">
              <a:latin typeface="Roboto Slab" panose="020B0604020202020204" charset="0"/>
              <a:ea typeface="Roboto Slab" panose="020B0604020202020204" charset="0"/>
            </a:endParaRPr>
          </a:p>
          <a:p>
            <a:pPr marL="1371600" indent="-1371600">
              <a:tabLst>
                <a:tab pos="1371600" algn="l"/>
              </a:tabLst>
            </a:pPr>
            <a:r>
              <a:rPr lang="en-US" sz="2400" dirty="0" err="1">
                <a:latin typeface="Roboto Slab" panose="020B0604020202020204" charset="0"/>
                <a:ea typeface="Roboto Slab" panose="020B0604020202020204" charset="0"/>
              </a:rPr>
              <a:t>inclusiv</a:t>
            </a:r>
            <a:r>
              <a:rPr lang="en-US" sz="2400" dirty="0">
                <a:latin typeface="Roboto Slab" panose="020B0604020202020204" charset="0"/>
                <a:ea typeface="Roboto Slab" panose="020B0604020202020204" charset="0"/>
              </a:rPr>
              <a:t> </a:t>
            </a:r>
            <a:r>
              <a:rPr lang="en-US" sz="2400" dirty="0" err="1">
                <a:latin typeface="Roboto Slab" panose="020B0604020202020204" charset="0"/>
                <a:ea typeface="Roboto Slab" panose="020B0604020202020204" charset="0"/>
              </a:rPr>
              <a:t>prin</a:t>
            </a:r>
            <a:r>
              <a:rPr lang="en-US" sz="2400" dirty="0">
                <a:latin typeface="Roboto Slab" panose="020B0604020202020204" charset="0"/>
                <a:ea typeface="Roboto Slab" panose="020B0604020202020204" charset="0"/>
              </a:rPr>
              <a:t>:</a:t>
            </a:r>
          </a:p>
        </p:txBody>
      </p:sp>
      <p:pic>
        <p:nvPicPr>
          <p:cNvPr id="19" name="Picture 18">
            <a:extLst>
              <a:ext uri="{FF2B5EF4-FFF2-40B4-BE49-F238E27FC236}">
                <a16:creationId xmlns:a16="http://schemas.microsoft.com/office/drawing/2014/main" id="{45732C08-2934-4164-AF6B-1F99A381CD24}"/>
              </a:ext>
            </a:extLst>
          </p:cNvPr>
          <p:cNvPicPr>
            <a:picLocks noChangeAspect="1"/>
          </p:cNvPicPr>
          <p:nvPr/>
        </p:nvPicPr>
        <p:blipFill rotWithShape="1">
          <a:blip r:embed="rId4"/>
          <a:srcRect l="3703" r="42824"/>
          <a:stretch/>
        </p:blipFill>
        <p:spPr>
          <a:xfrm>
            <a:off x="0" y="0"/>
            <a:ext cx="4400550" cy="8229600"/>
          </a:xfrm>
          <a:prstGeom prst="rect">
            <a:avLst/>
          </a:prstGeom>
        </p:spPr>
      </p:pic>
      <p:sp>
        <p:nvSpPr>
          <p:cNvPr id="20" name="Shape 4">
            <a:extLst>
              <a:ext uri="{FF2B5EF4-FFF2-40B4-BE49-F238E27FC236}">
                <a16:creationId xmlns:a16="http://schemas.microsoft.com/office/drawing/2014/main" id="{4277391B-1504-4356-9AD5-E094BFD609C1}"/>
              </a:ext>
            </a:extLst>
          </p:cNvPr>
          <p:cNvSpPr/>
          <p:nvPr/>
        </p:nvSpPr>
        <p:spPr>
          <a:xfrm>
            <a:off x="4829165" y="3032051"/>
            <a:ext cx="510302" cy="510302"/>
          </a:xfrm>
          <a:prstGeom prst="roundRect">
            <a:avLst>
              <a:gd name="adj" fmla="val 6667"/>
            </a:avLst>
          </a:prstGeom>
          <a:solidFill>
            <a:srgbClr val="E9ECF2"/>
          </a:solidFill>
          <a:ln/>
        </p:spPr>
      </p:sp>
      <p:sp>
        <p:nvSpPr>
          <p:cNvPr id="21" name="Text 5">
            <a:extLst>
              <a:ext uri="{FF2B5EF4-FFF2-40B4-BE49-F238E27FC236}">
                <a16:creationId xmlns:a16="http://schemas.microsoft.com/office/drawing/2014/main" id="{D8CF6D94-0AD2-4475-B3E9-EE97B76272CD}"/>
              </a:ext>
            </a:extLst>
          </p:cNvPr>
          <p:cNvSpPr/>
          <p:nvPr/>
        </p:nvSpPr>
        <p:spPr>
          <a:xfrm>
            <a:off x="5014188" y="3134683"/>
            <a:ext cx="140256" cy="340281"/>
          </a:xfrm>
          <a:prstGeom prst="rect">
            <a:avLst/>
          </a:prstGeom>
          <a:noFill/>
          <a:ln/>
        </p:spPr>
        <p:txBody>
          <a:bodyPr wrap="none" lIns="0" tIns="0" rIns="0" bIns="0" rtlCol="0" anchor="t"/>
          <a:lstStyle/>
          <a:p>
            <a:pPr marL="0" indent="0" algn="ctr">
              <a:lnSpc>
                <a:spcPts val="2650"/>
              </a:lnSpc>
              <a:buNone/>
            </a:pPr>
            <a:r>
              <a:rPr lang="ro-MD" sz="2650" dirty="0">
                <a:latin typeface="Roboto Slab" panose="020B0604020202020204" charset="0"/>
                <a:ea typeface="Roboto Slab" panose="020B0604020202020204" charset="0"/>
              </a:rPr>
              <a:t>A</a:t>
            </a:r>
            <a:endParaRPr lang="en-US" sz="2650" dirty="0">
              <a:latin typeface="Roboto Slab" panose="020B0604020202020204" charset="0"/>
              <a:ea typeface="Roboto Slab" panose="020B0604020202020204" charset="0"/>
            </a:endParaRPr>
          </a:p>
        </p:txBody>
      </p:sp>
      <p:sp>
        <p:nvSpPr>
          <p:cNvPr id="22" name="TextBox 21">
            <a:extLst>
              <a:ext uri="{FF2B5EF4-FFF2-40B4-BE49-F238E27FC236}">
                <a16:creationId xmlns:a16="http://schemas.microsoft.com/office/drawing/2014/main" id="{40E1CE5A-E7B1-4A54-ADDA-089F5FE2AA11}"/>
              </a:ext>
            </a:extLst>
          </p:cNvPr>
          <p:cNvSpPr txBox="1"/>
          <p:nvPr/>
        </p:nvSpPr>
        <p:spPr>
          <a:xfrm>
            <a:off x="5496987" y="2943913"/>
            <a:ext cx="8248650" cy="830997"/>
          </a:xfrm>
          <a:prstGeom prst="rect">
            <a:avLst/>
          </a:prstGeom>
          <a:noFill/>
        </p:spPr>
        <p:txBody>
          <a:bodyPr wrap="square" rtlCol="0">
            <a:spAutoFit/>
          </a:bodyPr>
          <a:lstStyle/>
          <a:p>
            <a:r>
              <a:rPr lang="ro-MD" sz="2400" dirty="0">
                <a:latin typeface="Roboto Slab" panose="020B0604020202020204" charset="0"/>
                <a:ea typeface="Roboto Slab" panose="020B0604020202020204" charset="0"/>
              </a:rPr>
              <a:t>D</a:t>
            </a:r>
            <a:r>
              <a:rPr lang="en-US" sz="2400" dirty="0" err="1">
                <a:latin typeface="Roboto Slab" panose="020B0604020202020204" charset="0"/>
                <a:ea typeface="Roboto Slab" panose="020B0604020202020204" charset="0"/>
              </a:rPr>
              <a:t>reptul</a:t>
            </a:r>
            <a:r>
              <a:rPr lang="en-US" sz="2400" dirty="0">
                <a:latin typeface="Roboto Slab" panose="020B0604020202020204" charset="0"/>
                <a:ea typeface="Roboto Slab" panose="020B0604020202020204" charset="0"/>
              </a:rPr>
              <a:t> de </a:t>
            </a:r>
            <a:r>
              <a:rPr lang="en-US" sz="2400" dirty="0" err="1">
                <a:latin typeface="Roboto Slab" panose="020B0604020202020204" charset="0"/>
                <a:ea typeface="Roboto Slab" panose="020B0604020202020204" charset="0"/>
              </a:rPr>
              <a:t>proprietate</a:t>
            </a:r>
            <a:r>
              <a:rPr lang="en-US" sz="2400" dirty="0">
                <a:latin typeface="Roboto Slab" panose="020B0604020202020204" charset="0"/>
                <a:ea typeface="Roboto Slab" panose="020B0604020202020204" charset="0"/>
              </a:rPr>
              <a:t> </a:t>
            </a:r>
            <a:r>
              <a:rPr lang="en-US" sz="2400" dirty="0" err="1">
                <a:latin typeface="Roboto Slab" panose="020B0604020202020204" charset="0"/>
                <a:ea typeface="Roboto Slab" panose="020B0604020202020204" charset="0"/>
              </a:rPr>
              <a:t>sau</a:t>
            </a:r>
            <a:r>
              <a:rPr lang="en-US" sz="2400" dirty="0">
                <a:latin typeface="Roboto Slab" panose="020B0604020202020204" charset="0"/>
                <a:ea typeface="Roboto Slab" panose="020B0604020202020204" charset="0"/>
              </a:rPr>
              <a:t> de </a:t>
            </a:r>
            <a:r>
              <a:rPr lang="en-US" sz="2400" dirty="0" err="1">
                <a:latin typeface="Roboto Slab" panose="020B0604020202020204" charset="0"/>
                <a:ea typeface="Roboto Slab" panose="020B0604020202020204" charset="0"/>
              </a:rPr>
              <a:t>folosință</a:t>
            </a:r>
            <a:r>
              <a:rPr lang="en-US" sz="2400" dirty="0">
                <a:latin typeface="Roboto Slab" panose="020B0604020202020204" charset="0"/>
                <a:ea typeface="Roboto Slab" panose="020B0604020202020204" charset="0"/>
              </a:rPr>
              <a:t> </a:t>
            </a:r>
            <a:r>
              <a:rPr lang="en-US" sz="2400" dirty="0" err="1">
                <a:latin typeface="Roboto Slab" panose="020B0604020202020204" charset="0"/>
                <a:ea typeface="Roboto Slab" panose="020B0604020202020204" charset="0"/>
              </a:rPr>
              <a:t>asupra</a:t>
            </a:r>
            <a:r>
              <a:rPr lang="en-US" sz="2400" dirty="0">
                <a:latin typeface="Roboto Slab" panose="020B0604020202020204" charset="0"/>
                <a:ea typeface="Roboto Slab" panose="020B0604020202020204" charset="0"/>
              </a:rPr>
              <a:t> </a:t>
            </a:r>
            <a:r>
              <a:rPr lang="en-US" sz="2400" dirty="0" err="1">
                <a:latin typeface="Roboto Slab" panose="020B0604020202020204" charset="0"/>
                <a:ea typeface="Roboto Slab" panose="020B0604020202020204" charset="0"/>
              </a:rPr>
              <a:t>activelor</a:t>
            </a:r>
            <a:r>
              <a:rPr lang="en-US" sz="2400" dirty="0">
                <a:latin typeface="Roboto Slab" panose="020B0604020202020204" charset="0"/>
                <a:ea typeface="Roboto Slab" panose="020B0604020202020204" charset="0"/>
              </a:rPr>
              <a:t> </a:t>
            </a:r>
            <a:r>
              <a:rPr lang="en-US" sz="2400" dirty="0" err="1">
                <a:latin typeface="Roboto Slab" panose="020B0604020202020204" charset="0"/>
                <a:ea typeface="Roboto Slab" panose="020B0604020202020204" charset="0"/>
              </a:rPr>
              <a:t>întreprinderii</a:t>
            </a:r>
            <a:r>
              <a:rPr lang="ro-MD" sz="2400" dirty="0">
                <a:latin typeface="Roboto Slab" panose="020B0604020202020204" charset="0"/>
                <a:ea typeface="Roboto Slab" panose="020B0604020202020204" charset="0"/>
              </a:rPr>
              <a:t>.</a:t>
            </a:r>
            <a:endParaRPr lang="en-US" dirty="0"/>
          </a:p>
        </p:txBody>
      </p:sp>
      <p:sp>
        <p:nvSpPr>
          <p:cNvPr id="23" name="Shape 4">
            <a:extLst>
              <a:ext uri="{FF2B5EF4-FFF2-40B4-BE49-F238E27FC236}">
                <a16:creationId xmlns:a16="http://schemas.microsoft.com/office/drawing/2014/main" id="{3FFD6EC5-30D8-4CA4-8C98-203FC6EFD269}"/>
              </a:ext>
            </a:extLst>
          </p:cNvPr>
          <p:cNvSpPr/>
          <p:nvPr/>
        </p:nvSpPr>
        <p:spPr>
          <a:xfrm>
            <a:off x="4830959" y="4048591"/>
            <a:ext cx="510302" cy="510302"/>
          </a:xfrm>
          <a:prstGeom prst="roundRect">
            <a:avLst>
              <a:gd name="adj" fmla="val 6667"/>
            </a:avLst>
          </a:prstGeom>
          <a:solidFill>
            <a:srgbClr val="E9ECF2"/>
          </a:solidFill>
          <a:ln/>
        </p:spPr>
      </p:sp>
      <p:sp>
        <p:nvSpPr>
          <p:cNvPr id="24" name="Text 5">
            <a:extLst>
              <a:ext uri="{FF2B5EF4-FFF2-40B4-BE49-F238E27FC236}">
                <a16:creationId xmlns:a16="http://schemas.microsoft.com/office/drawing/2014/main" id="{7FCA7454-1E3E-4932-BD02-1C4180330361}"/>
              </a:ext>
            </a:extLst>
          </p:cNvPr>
          <p:cNvSpPr/>
          <p:nvPr/>
        </p:nvSpPr>
        <p:spPr>
          <a:xfrm>
            <a:off x="4796668" y="4170273"/>
            <a:ext cx="578883" cy="388620"/>
          </a:xfrm>
          <a:prstGeom prst="rect">
            <a:avLst/>
          </a:prstGeom>
          <a:noFill/>
          <a:ln/>
        </p:spPr>
        <p:txBody>
          <a:bodyPr wrap="none" lIns="0" tIns="0" rIns="0" bIns="0" rtlCol="0" anchor="t"/>
          <a:lstStyle/>
          <a:p>
            <a:pPr marL="0" indent="0" algn="ctr">
              <a:lnSpc>
                <a:spcPts val="2650"/>
              </a:lnSpc>
              <a:buNone/>
            </a:pPr>
            <a:r>
              <a:rPr lang="ro-MD" sz="2650" dirty="0">
                <a:latin typeface="Roboto Slab" panose="020B0604020202020204" charset="0"/>
                <a:ea typeface="Roboto Slab" panose="020B0604020202020204" charset="0"/>
              </a:rPr>
              <a:t>B</a:t>
            </a:r>
          </a:p>
          <a:p>
            <a:pPr marL="0" indent="0" algn="ctr">
              <a:lnSpc>
                <a:spcPts val="2650"/>
              </a:lnSpc>
              <a:buNone/>
            </a:pPr>
            <a:endParaRPr lang="en-US" sz="2650" dirty="0"/>
          </a:p>
        </p:txBody>
      </p:sp>
      <p:sp>
        <p:nvSpPr>
          <p:cNvPr id="25" name="TextBox 24">
            <a:extLst>
              <a:ext uri="{FF2B5EF4-FFF2-40B4-BE49-F238E27FC236}">
                <a16:creationId xmlns:a16="http://schemas.microsoft.com/office/drawing/2014/main" id="{DF34834B-6E8C-4928-A1F6-BCF8F0E8888E}"/>
              </a:ext>
            </a:extLst>
          </p:cNvPr>
          <p:cNvSpPr txBox="1"/>
          <p:nvPr/>
        </p:nvSpPr>
        <p:spPr>
          <a:xfrm>
            <a:off x="5408048" y="3949084"/>
            <a:ext cx="8248650" cy="830997"/>
          </a:xfrm>
          <a:prstGeom prst="rect">
            <a:avLst/>
          </a:prstGeom>
          <a:noFill/>
        </p:spPr>
        <p:txBody>
          <a:bodyPr wrap="square" rtlCol="0">
            <a:spAutoFit/>
          </a:bodyPr>
          <a:lstStyle/>
          <a:p>
            <a:r>
              <a:rPr lang="ro-MD" sz="2400" dirty="0">
                <a:latin typeface="Roboto Slab" panose="020B0604020202020204" charset="0"/>
                <a:ea typeface="Roboto Slab" panose="020B0604020202020204" charset="0"/>
              </a:rPr>
              <a:t>D</a:t>
            </a:r>
            <a:r>
              <a:rPr lang="en-US" sz="2400" dirty="0" err="1">
                <a:latin typeface="Roboto Slab" panose="020B0604020202020204" charset="0"/>
                <a:ea typeface="Roboto Slab" panose="020B0604020202020204" charset="0"/>
              </a:rPr>
              <a:t>repturi</a:t>
            </a:r>
            <a:r>
              <a:rPr lang="en-US" sz="2400" dirty="0">
                <a:latin typeface="Roboto Slab" panose="020B0604020202020204" charset="0"/>
                <a:ea typeface="Roboto Slab" panose="020B0604020202020204" charset="0"/>
              </a:rPr>
              <a:t> </a:t>
            </a:r>
            <a:r>
              <a:rPr lang="en-US" sz="2400" dirty="0" err="1">
                <a:latin typeface="Roboto Slab" panose="020B0604020202020204" charset="0"/>
                <a:ea typeface="Roboto Slab" panose="020B0604020202020204" charset="0"/>
              </a:rPr>
              <a:t>sau</a:t>
            </a:r>
            <a:r>
              <a:rPr lang="en-US" sz="2400" dirty="0">
                <a:latin typeface="Roboto Slab" panose="020B0604020202020204" charset="0"/>
                <a:ea typeface="Roboto Slab" panose="020B0604020202020204" charset="0"/>
              </a:rPr>
              <a:t> </a:t>
            </a:r>
            <a:r>
              <a:rPr lang="en-US" sz="2400" dirty="0" err="1">
                <a:latin typeface="Roboto Slab" panose="020B0604020202020204" charset="0"/>
                <a:ea typeface="Roboto Slab" panose="020B0604020202020204" charset="0"/>
              </a:rPr>
              <a:t>contracte</a:t>
            </a:r>
            <a:r>
              <a:rPr lang="en-US" sz="2400" dirty="0">
                <a:latin typeface="Roboto Slab" panose="020B0604020202020204" charset="0"/>
                <a:ea typeface="Roboto Slab" panose="020B0604020202020204" charset="0"/>
              </a:rPr>
              <a:t> </a:t>
            </a:r>
            <a:r>
              <a:rPr lang="en-US" sz="2400" dirty="0" err="1">
                <a:latin typeface="Roboto Slab" panose="020B0604020202020204" charset="0"/>
                <a:ea typeface="Roboto Slab" panose="020B0604020202020204" charset="0"/>
              </a:rPr>
              <a:t>ce</a:t>
            </a:r>
            <a:r>
              <a:rPr lang="en-US" sz="2400" dirty="0">
                <a:latin typeface="Roboto Slab" panose="020B0604020202020204" charset="0"/>
                <a:ea typeface="Roboto Slab" panose="020B0604020202020204" charset="0"/>
              </a:rPr>
              <a:t> permit </a:t>
            </a:r>
            <a:r>
              <a:rPr lang="en-US" sz="2400" dirty="0" err="1">
                <a:latin typeface="Roboto Slab" panose="020B0604020202020204" charset="0"/>
                <a:ea typeface="Roboto Slab" panose="020B0604020202020204" charset="0"/>
              </a:rPr>
              <a:t>influențarea</a:t>
            </a:r>
            <a:r>
              <a:rPr lang="en-US" sz="2400" dirty="0">
                <a:latin typeface="Roboto Slab" panose="020B0604020202020204" charset="0"/>
                <a:ea typeface="Roboto Slab" panose="020B0604020202020204" charset="0"/>
              </a:rPr>
              <a:t> </a:t>
            </a:r>
            <a:r>
              <a:rPr lang="en-US" sz="2400" dirty="0" err="1">
                <a:latin typeface="Roboto Slab" panose="020B0604020202020204" charset="0"/>
                <a:ea typeface="Roboto Slab" panose="020B0604020202020204" charset="0"/>
              </a:rPr>
              <a:t>structurii</a:t>
            </a:r>
            <a:r>
              <a:rPr lang="en-US" sz="2400" dirty="0">
                <a:latin typeface="Roboto Slab" panose="020B0604020202020204" charset="0"/>
                <a:ea typeface="Roboto Slab" panose="020B0604020202020204" charset="0"/>
              </a:rPr>
              <a:t>, </a:t>
            </a:r>
            <a:r>
              <a:rPr lang="en-US" sz="2400" dirty="0" err="1">
                <a:latin typeface="Roboto Slab" panose="020B0604020202020204" charset="0"/>
                <a:ea typeface="Roboto Slab" panose="020B0604020202020204" charset="0"/>
              </a:rPr>
              <a:t>voturilor</a:t>
            </a:r>
            <a:r>
              <a:rPr lang="en-US" sz="2400" dirty="0">
                <a:latin typeface="Roboto Slab" panose="020B0604020202020204" charset="0"/>
                <a:ea typeface="Roboto Slab" panose="020B0604020202020204" charset="0"/>
              </a:rPr>
              <a:t> </a:t>
            </a:r>
            <a:r>
              <a:rPr lang="en-US" sz="2400" dirty="0" err="1">
                <a:latin typeface="Roboto Slab" panose="020B0604020202020204" charset="0"/>
                <a:ea typeface="Roboto Slab" panose="020B0604020202020204" charset="0"/>
              </a:rPr>
              <a:t>sau</a:t>
            </a:r>
            <a:r>
              <a:rPr lang="en-US" sz="2400" dirty="0">
                <a:latin typeface="Roboto Slab" panose="020B0604020202020204" charset="0"/>
                <a:ea typeface="Roboto Slab" panose="020B0604020202020204" charset="0"/>
              </a:rPr>
              <a:t> </a:t>
            </a:r>
            <a:r>
              <a:rPr lang="en-US" sz="2400" dirty="0" err="1">
                <a:latin typeface="Roboto Slab" panose="020B0604020202020204" charset="0"/>
                <a:ea typeface="Roboto Slab" panose="020B0604020202020204" charset="0"/>
              </a:rPr>
              <a:t>deciziilor</a:t>
            </a:r>
            <a:r>
              <a:rPr lang="en-US" sz="2400" dirty="0">
                <a:latin typeface="Roboto Slab" panose="020B0604020202020204" charset="0"/>
                <a:ea typeface="Roboto Slab" panose="020B0604020202020204" charset="0"/>
              </a:rPr>
              <a:t> </a:t>
            </a:r>
            <a:r>
              <a:rPr lang="en-US" sz="2400" dirty="0" err="1">
                <a:latin typeface="Roboto Slab" panose="020B0604020202020204" charset="0"/>
                <a:ea typeface="Roboto Slab" panose="020B0604020202020204" charset="0"/>
              </a:rPr>
              <a:t>organelor</a:t>
            </a:r>
            <a:r>
              <a:rPr lang="en-US" sz="2400" dirty="0">
                <a:latin typeface="Roboto Slab" panose="020B0604020202020204" charset="0"/>
                <a:ea typeface="Roboto Slab" panose="020B0604020202020204" charset="0"/>
              </a:rPr>
              <a:t> de </a:t>
            </a:r>
            <a:r>
              <a:rPr lang="en-US" sz="2400" dirty="0" err="1">
                <a:latin typeface="Roboto Slab" panose="020B0604020202020204" charset="0"/>
                <a:ea typeface="Roboto Slab" panose="020B0604020202020204" charset="0"/>
              </a:rPr>
              <a:t>conducere</a:t>
            </a:r>
            <a:r>
              <a:rPr lang="en-US" sz="2400" dirty="0">
                <a:latin typeface="Roboto Slab" panose="020B0604020202020204" charset="0"/>
                <a:ea typeface="Roboto Slab" panose="020B0604020202020204" charset="0"/>
              </a:rPr>
              <a:t>.</a:t>
            </a:r>
            <a:endParaRPr lang="en-US" dirty="0"/>
          </a:p>
        </p:txBody>
      </p:sp>
      <p:pic>
        <p:nvPicPr>
          <p:cNvPr id="12" name="Picture 11">
            <a:extLst>
              <a:ext uri="{FF2B5EF4-FFF2-40B4-BE49-F238E27FC236}">
                <a16:creationId xmlns:a16="http://schemas.microsoft.com/office/drawing/2014/main" id="{C9EA8CF5-E8B4-4BEB-9840-F41A346E8C28}"/>
              </a:ext>
            </a:extLst>
          </p:cNvPr>
          <p:cNvPicPr>
            <a:picLocks noChangeAspect="1"/>
          </p:cNvPicPr>
          <p:nvPr/>
        </p:nvPicPr>
        <p:blipFill>
          <a:blip r:embed="rId3"/>
          <a:stretch>
            <a:fillRect/>
          </a:stretch>
        </p:blipFill>
        <p:spPr>
          <a:xfrm>
            <a:off x="12681799" y="7558983"/>
            <a:ext cx="1932599" cy="658425"/>
          </a:xfrm>
          <a:prstGeom prst="rect">
            <a:avLst/>
          </a:prstGeom>
        </p:spPr>
      </p:pic>
      <p:pic>
        <p:nvPicPr>
          <p:cNvPr id="4" name="Рисунок 3" descr="Мужчина со сплошной заливкой">
            <a:extLst>
              <a:ext uri="{FF2B5EF4-FFF2-40B4-BE49-F238E27FC236}">
                <a16:creationId xmlns:a16="http://schemas.microsoft.com/office/drawing/2014/main" id="{19E5A6BE-3F85-7C65-9E36-13FFDDF80F2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61803" y="4701789"/>
            <a:ext cx="705974" cy="705974"/>
          </a:xfrm>
          <a:prstGeom prst="rect">
            <a:avLst/>
          </a:prstGeom>
        </p:spPr>
      </p:pic>
      <p:pic>
        <p:nvPicPr>
          <p:cNvPr id="6" name="Рисунок 5" descr="Пользователи со сплошной заливкой">
            <a:extLst>
              <a:ext uri="{FF2B5EF4-FFF2-40B4-BE49-F238E27FC236}">
                <a16:creationId xmlns:a16="http://schemas.microsoft.com/office/drawing/2014/main" id="{EDF31222-8D0A-B5D5-4C9B-329DE9C734D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638543" y="4974852"/>
            <a:ext cx="723397" cy="723397"/>
          </a:xfrm>
          <a:prstGeom prst="rect">
            <a:avLst/>
          </a:prstGeom>
        </p:spPr>
      </p:pic>
      <p:pic>
        <p:nvPicPr>
          <p:cNvPr id="7" name="Рисунок 6" descr="Мужчина со сплошной заливкой">
            <a:extLst>
              <a:ext uri="{FF2B5EF4-FFF2-40B4-BE49-F238E27FC236}">
                <a16:creationId xmlns:a16="http://schemas.microsoft.com/office/drawing/2014/main" id="{B2A93794-C64E-692E-EFF1-FEB1D57C86D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32569" y="4992276"/>
            <a:ext cx="705974" cy="705974"/>
          </a:xfrm>
          <a:prstGeom prst="rect">
            <a:avLst/>
          </a:prstGeom>
        </p:spPr>
      </p:pic>
      <p:pic>
        <p:nvPicPr>
          <p:cNvPr id="8" name="Рисунок 7" descr="Пользователи со сплошной заливкой">
            <a:extLst>
              <a:ext uri="{FF2B5EF4-FFF2-40B4-BE49-F238E27FC236}">
                <a16:creationId xmlns:a16="http://schemas.microsoft.com/office/drawing/2014/main" id="{999A2543-5539-E6DB-8961-C5A8E551E9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451140" y="4693078"/>
            <a:ext cx="723397" cy="723397"/>
          </a:xfrm>
          <a:prstGeom prst="rect">
            <a:avLst/>
          </a:prstGeom>
        </p:spPr>
      </p:pic>
      <p:sp>
        <p:nvSpPr>
          <p:cNvPr id="9" name="Стрелка: вниз 8">
            <a:extLst>
              <a:ext uri="{FF2B5EF4-FFF2-40B4-BE49-F238E27FC236}">
                <a16:creationId xmlns:a16="http://schemas.microsoft.com/office/drawing/2014/main" id="{5B9BE34A-B8F8-6C77-880B-E72F36DDD9F1}"/>
              </a:ext>
            </a:extLst>
          </p:cNvPr>
          <p:cNvSpPr/>
          <p:nvPr/>
        </p:nvSpPr>
        <p:spPr>
          <a:xfrm>
            <a:off x="6534663" y="5698250"/>
            <a:ext cx="199415" cy="50734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Стрелка: вниз 9">
            <a:extLst>
              <a:ext uri="{FF2B5EF4-FFF2-40B4-BE49-F238E27FC236}">
                <a16:creationId xmlns:a16="http://schemas.microsoft.com/office/drawing/2014/main" id="{E6DFDA4A-859C-AC3A-752F-C44383D53D83}"/>
              </a:ext>
            </a:extLst>
          </p:cNvPr>
          <p:cNvSpPr/>
          <p:nvPr/>
        </p:nvSpPr>
        <p:spPr>
          <a:xfrm>
            <a:off x="11282550" y="5336550"/>
            <a:ext cx="199415" cy="50734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1" name="Овал 10">
            <a:extLst>
              <a:ext uri="{FF2B5EF4-FFF2-40B4-BE49-F238E27FC236}">
                <a16:creationId xmlns:a16="http://schemas.microsoft.com/office/drawing/2014/main" id="{08809424-C0B5-3EE0-25D8-9EEBF23A9D25}"/>
              </a:ext>
            </a:extLst>
          </p:cNvPr>
          <p:cNvSpPr/>
          <p:nvPr/>
        </p:nvSpPr>
        <p:spPr>
          <a:xfrm>
            <a:off x="5680570" y="6224350"/>
            <a:ext cx="2054831" cy="83099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o-RO" dirty="0"/>
              <a:t>Companie implicată direct în CE</a:t>
            </a:r>
            <a:endParaRPr lang="ru-RU" dirty="0"/>
          </a:p>
        </p:txBody>
      </p:sp>
      <p:sp>
        <p:nvSpPr>
          <p:cNvPr id="13" name="Овал 12">
            <a:extLst>
              <a:ext uri="{FF2B5EF4-FFF2-40B4-BE49-F238E27FC236}">
                <a16:creationId xmlns:a16="http://schemas.microsoft.com/office/drawing/2014/main" id="{A52005FE-55B9-C415-66F6-BD5A155D0387}"/>
              </a:ext>
            </a:extLst>
          </p:cNvPr>
          <p:cNvSpPr/>
          <p:nvPr/>
        </p:nvSpPr>
        <p:spPr>
          <a:xfrm>
            <a:off x="10579681" y="5901339"/>
            <a:ext cx="1804565" cy="50734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o-RO" dirty="0"/>
              <a:t>Companie fondatoare</a:t>
            </a:r>
            <a:endParaRPr lang="ru-RU" dirty="0"/>
          </a:p>
        </p:txBody>
      </p:sp>
      <p:sp>
        <p:nvSpPr>
          <p:cNvPr id="14" name="TextBox 13">
            <a:extLst>
              <a:ext uri="{FF2B5EF4-FFF2-40B4-BE49-F238E27FC236}">
                <a16:creationId xmlns:a16="http://schemas.microsoft.com/office/drawing/2014/main" id="{E456FF45-FBD4-4737-D8D2-CF37EC223C62}"/>
              </a:ext>
            </a:extLst>
          </p:cNvPr>
          <p:cNvSpPr txBox="1"/>
          <p:nvPr/>
        </p:nvSpPr>
        <p:spPr>
          <a:xfrm>
            <a:off x="5014188" y="5054776"/>
            <a:ext cx="482799" cy="477054"/>
          </a:xfrm>
          <a:prstGeom prst="rect">
            <a:avLst/>
          </a:prstGeom>
          <a:noFill/>
        </p:spPr>
        <p:txBody>
          <a:bodyPr wrap="square" rtlCol="0">
            <a:spAutoFit/>
          </a:bodyPr>
          <a:lstStyle/>
          <a:p>
            <a:r>
              <a:rPr lang="ru-RU" sz="2500" b="1" dirty="0"/>
              <a:t>1</a:t>
            </a:r>
            <a:r>
              <a:rPr lang="ro-RO" sz="2500" b="1" dirty="0"/>
              <a:t>.</a:t>
            </a:r>
          </a:p>
        </p:txBody>
      </p:sp>
      <p:sp>
        <p:nvSpPr>
          <p:cNvPr id="16" name="TextBox 15">
            <a:extLst>
              <a:ext uri="{FF2B5EF4-FFF2-40B4-BE49-F238E27FC236}">
                <a16:creationId xmlns:a16="http://schemas.microsoft.com/office/drawing/2014/main" id="{82D8E76C-FBA8-4AF7-A0B8-A03BA84C7B61}"/>
              </a:ext>
            </a:extLst>
          </p:cNvPr>
          <p:cNvSpPr txBox="1"/>
          <p:nvPr/>
        </p:nvSpPr>
        <p:spPr>
          <a:xfrm>
            <a:off x="9779142" y="5054776"/>
            <a:ext cx="482799" cy="477054"/>
          </a:xfrm>
          <a:prstGeom prst="rect">
            <a:avLst/>
          </a:prstGeom>
          <a:noFill/>
        </p:spPr>
        <p:txBody>
          <a:bodyPr wrap="square" rtlCol="0">
            <a:spAutoFit/>
          </a:bodyPr>
          <a:lstStyle/>
          <a:p>
            <a:r>
              <a:rPr lang="ro-RO" sz="2500" b="1" dirty="0"/>
              <a:t>2.</a:t>
            </a:r>
          </a:p>
        </p:txBody>
      </p:sp>
      <p:sp>
        <p:nvSpPr>
          <p:cNvPr id="26" name="TextBox 25">
            <a:extLst>
              <a:ext uri="{FF2B5EF4-FFF2-40B4-BE49-F238E27FC236}">
                <a16:creationId xmlns:a16="http://schemas.microsoft.com/office/drawing/2014/main" id="{251444C0-A2B0-2DB5-CE8C-CE80B443FF11}"/>
              </a:ext>
            </a:extLst>
          </p:cNvPr>
          <p:cNvSpPr txBox="1"/>
          <p:nvPr/>
        </p:nvSpPr>
        <p:spPr>
          <a:xfrm>
            <a:off x="6734078" y="5698250"/>
            <a:ext cx="1136804" cy="369332"/>
          </a:xfrm>
          <a:prstGeom prst="rect">
            <a:avLst/>
          </a:prstGeom>
          <a:noFill/>
        </p:spPr>
        <p:txBody>
          <a:bodyPr wrap="square" rtlCol="0">
            <a:spAutoFit/>
          </a:bodyPr>
          <a:lstStyle/>
          <a:p>
            <a:r>
              <a:rPr lang="ro-RO" dirty="0">
                <a:latin typeface="Roboto Slab" pitchFamily="2" charset="0"/>
                <a:ea typeface="Roboto Slab" pitchFamily="2" charset="0"/>
                <a:cs typeface="Roboto Slab" pitchFamily="2" charset="0"/>
              </a:rPr>
              <a:t>Control</a:t>
            </a:r>
            <a:endParaRPr lang="ru-RU" dirty="0">
              <a:latin typeface="Roboto Slab" pitchFamily="2" charset="0"/>
              <a:ea typeface="Roboto Slab" pitchFamily="2" charset="0"/>
              <a:cs typeface="Roboto Slab" pitchFamily="2" charset="0"/>
            </a:endParaRPr>
          </a:p>
        </p:txBody>
      </p:sp>
      <p:sp>
        <p:nvSpPr>
          <p:cNvPr id="27" name="Стрелка: вниз 26">
            <a:extLst>
              <a:ext uri="{FF2B5EF4-FFF2-40B4-BE49-F238E27FC236}">
                <a16:creationId xmlns:a16="http://schemas.microsoft.com/office/drawing/2014/main" id="{86FB69FF-7163-74E7-BBD4-DCBD6A487AA2}"/>
              </a:ext>
            </a:extLst>
          </p:cNvPr>
          <p:cNvSpPr/>
          <p:nvPr/>
        </p:nvSpPr>
        <p:spPr>
          <a:xfrm>
            <a:off x="11293318" y="6466128"/>
            <a:ext cx="199415" cy="50734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8" name="Овал 27">
            <a:extLst>
              <a:ext uri="{FF2B5EF4-FFF2-40B4-BE49-F238E27FC236}">
                <a16:creationId xmlns:a16="http://schemas.microsoft.com/office/drawing/2014/main" id="{59BA0A1A-9C29-037A-C574-B4910039162C}"/>
              </a:ext>
            </a:extLst>
          </p:cNvPr>
          <p:cNvSpPr/>
          <p:nvPr/>
        </p:nvSpPr>
        <p:spPr>
          <a:xfrm>
            <a:off x="10454547" y="7057198"/>
            <a:ext cx="2054831" cy="83099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o-RO" dirty="0"/>
              <a:t>Companie implicată direct în CE</a:t>
            </a:r>
            <a:endParaRPr lang="ru-RU" dirty="0"/>
          </a:p>
        </p:txBody>
      </p:sp>
      <p:sp>
        <p:nvSpPr>
          <p:cNvPr id="29" name="TextBox 28">
            <a:extLst>
              <a:ext uri="{FF2B5EF4-FFF2-40B4-BE49-F238E27FC236}">
                <a16:creationId xmlns:a16="http://schemas.microsoft.com/office/drawing/2014/main" id="{A9099FC1-F378-B28C-EE18-39C7C2CA1238}"/>
              </a:ext>
            </a:extLst>
          </p:cNvPr>
          <p:cNvSpPr txBox="1"/>
          <p:nvPr/>
        </p:nvSpPr>
        <p:spPr>
          <a:xfrm>
            <a:off x="11484025" y="5371107"/>
            <a:ext cx="1025353" cy="369332"/>
          </a:xfrm>
          <a:prstGeom prst="rect">
            <a:avLst/>
          </a:prstGeom>
          <a:noFill/>
        </p:spPr>
        <p:txBody>
          <a:bodyPr wrap="square" rtlCol="0">
            <a:spAutoFit/>
          </a:bodyPr>
          <a:lstStyle/>
          <a:p>
            <a:r>
              <a:rPr lang="ro-RO" dirty="0">
                <a:latin typeface="Roboto Slab" pitchFamily="2" charset="0"/>
                <a:ea typeface="Roboto Slab" pitchFamily="2" charset="0"/>
                <a:cs typeface="Roboto Slab" pitchFamily="2" charset="0"/>
              </a:rPr>
              <a:t>Control</a:t>
            </a:r>
            <a:endParaRPr lang="ru-RU" dirty="0">
              <a:latin typeface="Roboto Slab" pitchFamily="2" charset="0"/>
              <a:ea typeface="Roboto Slab" pitchFamily="2" charset="0"/>
              <a:cs typeface="Roboto Slab" pitchFamily="2" charset="0"/>
            </a:endParaRPr>
          </a:p>
        </p:txBody>
      </p:sp>
      <p:sp>
        <p:nvSpPr>
          <p:cNvPr id="30" name="TextBox 29">
            <a:extLst>
              <a:ext uri="{FF2B5EF4-FFF2-40B4-BE49-F238E27FC236}">
                <a16:creationId xmlns:a16="http://schemas.microsoft.com/office/drawing/2014/main" id="{019B9963-873B-0B6D-A8F7-EF5246422FDD}"/>
              </a:ext>
            </a:extLst>
          </p:cNvPr>
          <p:cNvSpPr txBox="1"/>
          <p:nvPr/>
        </p:nvSpPr>
        <p:spPr>
          <a:xfrm>
            <a:off x="11492733" y="6492409"/>
            <a:ext cx="1189066" cy="369332"/>
          </a:xfrm>
          <a:prstGeom prst="rect">
            <a:avLst/>
          </a:prstGeom>
          <a:noFill/>
        </p:spPr>
        <p:txBody>
          <a:bodyPr wrap="square" rtlCol="0">
            <a:spAutoFit/>
          </a:bodyPr>
          <a:lstStyle/>
          <a:p>
            <a:r>
              <a:rPr lang="ro-RO" dirty="0">
                <a:latin typeface="Roboto Slab" pitchFamily="2" charset="0"/>
                <a:ea typeface="Roboto Slab" pitchFamily="2" charset="0"/>
                <a:cs typeface="Roboto Slab" pitchFamily="2" charset="0"/>
              </a:rPr>
              <a:t>Control</a:t>
            </a:r>
            <a:endParaRPr lang="ru-RU" dirty="0">
              <a:latin typeface="Roboto Slab" pitchFamily="2" charset="0"/>
              <a:ea typeface="Roboto Slab" pitchFamily="2" charset="0"/>
              <a:cs typeface="Roboto Slab" pitchFamily="2"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1E727D1-8741-43B7-ACE3-B13B0EF62F33}"/>
              </a:ext>
            </a:extLst>
          </p:cNvPr>
          <p:cNvPicPr>
            <a:picLocks noChangeAspect="1"/>
          </p:cNvPicPr>
          <p:nvPr/>
        </p:nvPicPr>
        <p:blipFill>
          <a:blip r:embed="rId3"/>
          <a:stretch>
            <a:fillRect/>
          </a:stretch>
        </p:blipFill>
        <p:spPr>
          <a:xfrm>
            <a:off x="12678751" y="7571175"/>
            <a:ext cx="1932599" cy="658425"/>
          </a:xfrm>
          <a:prstGeom prst="rect">
            <a:avLst/>
          </a:prstGeom>
        </p:spPr>
      </p:pic>
      <p:sp>
        <p:nvSpPr>
          <p:cNvPr id="3" name="Text 0"/>
          <p:cNvSpPr/>
          <p:nvPr/>
        </p:nvSpPr>
        <p:spPr>
          <a:xfrm>
            <a:off x="793790" y="514171"/>
            <a:ext cx="6502360" cy="708779"/>
          </a:xfrm>
          <a:prstGeom prst="rect">
            <a:avLst/>
          </a:prstGeom>
          <a:noFill/>
          <a:ln/>
        </p:spPr>
        <p:txBody>
          <a:bodyPr wrap="none" lIns="0" tIns="0" rIns="0" bIns="0" rtlCol="0" anchor="t"/>
          <a:lstStyle/>
          <a:p>
            <a:pPr marL="0" indent="0">
              <a:lnSpc>
                <a:spcPts val="5550"/>
              </a:lnSpc>
              <a:buNone/>
            </a:pPr>
            <a:r>
              <a:rPr lang="ro-MD" sz="4450" b="1" dirty="0">
                <a:solidFill>
                  <a:srgbClr val="196B73"/>
                </a:solidFill>
                <a:latin typeface="Roboto Slab" pitchFamily="34" charset="0"/>
                <a:ea typeface="Roboto Slab" pitchFamily="34" charset="-122"/>
                <a:cs typeface="Roboto Slab" pitchFamily="34" charset="-120"/>
              </a:rPr>
              <a:t>Exercitarea Controlului</a:t>
            </a:r>
            <a:endParaRPr lang="en-US" sz="4450" b="1" dirty="0">
              <a:solidFill>
                <a:srgbClr val="196B73"/>
              </a:solidFill>
            </a:endParaRPr>
          </a:p>
        </p:txBody>
      </p:sp>
      <p:sp>
        <p:nvSpPr>
          <p:cNvPr id="6" name="Text 2"/>
          <p:cNvSpPr/>
          <p:nvPr/>
        </p:nvSpPr>
        <p:spPr>
          <a:xfrm>
            <a:off x="2170630" y="1879401"/>
            <a:ext cx="6687620" cy="3264691"/>
          </a:xfrm>
          <a:prstGeom prst="rect">
            <a:avLst/>
          </a:prstGeom>
          <a:noFill/>
          <a:ln/>
        </p:spPr>
        <p:txBody>
          <a:bodyPr wrap="square" lIns="0" tIns="0" rIns="0" bIns="0" rtlCol="0" anchor="t"/>
          <a:lstStyle/>
          <a:p>
            <a:pPr>
              <a:lnSpc>
                <a:spcPts val="2850"/>
              </a:lnSpc>
            </a:pPr>
            <a:endParaRPr lang="en-US" sz="2400" dirty="0">
              <a:latin typeface="Roboto Slab" panose="020B0604020202020204" charset="0"/>
              <a:ea typeface="Roboto Slab" panose="020B0604020202020204" charset="0"/>
            </a:endParaRPr>
          </a:p>
        </p:txBody>
      </p:sp>
      <p:pic>
        <p:nvPicPr>
          <p:cNvPr id="5122" name="Picture 2">
            <a:extLst>
              <a:ext uri="{FF2B5EF4-FFF2-40B4-BE49-F238E27FC236}">
                <a16:creationId xmlns:a16="http://schemas.microsoft.com/office/drawing/2014/main" id="{6E9A732C-4847-491E-ADB0-80FE62839B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03307" y="0"/>
            <a:ext cx="5227093" cy="82296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78F90CE-ED2C-47C2-92D0-20CA7DA92478}"/>
              </a:ext>
            </a:extLst>
          </p:cNvPr>
          <p:cNvSpPr/>
          <p:nvPr/>
        </p:nvSpPr>
        <p:spPr>
          <a:xfrm>
            <a:off x="708730" y="1397326"/>
            <a:ext cx="8350210" cy="7109639"/>
          </a:xfrm>
          <a:prstGeom prst="rect">
            <a:avLst/>
          </a:prstGeom>
        </p:spPr>
        <p:txBody>
          <a:bodyPr wrap="square">
            <a:spAutoFit/>
          </a:bodyPr>
          <a:lstStyle/>
          <a:p>
            <a:r>
              <a:rPr lang="ro-MD" sz="2400" dirty="0">
                <a:latin typeface="Roboto Slab" panose="020B0604020202020204" charset="0"/>
                <a:ea typeface="Roboto Slab" panose="020B0604020202020204" charset="0"/>
              </a:rPr>
              <a:t>Exercitarea controlului (direct sau indirect) se manifestă prin:</a:t>
            </a:r>
          </a:p>
          <a:p>
            <a:pPr algn="just"/>
            <a:endParaRPr lang="ro-MD" sz="2400" dirty="0">
              <a:latin typeface="Roboto Slab" panose="020B0604020202020204" charset="0"/>
              <a:ea typeface="Roboto Slab" panose="020B0604020202020204" charset="0"/>
            </a:endParaRPr>
          </a:p>
          <a:p>
            <a:pPr marL="285750" indent="-285750" algn="just">
              <a:buFont typeface="Arial" panose="020B0604020202020204" pitchFamily="34" charset="0"/>
              <a:buChar char="•"/>
            </a:pPr>
            <a:r>
              <a:rPr lang="ro-MD" sz="2400" b="1" u="sng" dirty="0">
                <a:latin typeface="Roboto Slab" panose="020B0604020202020204" charset="0"/>
                <a:ea typeface="Roboto Slab" panose="020B0604020202020204" charset="0"/>
              </a:rPr>
              <a:t>deținerea a mai mult de 50% din totalul drepturilor de vot</a:t>
            </a:r>
            <a:r>
              <a:rPr lang="ro-MD" sz="2400" dirty="0">
                <a:latin typeface="Roboto Slab" panose="020B0604020202020204" charset="0"/>
                <a:ea typeface="Roboto Slab" panose="020B0604020202020204" charset="0"/>
              </a:rPr>
              <a:t>; </a:t>
            </a:r>
          </a:p>
          <a:p>
            <a:pPr marL="285750" indent="-285750" algn="just">
              <a:buFont typeface="Arial" panose="020B0604020202020204" pitchFamily="34" charset="0"/>
              <a:buChar char="•"/>
            </a:pPr>
            <a:r>
              <a:rPr lang="ro-MD" sz="2400" dirty="0">
                <a:latin typeface="Roboto Slab" panose="020B0604020202020204" charset="0"/>
                <a:ea typeface="Roboto Slab" panose="020B0604020202020204" charset="0"/>
              </a:rPr>
              <a:t>deținerea unei </a:t>
            </a:r>
            <a:r>
              <a:rPr lang="ro-MD" sz="2400" b="1" dirty="0">
                <a:latin typeface="Roboto Slab" panose="020B0604020202020204" charset="0"/>
                <a:ea typeface="Roboto Slab" panose="020B0604020202020204" charset="0"/>
              </a:rPr>
              <a:t>majorități în capitalul social </a:t>
            </a:r>
            <a:r>
              <a:rPr lang="ro-MD" sz="2400" dirty="0">
                <a:latin typeface="Roboto Slab" panose="020B0604020202020204" charset="0"/>
                <a:ea typeface="Roboto Slab" panose="020B0604020202020204" charset="0"/>
              </a:rPr>
              <a:t>al unei întreprinderi, care permite exercitarea majorității drepturilor de vot; </a:t>
            </a:r>
          </a:p>
          <a:p>
            <a:pPr marL="285750" indent="-285750" algn="just">
              <a:buFont typeface="Arial" panose="020B0604020202020204" pitchFamily="34" charset="0"/>
              <a:buChar char="•"/>
            </a:pPr>
            <a:r>
              <a:rPr lang="ro-MD" sz="2400" dirty="0">
                <a:latin typeface="Roboto Slab" panose="020B0604020202020204" charset="0"/>
                <a:ea typeface="Roboto Slab" panose="020B0604020202020204" charset="0"/>
              </a:rPr>
              <a:t>deținerea </a:t>
            </a:r>
            <a:r>
              <a:rPr lang="ro-MD" sz="2400" b="1" dirty="0">
                <a:latin typeface="Roboto Slab" panose="020B0604020202020204" charset="0"/>
                <a:ea typeface="Roboto Slab" panose="020B0604020202020204" charset="0"/>
              </a:rPr>
              <a:t>dreptului de a alege</a:t>
            </a:r>
            <a:r>
              <a:rPr lang="ro-MD" sz="2400" dirty="0">
                <a:latin typeface="Roboto Slab" panose="020B0604020202020204" charset="0"/>
                <a:ea typeface="Roboto Slab" panose="020B0604020202020204" charset="0"/>
              </a:rPr>
              <a:t>, de </a:t>
            </a:r>
            <a:r>
              <a:rPr lang="ro-MD" sz="2400" b="1" dirty="0">
                <a:latin typeface="Roboto Slab" panose="020B0604020202020204" charset="0"/>
                <a:ea typeface="Roboto Slab" panose="020B0604020202020204" charset="0"/>
              </a:rPr>
              <a:t>a desemna </a:t>
            </a:r>
            <a:r>
              <a:rPr lang="ro-MD" sz="2400" dirty="0">
                <a:latin typeface="Roboto Slab" panose="020B0604020202020204" charset="0"/>
                <a:ea typeface="Roboto Slab" panose="020B0604020202020204" charset="0"/>
              </a:rPr>
              <a:t>sau de </a:t>
            </a:r>
            <a:r>
              <a:rPr lang="ro-MD" sz="2400" b="1" dirty="0">
                <a:latin typeface="Roboto Slab" panose="020B0604020202020204" charset="0"/>
                <a:ea typeface="Roboto Slab" panose="020B0604020202020204" charset="0"/>
              </a:rPr>
              <a:t>a elibera </a:t>
            </a:r>
            <a:r>
              <a:rPr lang="ro-MD" sz="2400" dirty="0">
                <a:latin typeface="Roboto Slab" panose="020B0604020202020204" charset="0"/>
                <a:ea typeface="Roboto Slab" panose="020B0604020202020204" charset="0"/>
              </a:rPr>
              <a:t>majoritatea membrilor executivului sau ai consiliului întreprinderii;</a:t>
            </a:r>
          </a:p>
          <a:p>
            <a:pPr marL="285750" indent="-285750" algn="just">
              <a:buFont typeface="Arial" panose="020B0604020202020204" pitchFamily="34" charset="0"/>
              <a:buChar char="•"/>
            </a:pPr>
            <a:r>
              <a:rPr lang="ro-MD" sz="2400" dirty="0">
                <a:latin typeface="Roboto Slab" panose="020B0604020202020204" charset="0"/>
                <a:ea typeface="Roboto Slab" panose="020B0604020202020204" charset="0"/>
              </a:rPr>
              <a:t>deținerea dreptului de a gestiona afacerea sau de a </a:t>
            </a:r>
            <a:r>
              <a:rPr lang="ro-MD" sz="2400" b="1" dirty="0">
                <a:latin typeface="Roboto Slab" panose="020B0604020202020204" charset="0"/>
                <a:ea typeface="Roboto Slab" panose="020B0604020202020204" charset="0"/>
              </a:rPr>
              <a:t>influența decisiv activitatea întreprinderii</a:t>
            </a:r>
            <a:r>
              <a:rPr lang="ro-MD" sz="2400" dirty="0">
                <a:latin typeface="Roboto Slab" panose="020B0604020202020204" charset="0"/>
                <a:ea typeface="Roboto Slab" panose="020B0604020202020204" charset="0"/>
              </a:rPr>
              <a:t>, în baza unui </a:t>
            </a:r>
            <a:r>
              <a:rPr lang="ro-MD" sz="2400" b="1" dirty="0">
                <a:latin typeface="Roboto Slab" panose="020B0604020202020204" charset="0"/>
                <a:ea typeface="Roboto Slab" panose="020B0604020202020204" charset="0"/>
              </a:rPr>
              <a:t>contract sau altui aranjament legal</a:t>
            </a:r>
            <a:r>
              <a:rPr lang="ro-MD" sz="2400" dirty="0">
                <a:latin typeface="Roboto Slab" panose="020B0604020202020204" charset="0"/>
                <a:ea typeface="Roboto Slab" panose="020B0604020202020204" charset="0"/>
              </a:rPr>
              <a:t>;</a:t>
            </a:r>
          </a:p>
          <a:p>
            <a:pPr marL="285750" indent="-285750" algn="just">
              <a:buFont typeface="Arial" panose="020B0604020202020204" pitchFamily="34" charset="0"/>
              <a:buChar char="•"/>
            </a:pPr>
            <a:r>
              <a:rPr lang="ro-MD" sz="2400" dirty="0">
                <a:latin typeface="Roboto Slab" panose="020B0604020202020204" charset="0"/>
                <a:ea typeface="Roboto Slab" panose="020B0604020202020204" charset="0"/>
              </a:rPr>
              <a:t>deținerea dreptului de a </a:t>
            </a:r>
            <a:r>
              <a:rPr lang="ro-MD" sz="2400" b="1" dirty="0">
                <a:latin typeface="Roboto Slab" panose="020B0604020202020204" charset="0"/>
                <a:ea typeface="Roboto Slab" panose="020B0604020202020204" charset="0"/>
              </a:rPr>
              <a:t>influența decisiv activitatea întreprinderii </a:t>
            </a:r>
            <a:r>
              <a:rPr lang="ro-MD" sz="2400" dirty="0">
                <a:latin typeface="Roboto Slab" panose="020B0604020202020204" charset="0"/>
                <a:ea typeface="Roboto Slab" panose="020B0604020202020204" charset="0"/>
              </a:rPr>
              <a:t>prin adoptarea de </a:t>
            </a:r>
            <a:r>
              <a:rPr lang="ro-MD" sz="2400" b="1" dirty="0">
                <a:latin typeface="Roboto Slab" panose="020B0604020202020204" charset="0"/>
                <a:ea typeface="Roboto Slab" panose="020B0604020202020204" charset="0"/>
              </a:rPr>
              <a:t>decizii în cadrul altor întreprinderi</a:t>
            </a:r>
            <a:r>
              <a:rPr lang="ro-MD" sz="2400" dirty="0">
                <a:latin typeface="Roboto Slab" panose="020B0604020202020204" charset="0"/>
                <a:ea typeface="Roboto Slab" panose="020B0604020202020204" charset="0"/>
              </a:rPr>
              <a:t>.</a:t>
            </a:r>
          </a:p>
          <a:p>
            <a:endParaRPr lang="ro-MD" sz="2400" dirty="0">
              <a:latin typeface="Roboto Slab" panose="020B0604020202020204" charset="0"/>
              <a:ea typeface="Roboto Slab" panose="020B0604020202020204" charset="0"/>
            </a:endParaRPr>
          </a:p>
          <a:p>
            <a:endParaRPr lang="ro-MD" sz="2400" dirty="0">
              <a:latin typeface="Roboto Slab" panose="020B0604020202020204" charset="0"/>
              <a:ea typeface="Roboto Slab" panose="020B060402020202020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3" name="Text 0"/>
          <p:cNvSpPr/>
          <p:nvPr/>
        </p:nvSpPr>
        <p:spPr>
          <a:xfrm>
            <a:off x="4609516" y="723900"/>
            <a:ext cx="5446860" cy="590550"/>
          </a:xfrm>
          <a:prstGeom prst="rect">
            <a:avLst/>
          </a:prstGeom>
          <a:noFill/>
          <a:ln/>
        </p:spPr>
        <p:txBody>
          <a:bodyPr wrap="square" lIns="0" tIns="0" rIns="0" bIns="0" rtlCol="0" anchor="t"/>
          <a:lstStyle/>
          <a:p>
            <a:pPr marL="0" indent="0">
              <a:lnSpc>
                <a:spcPts val="5550"/>
              </a:lnSpc>
              <a:buNone/>
            </a:pPr>
            <a:r>
              <a:rPr lang="ro-MD" sz="4450" b="1" dirty="0">
                <a:solidFill>
                  <a:srgbClr val="196B73"/>
                </a:solidFill>
                <a:latin typeface="Roboto Slab" pitchFamily="34" charset="0"/>
                <a:ea typeface="Roboto Slab" pitchFamily="34" charset="-122"/>
                <a:cs typeface="Roboto Slab" pitchFamily="34" charset="-120"/>
              </a:rPr>
              <a:t>Obiectul Controlului</a:t>
            </a:r>
            <a:endParaRPr lang="en-US" sz="4450" b="1" dirty="0">
              <a:solidFill>
                <a:srgbClr val="196B73"/>
              </a:solidFill>
            </a:endParaRPr>
          </a:p>
        </p:txBody>
      </p:sp>
      <p:pic>
        <p:nvPicPr>
          <p:cNvPr id="14" name="Picture 13">
            <a:extLst>
              <a:ext uri="{FF2B5EF4-FFF2-40B4-BE49-F238E27FC236}">
                <a16:creationId xmlns:a16="http://schemas.microsoft.com/office/drawing/2014/main" id="{E48F567D-0B1B-43A8-9836-A21CEACCC7F0}"/>
              </a:ext>
            </a:extLst>
          </p:cNvPr>
          <p:cNvPicPr>
            <a:picLocks noChangeAspect="1"/>
          </p:cNvPicPr>
          <p:nvPr/>
        </p:nvPicPr>
        <p:blipFill>
          <a:blip r:embed="rId3"/>
          <a:stretch>
            <a:fillRect/>
          </a:stretch>
        </p:blipFill>
        <p:spPr>
          <a:xfrm>
            <a:off x="12697801" y="7505492"/>
            <a:ext cx="1932599" cy="658425"/>
          </a:xfrm>
          <a:prstGeom prst="rect">
            <a:avLst/>
          </a:prstGeom>
        </p:spPr>
      </p:pic>
      <p:sp>
        <p:nvSpPr>
          <p:cNvPr id="16" name="Shape 4">
            <a:extLst>
              <a:ext uri="{FF2B5EF4-FFF2-40B4-BE49-F238E27FC236}">
                <a16:creationId xmlns:a16="http://schemas.microsoft.com/office/drawing/2014/main" id="{B1D5F84F-5220-4750-BE07-A3A699E2E872}"/>
              </a:ext>
            </a:extLst>
          </p:cNvPr>
          <p:cNvSpPr/>
          <p:nvPr/>
        </p:nvSpPr>
        <p:spPr>
          <a:xfrm>
            <a:off x="2954892" y="2615683"/>
            <a:ext cx="510302" cy="510302"/>
          </a:xfrm>
          <a:prstGeom prst="roundRect">
            <a:avLst>
              <a:gd name="adj" fmla="val 6667"/>
            </a:avLst>
          </a:prstGeom>
          <a:solidFill>
            <a:srgbClr val="E9ECF2"/>
          </a:solidFill>
          <a:ln/>
        </p:spPr>
      </p:sp>
      <p:sp>
        <p:nvSpPr>
          <p:cNvPr id="17" name="Text 5">
            <a:extLst>
              <a:ext uri="{FF2B5EF4-FFF2-40B4-BE49-F238E27FC236}">
                <a16:creationId xmlns:a16="http://schemas.microsoft.com/office/drawing/2014/main" id="{CE34C1E5-1C01-40A0-9C5F-CCC10F248EA5}"/>
              </a:ext>
            </a:extLst>
          </p:cNvPr>
          <p:cNvSpPr/>
          <p:nvPr/>
        </p:nvSpPr>
        <p:spPr>
          <a:xfrm>
            <a:off x="3120865" y="2737365"/>
            <a:ext cx="140256" cy="340281"/>
          </a:xfrm>
          <a:prstGeom prst="rect">
            <a:avLst/>
          </a:prstGeom>
          <a:noFill/>
          <a:ln/>
        </p:spPr>
        <p:txBody>
          <a:bodyPr wrap="none" lIns="0" tIns="0" rIns="0" bIns="0" rtlCol="0" anchor="t"/>
          <a:lstStyle/>
          <a:p>
            <a:pPr marL="0" indent="0" algn="ctr">
              <a:lnSpc>
                <a:spcPts val="2650"/>
              </a:lnSpc>
              <a:buNone/>
            </a:pPr>
            <a:r>
              <a:rPr lang="en-US" sz="2650" dirty="0">
                <a:solidFill>
                  <a:srgbClr val="15213F"/>
                </a:solidFill>
                <a:latin typeface="Roboto Slab" pitchFamily="34" charset="0"/>
                <a:ea typeface="Roboto Slab" pitchFamily="34" charset="-122"/>
                <a:cs typeface="Roboto Slab" pitchFamily="34" charset="-120"/>
              </a:rPr>
              <a:t>1</a:t>
            </a:r>
            <a:endParaRPr lang="en-US" sz="2650" dirty="0"/>
          </a:p>
        </p:txBody>
      </p:sp>
      <p:sp>
        <p:nvSpPr>
          <p:cNvPr id="18" name="Shape 9">
            <a:extLst>
              <a:ext uri="{FF2B5EF4-FFF2-40B4-BE49-F238E27FC236}">
                <a16:creationId xmlns:a16="http://schemas.microsoft.com/office/drawing/2014/main" id="{5F7684D0-3140-4AC9-9C86-DDBCB55BDCF7}"/>
              </a:ext>
            </a:extLst>
          </p:cNvPr>
          <p:cNvSpPr/>
          <p:nvPr/>
        </p:nvSpPr>
        <p:spPr>
          <a:xfrm>
            <a:off x="10798015" y="2643544"/>
            <a:ext cx="510302" cy="510302"/>
          </a:xfrm>
          <a:prstGeom prst="roundRect">
            <a:avLst>
              <a:gd name="adj" fmla="val 6667"/>
            </a:avLst>
          </a:prstGeom>
          <a:solidFill>
            <a:srgbClr val="E9ECF2"/>
          </a:solidFill>
          <a:ln/>
        </p:spPr>
      </p:sp>
      <p:sp>
        <p:nvSpPr>
          <p:cNvPr id="19" name="Text 10">
            <a:extLst>
              <a:ext uri="{FF2B5EF4-FFF2-40B4-BE49-F238E27FC236}">
                <a16:creationId xmlns:a16="http://schemas.microsoft.com/office/drawing/2014/main" id="{0A9C3CC6-3262-406C-890B-9B598189C43E}"/>
              </a:ext>
            </a:extLst>
          </p:cNvPr>
          <p:cNvSpPr/>
          <p:nvPr/>
        </p:nvSpPr>
        <p:spPr>
          <a:xfrm>
            <a:off x="10959226" y="2766655"/>
            <a:ext cx="187881" cy="340281"/>
          </a:xfrm>
          <a:prstGeom prst="rect">
            <a:avLst/>
          </a:prstGeom>
          <a:noFill/>
          <a:ln/>
        </p:spPr>
        <p:txBody>
          <a:bodyPr wrap="none" lIns="0" tIns="0" rIns="0" bIns="0" rtlCol="0" anchor="t"/>
          <a:lstStyle/>
          <a:p>
            <a:pPr marL="0" indent="0" algn="ctr">
              <a:lnSpc>
                <a:spcPts val="2650"/>
              </a:lnSpc>
              <a:buNone/>
            </a:pPr>
            <a:r>
              <a:rPr lang="en-US" sz="2650" dirty="0">
                <a:solidFill>
                  <a:srgbClr val="15213F"/>
                </a:solidFill>
                <a:latin typeface="Roboto Slab" pitchFamily="34" charset="0"/>
                <a:ea typeface="Roboto Slab" pitchFamily="34" charset="-122"/>
                <a:cs typeface="Roboto Slab" pitchFamily="34" charset="-120"/>
              </a:rPr>
              <a:t>2</a:t>
            </a:r>
            <a:endParaRPr lang="en-US" sz="2650" dirty="0"/>
          </a:p>
        </p:txBody>
      </p:sp>
      <p:sp>
        <p:nvSpPr>
          <p:cNvPr id="20" name="Oval 19">
            <a:extLst>
              <a:ext uri="{FF2B5EF4-FFF2-40B4-BE49-F238E27FC236}">
                <a16:creationId xmlns:a16="http://schemas.microsoft.com/office/drawing/2014/main" id="{F603EAFE-C03B-416A-BBAD-83F44EB0565A}"/>
              </a:ext>
            </a:extLst>
          </p:cNvPr>
          <p:cNvSpPr/>
          <p:nvPr/>
        </p:nvSpPr>
        <p:spPr>
          <a:xfrm>
            <a:off x="1781839" y="4758471"/>
            <a:ext cx="837823" cy="742950"/>
          </a:xfrm>
          <a:prstGeom prst="ellipse">
            <a:avLst/>
          </a:prstGeom>
          <a:solidFill>
            <a:srgbClr val="4CAEA6"/>
          </a:solidFill>
          <a:ln>
            <a:solidFill>
              <a:srgbClr val="4CA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23472FF0-C0E8-40AD-81AF-7347E7CCFD07}"/>
              </a:ext>
            </a:extLst>
          </p:cNvPr>
          <p:cNvSpPr/>
          <p:nvPr/>
        </p:nvSpPr>
        <p:spPr>
          <a:xfrm>
            <a:off x="3618916" y="4725237"/>
            <a:ext cx="990600" cy="876300"/>
          </a:xfrm>
          <a:prstGeom prst="ellipse">
            <a:avLst/>
          </a:prstGeom>
          <a:solidFill>
            <a:srgbClr val="5B93B5"/>
          </a:solidFill>
          <a:ln>
            <a:solidFill>
              <a:srgbClr val="5B93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35C82AE-447C-40FF-B13E-A26F84228CCD}"/>
              </a:ext>
            </a:extLst>
          </p:cNvPr>
          <p:cNvSpPr/>
          <p:nvPr/>
        </p:nvSpPr>
        <p:spPr>
          <a:xfrm>
            <a:off x="2670709" y="5601537"/>
            <a:ext cx="844629" cy="742950"/>
          </a:xfrm>
          <a:prstGeom prst="ellipse">
            <a:avLst/>
          </a:prstGeom>
          <a:solidFill>
            <a:srgbClr val="5E808B"/>
          </a:solidFill>
          <a:ln>
            <a:solidFill>
              <a:srgbClr val="5E80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BFB156B4-47D4-4958-8185-C2011A1E1A0E}"/>
              </a:ext>
            </a:extLst>
          </p:cNvPr>
          <p:cNvSpPr/>
          <p:nvPr/>
        </p:nvSpPr>
        <p:spPr>
          <a:xfrm>
            <a:off x="1143758" y="5828546"/>
            <a:ext cx="585550" cy="590550"/>
          </a:xfrm>
          <a:prstGeom prst="ellipse">
            <a:avLst/>
          </a:prstGeom>
          <a:solidFill>
            <a:srgbClr val="265664"/>
          </a:solidFill>
          <a:ln>
            <a:solidFill>
              <a:srgbClr val="265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artial Circle 27">
            <a:extLst>
              <a:ext uri="{FF2B5EF4-FFF2-40B4-BE49-F238E27FC236}">
                <a16:creationId xmlns:a16="http://schemas.microsoft.com/office/drawing/2014/main" id="{3A9A2268-D016-494A-90E4-4DA021863638}"/>
              </a:ext>
            </a:extLst>
          </p:cNvPr>
          <p:cNvSpPr/>
          <p:nvPr/>
        </p:nvSpPr>
        <p:spPr>
          <a:xfrm rot="20873067">
            <a:off x="9823062" y="4342047"/>
            <a:ext cx="2421897" cy="2416333"/>
          </a:xfrm>
          <a:prstGeom prst="pie">
            <a:avLst>
              <a:gd name="adj1" fmla="val 12130892"/>
              <a:gd name="adj2" fmla="val 16200000"/>
            </a:avLst>
          </a:prstGeom>
          <a:solidFill>
            <a:srgbClr val="5B93B5"/>
          </a:solidFill>
          <a:ln>
            <a:solidFill>
              <a:srgbClr val="5B93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9" name="TextBox 28">
            <a:extLst>
              <a:ext uri="{FF2B5EF4-FFF2-40B4-BE49-F238E27FC236}">
                <a16:creationId xmlns:a16="http://schemas.microsoft.com/office/drawing/2014/main" id="{A76F13F0-21DB-4979-8EFD-B62AB9E2FC0D}"/>
              </a:ext>
            </a:extLst>
          </p:cNvPr>
          <p:cNvSpPr txBox="1"/>
          <p:nvPr/>
        </p:nvSpPr>
        <p:spPr>
          <a:xfrm>
            <a:off x="660550" y="3432916"/>
            <a:ext cx="6185550" cy="523220"/>
          </a:xfrm>
          <a:prstGeom prst="rect">
            <a:avLst/>
          </a:prstGeom>
          <a:noFill/>
        </p:spPr>
        <p:txBody>
          <a:bodyPr wrap="square" rtlCol="0">
            <a:spAutoFit/>
          </a:bodyPr>
          <a:lstStyle/>
          <a:p>
            <a:r>
              <a:rPr lang="ro-MD" sz="2800" dirty="0">
                <a:latin typeface="Roboto Slab" panose="020B0604020202020204" charset="0"/>
                <a:ea typeface="Roboto Slab" panose="020B0604020202020204" charset="0"/>
              </a:rPr>
              <a:t>Uneia sau mai multor întreprinderi</a:t>
            </a:r>
            <a:endParaRPr lang="en-US" sz="2800" dirty="0">
              <a:latin typeface="Roboto Slab" panose="020B0604020202020204" charset="0"/>
              <a:ea typeface="Roboto Slab" panose="020B0604020202020204" charset="0"/>
            </a:endParaRPr>
          </a:p>
        </p:txBody>
      </p:sp>
      <p:sp>
        <p:nvSpPr>
          <p:cNvPr id="30" name="TextBox 29">
            <a:extLst>
              <a:ext uri="{FF2B5EF4-FFF2-40B4-BE49-F238E27FC236}">
                <a16:creationId xmlns:a16="http://schemas.microsoft.com/office/drawing/2014/main" id="{E3237BD9-2865-4455-A9AD-C5E5E82D1284}"/>
              </a:ext>
            </a:extLst>
          </p:cNvPr>
          <p:cNvSpPr txBox="1"/>
          <p:nvPr/>
        </p:nvSpPr>
        <p:spPr>
          <a:xfrm>
            <a:off x="8823898" y="3460342"/>
            <a:ext cx="4922899" cy="523220"/>
          </a:xfrm>
          <a:prstGeom prst="rect">
            <a:avLst/>
          </a:prstGeom>
          <a:noFill/>
        </p:spPr>
        <p:txBody>
          <a:bodyPr wrap="square" rtlCol="0">
            <a:spAutoFit/>
          </a:bodyPr>
          <a:lstStyle/>
          <a:p>
            <a:r>
              <a:rPr lang="ro-MD" sz="2800" dirty="0">
                <a:latin typeface="Roboto Slab" panose="020B0604020202020204" charset="0"/>
                <a:ea typeface="Roboto Slab" panose="020B0604020202020204" charset="0"/>
              </a:rPr>
              <a:t>Unor părți ale întreprinderii</a:t>
            </a:r>
            <a:endParaRPr lang="en-US" sz="2800" dirty="0">
              <a:latin typeface="Roboto Slab" panose="020B0604020202020204" charset="0"/>
              <a:ea typeface="Roboto Slab" panose="020B0604020202020204" charset="0"/>
            </a:endParaRPr>
          </a:p>
        </p:txBody>
      </p:sp>
      <p:sp>
        <p:nvSpPr>
          <p:cNvPr id="31" name="TextBox 30">
            <a:extLst>
              <a:ext uri="{FF2B5EF4-FFF2-40B4-BE49-F238E27FC236}">
                <a16:creationId xmlns:a16="http://schemas.microsoft.com/office/drawing/2014/main" id="{B4DC1759-3685-4F87-A4EE-90BC7A9B3972}"/>
              </a:ext>
            </a:extLst>
          </p:cNvPr>
          <p:cNvSpPr txBox="1"/>
          <p:nvPr/>
        </p:nvSpPr>
        <p:spPr>
          <a:xfrm>
            <a:off x="4193273" y="1907232"/>
            <a:ext cx="6953834" cy="461665"/>
          </a:xfrm>
          <a:prstGeom prst="rect">
            <a:avLst/>
          </a:prstGeom>
          <a:noFill/>
        </p:spPr>
        <p:txBody>
          <a:bodyPr wrap="square" rtlCol="0">
            <a:spAutoFit/>
          </a:bodyPr>
          <a:lstStyle/>
          <a:p>
            <a:r>
              <a:rPr lang="ro-MD" sz="2400" b="1" dirty="0">
                <a:latin typeface="Roboto Slab" panose="020B0604020202020204" charset="0"/>
                <a:ea typeface="Roboto Slab" panose="020B0604020202020204" charset="0"/>
              </a:rPr>
              <a:t>Preluarea controlului se realizează asupra:</a:t>
            </a:r>
            <a:endParaRPr lang="en-US" sz="2400" b="1" dirty="0">
              <a:latin typeface="Roboto Slab" panose="020B0604020202020204" charset="0"/>
              <a:ea typeface="Roboto Slab" panose="020B0604020202020204" charset="0"/>
            </a:endParaRPr>
          </a:p>
        </p:txBody>
      </p:sp>
      <p:sp>
        <p:nvSpPr>
          <p:cNvPr id="2" name="Rectangle 1">
            <a:extLst>
              <a:ext uri="{FF2B5EF4-FFF2-40B4-BE49-F238E27FC236}">
                <a16:creationId xmlns:a16="http://schemas.microsoft.com/office/drawing/2014/main" id="{DFE9DE4F-9F10-45A1-BF3E-DCC4DC938337}"/>
              </a:ext>
            </a:extLst>
          </p:cNvPr>
          <p:cNvSpPr/>
          <p:nvPr/>
        </p:nvSpPr>
        <p:spPr>
          <a:xfrm>
            <a:off x="9615509" y="7339572"/>
            <a:ext cx="3827965" cy="707886"/>
          </a:xfrm>
          <a:prstGeom prst="rect">
            <a:avLst/>
          </a:prstGeom>
        </p:spPr>
        <p:txBody>
          <a:bodyPr wrap="square">
            <a:spAutoFit/>
          </a:bodyPr>
          <a:lstStyle/>
          <a:p>
            <a:r>
              <a:rPr lang="ro-MD" sz="2000" dirty="0">
                <a:latin typeface="Roboto Slab" panose="020B0604020202020204" charset="0"/>
                <a:ea typeface="Roboto Slab" panose="020B0604020202020204" charset="0"/>
              </a:rPr>
              <a:t>a) entități legale separate</a:t>
            </a:r>
            <a:br>
              <a:rPr lang="ro-MD" sz="2000" dirty="0">
                <a:latin typeface="Roboto Slab" panose="020B0604020202020204" charset="0"/>
                <a:ea typeface="Roboto Slab" panose="020B0604020202020204" charset="0"/>
              </a:rPr>
            </a:br>
            <a:r>
              <a:rPr lang="ro-MD" sz="2000" dirty="0">
                <a:latin typeface="Roboto Slab" panose="020B0604020202020204" charset="0"/>
                <a:ea typeface="Roboto Slab" panose="020B0604020202020204" charset="0"/>
              </a:rPr>
              <a:t>b) active sau părți ale acestora</a:t>
            </a:r>
          </a:p>
        </p:txBody>
      </p:sp>
      <p:sp>
        <p:nvSpPr>
          <p:cNvPr id="26" name="Partial Circle 25">
            <a:extLst>
              <a:ext uri="{FF2B5EF4-FFF2-40B4-BE49-F238E27FC236}">
                <a16:creationId xmlns:a16="http://schemas.microsoft.com/office/drawing/2014/main" id="{B9EF273E-5143-4267-BE45-D816386EDF31}"/>
              </a:ext>
            </a:extLst>
          </p:cNvPr>
          <p:cNvSpPr/>
          <p:nvPr/>
        </p:nvSpPr>
        <p:spPr>
          <a:xfrm rot="16200000">
            <a:off x="9854450" y="4441540"/>
            <a:ext cx="2342609" cy="2523550"/>
          </a:xfrm>
          <a:prstGeom prst="pie">
            <a:avLst>
              <a:gd name="adj1" fmla="val 9184017"/>
              <a:gd name="adj2" fmla="val 16748098"/>
            </a:avLst>
          </a:prstGeom>
          <a:solidFill>
            <a:srgbClr val="4CAEA6"/>
          </a:solidFill>
          <a:ln>
            <a:solidFill>
              <a:srgbClr val="4CA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2" name="Partial Circle 31">
            <a:extLst>
              <a:ext uri="{FF2B5EF4-FFF2-40B4-BE49-F238E27FC236}">
                <a16:creationId xmlns:a16="http://schemas.microsoft.com/office/drawing/2014/main" id="{E8FDFC4F-3993-411D-BF6B-9B76E0263FF1}"/>
              </a:ext>
            </a:extLst>
          </p:cNvPr>
          <p:cNvSpPr/>
          <p:nvPr/>
        </p:nvSpPr>
        <p:spPr>
          <a:xfrm rot="9275204">
            <a:off x="10054410" y="4522710"/>
            <a:ext cx="2351124" cy="2286532"/>
          </a:xfrm>
          <a:prstGeom prst="pie">
            <a:avLst>
              <a:gd name="adj1" fmla="val 12130892"/>
              <a:gd name="adj2" fmla="val 16099019"/>
            </a:avLst>
          </a:prstGeom>
          <a:solidFill>
            <a:srgbClr val="265664"/>
          </a:solidFill>
          <a:ln>
            <a:solidFill>
              <a:srgbClr val="265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3" name="Partial Circle 32">
            <a:extLst>
              <a:ext uri="{FF2B5EF4-FFF2-40B4-BE49-F238E27FC236}">
                <a16:creationId xmlns:a16="http://schemas.microsoft.com/office/drawing/2014/main" id="{8AC3FDA4-71EB-40E5-B27D-059C4620E4B4}"/>
              </a:ext>
            </a:extLst>
          </p:cNvPr>
          <p:cNvSpPr/>
          <p:nvPr/>
        </p:nvSpPr>
        <p:spPr>
          <a:xfrm rot="5149986">
            <a:off x="10006027" y="4358702"/>
            <a:ext cx="2397985" cy="2285438"/>
          </a:xfrm>
          <a:prstGeom prst="pie">
            <a:avLst>
              <a:gd name="adj1" fmla="val 10405095"/>
              <a:gd name="adj2" fmla="val 16200000"/>
            </a:avLst>
          </a:prstGeom>
          <a:solidFill>
            <a:srgbClr val="5E808B"/>
          </a:solidFill>
          <a:ln>
            <a:solidFill>
              <a:srgbClr val="5E80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13" name="Text 0">
            <a:extLst>
              <a:ext uri="{FF2B5EF4-FFF2-40B4-BE49-F238E27FC236}">
                <a16:creationId xmlns:a16="http://schemas.microsoft.com/office/drawing/2014/main" id="{D801B9EE-14B1-490B-8D0E-59BAD6FB7AC2}"/>
              </a:ext>
            </a:extLst>
          </p:cNvPr>
          <p:cNvSpPr/>
          <p:nvPr/>
        </p:nvSpPr>
        <p:spPr>
          <a:xfrm>
            <a:off x="4797926" y="621074"/>
            <a:ext cx="5106222" cy="566976"/>
          </a:xfrm>
          <a:prstGeom prst="rect">
            <a:avLst/>
          </a:prstGeom>
          <a:noFill/>
          <a:ln/>
        </p:spPr>
        <p:txBody>
          <a:bodyPr wrap="square" lIns="0" tIns="0" rIns="0" bIns="0" rtlCol="0" anchor="t"/>
          <a:lstStyle/>
          <a:p>
            <a:pPr marL="0" indent="0">
              <a:lnSpc>
                <a:spcPts val="5550"/>
              </a:lnSpc>
              <a:buNone/>
            </a:pPr>
            <a:r>
              <a:rPr lang="ro-MD" sz="4450" b="1" dirty="0">
                <a:solidFill>
                  <a:srgbClr val="4C96BD"/>
                </a:solidFill>
                <a:latin typeface="Roboto Slab" pitchFamily="34" charset="0"/>
                <a:ea typeface="Roboto Slab" pitchFamily="34" charset="-122"/>
                <a:cs typeface="Roboto Slab" pitchFamily="34" charset="-120"/>
              </a:rPr>
              <a:t>Metode de Control</a:t>
            </a:r>
            <a:endParaRPr lang="en-US" sz="4450" b="1" dirty="0">
              <a:solidFill>
                <a:srgbClr val="4C96BD"/>
              </a:solidFill>
            </a:endParaRPr>
          </a:p>
        </p:txBody>
      </p:sp>
      <p:pic>
        <p:nvPicPr>
          <p:cNvPr id="14" name="Picture 13">
            <a:extLst>
              <a:ext uri="{FF2B5EF4-FFF2-40B4-BE49-F238E27FC236}">
                <a16:creationId xmlns:a16="http://schemas.microsoft.com/office/drawing/2014/main" id="{9A3C75C4-E581-4128-A684-BDFFCF6616F9}"/>
              </a:ext>
            </a:extLst>
          </p:cNvPr>
          <p:cNvPicPr>
            <a:picLocks noChangeAspect="1"/>
          </p:cNvPicPr>
          <p:nvPr/>
        </p:nvPicPr>
        <p:blipFill>
          <a:blip r:embed="rId3"/>
          <a:stretch>
            <a:fillRect/>
          </a:stretch>
        </p:blipFill>
        <p:spPr>
          <a:xfrm>
            <a:off x="12289333" y="7473630"/>
            <a:ext cx="2341067" cy="755970"/>
          </a:xfrm>
          <a:prstGeom prst="rect">
            <a:avLst/>
          </a:prstGeom>
        </p:spPr>
      </p:pic>
      <p:sp>
        <p:nvSpPr>
          <p:cNvPr id="2" name="TextBox 1">
            <a:extLst>
              <a:ext uri="{FF2B5EF4-FFF2-40B4-BE49-F238E27FC236}">
                <a16:creationId xmlns:a16="http://schemas.microsoft.com/office/drawing/2014/main" id="{31025E21-6AEE-4BF8-A99D-67F8E2ECFAC8}"/>
              </a:ext>
            </a:extLst>
          </p:cNvPr>
          <p:cNvSpPr txBox="1"/>
          <p:nvPr/>
        </p:nvSpPr>
        <p:spPr>
          <a:xfrm>
            <a:off x="1023657" y="1791629"/>
            <a:ext cx="7096761" cy="5816977"/>
          </a:xfrm>
          <a:prstGeom prst="rect">
            <a:avLst/>
          </a:prstGeom>
          <a:noFill/>
        </p:spPr>
        <p:txBody>
          <a:bodyPr wrap="square" rtlCol="0">
            <a:spAutoFit/>
          </a:bodyPr>
          <a:lstStyle/>
          <a:p>
            <a:r>
              <a:rPr lang="ro-MD" sz="2400" dirty="0">
                <a:latin typeface="Roboto Slab" panose="020B0604020202020204" charset="0"/>
                <a:ea typeface="Roboto Slab" panose="020B0604020202020204" charset="0"/>
              </a:rPr>
              <a:t>Achiziționarea de valori mobiliare (părți sociale) sau de active</a:t>
            </a:r>
            <a:r>
              <a:rPr lang="ro-MD" sz="2000" dirty="0">
                <a:latin typeface="Roboto Slab" panose="020B0604020202020204" charset="0"/>
                <a:ea typeface="Roboto Slab" panose="020B0604020202020204" charset="0"/>
              </a:rPr>
              <a:t>.</a:t>
            </a:r>
          </a:p>
          <a:p>
            <a:endParaRPr lang="ro-MD" sz="2000" dirty="0">
              <a:latin typeface="Roboto Slab" panose="020B0604020202020204" charset="0"/>
              <a:ea typeface="Roboto Slab" panose="020B0604020202020204" charset="0"/>
            </a:endParaRPr>
          </a:p>
          <a:p>
            <a:endParaRPr lang="ro-MD" sz="1400" dirty="0">
              <a:latin typeface="Roboto Slab" panose="020B0604020202020204" charset="0"/>
              <a:ea typeface="Roboto Slab" panose="020B0604020202020204" charset="0"/>
            </a:endParaRPr>
          </a:p>
          <a:p>
            <a:endParaRPr lang="ro-MD" sz="1400" dirty="0">
              <a:latin typeface="Roboto Slab" panose="020B0604020202020204" charset="0"/>
              <a:ea typeface="Roboto Slab" panose="020B0604020202020204" charset="0"/>
            </a:endParaRPr>
          </a:p>
          <a:p>
            <a:r>
              <a:rPr lang="ro-MD" sz="2400" dirty="0">
                <a:latin typeface="Roboto Slab" panose="020B0604020202020204" charset="0"/>
                <a:ea typeface="Roboto Slab" panose="020B0604020202020204" charset="0"/>
              </a:rPr>
              <a:t>Control pe bază contractuală.</a:t>
            </a:r>
          </a:p>
          <a:p>
            <a:endParaRPr lang="ro-MD" sz="2000" dirty="0">
              <a:latin typeface="Roboto Slab" panose="020B0604020202020204" charset="0"/>
              <a:ea typeface="Roboto Slab" panose="020B0604020202020204" charset="0"/>
            </a:endParaRPr>
          </a:p>
          <a:p>
            <a:endParaRPr lang="ro-MD" sz="2000" dirty="0">
              <a:latin typeface="Roboto Slab" panose="020B0604020202020204" charset="0"/>
              <a:ea typeface="Roboto Slab" panose="020B0604020202020204" charset="0"/>
            </a:endParaRPr>
          </a:p>
          <a:p>
            <a:endParaRPr lang="ro-MD" sz="2000" dirty="0">
              <a:latin typeface="Roboto Slab" panose="020B0604020202020204" charset="0"/>
              <a:ea typeface="Roboto Slab" panose="020B0604020202020204" charset="0"/>
            </a:endParaRPr>
          </a:p>
          <a:p>
            <a:r>
              <a:rPr lang="ro-MD" sz="2400" dirty="0">
                <a:latin typeface="Roboto Slab" panose="020B0604020202020204" charset="0"/>
                <a:ea typeface="Roboto Slab" panose="020B0604020202020204" charset="0"/>
              </a:rPr>
              <a:t>Control prin alte metode.</a:t>
            </a:r>
          </a:p>
          <a:p>
            <a:endParaRPr lang="ro-MD" sz="2000" dirty="0">
              <a:latin typeface="Roboto Slab" panose="020B0604020202020204" charset="0"/>
              <a:ea typeface="Roboto Slab" panose="020B0604020202020204" charset="0"/>
            </a:endParaRPr>
          </a:p>
          <a:p>
            <a:endParaRPr lang="ro-MD" sz="2000" dirty="0">
              <a:latin typeface="Roboto Slab" panose="020B0604020202020204" charset="0"/>
              <a:ea typeface="Roboto Slab" panose="020B0604020202020204" charset="0"/>
            </a:endParaRPr>
          </a:p>
          <a:p>
            <a:endParaRPr lang="ro-MD" sz="2000" dirty="0">
              <a:latin typeface="Roboto Slab" panose="020B0604020202020204" charset="0"/>
              <a:ea typeface="Roboto Slab" panose="020B0604020202020204" charset="0"/>
            </a:endParaRPr>
          </a:p>
          <a:p>
            <a:r>
              <a:rPr lang="ro-MD" sz="2000" dirty="0">
                <a:latin typeface="Roboto Slab" panose="020B0604020202020204" charset="0"/>
                <a:ea typeface="Roboto Slab" panose="020B0604020202020204" charset="0"/>
              </a:rPr>
              <a:t>	</a:t>
            </a:r>
            <a:r>
              <a:rPr lang="ro-MD" sz="2400" dirty="0">
                <a:latin typeface="Roboto Slab" panose="020B0604020202020204" charset="0"/>
                <a:ea typeface="Roboto Slab" panose="020B0604020202020204" charset="0"/>
              </a:rPr>
              <a:t>Relații de dependență economică.</a:t>
            </a:r>
          </a:p>
          <a:p>
            <a:endParaRPr lang="ro-MD" sz="2000" dirty="0">
              <a:latin typeface="Roboto Slab" panose="020B0604020202020204" charset="0"/>
              <a:ea typeface="Roboto Slab" panose="020B0604020202020204" charset="0"/>
            </a:endParaRPr>
          </a:p>
          <a:p>
            <a:endParaRPr lang="ro-MD" sz="2000" dirty="0">
              <a:latin typeface="Roboto Slab" panose="020B0604020202020204" charset="0"/>
              <a:ea typeface="Roboto Slab" panose="020B0604020202020204" charset="0"/>
            </a:endParaRPr>
          </a:p>
          <a:p>
            <a:endParaRPr lang="ro-MD" sz="2000" dirty="0">
              <a:latin typeface="Roboto Slab" panose="020B0604020202020204" charset="0"/>
              <a:ea typeface="Roboto Slab" panose="020B0604020202020204" charset="0"/>
            </a:endParaRPr>
          </a:p>
          <a:p>
            <a:r>
              <a:rPr lang="ro-MD" sz="2000" dirty="0">
                <a:latin typeface="Roboto Slab" panose="020B0604020202020204" charset="0"/>
                <a:ea typeface="Roboto Slab" panose="020B0604020202020204" charset="0"/>
              </a:rPr>
              <a:t>	</a:t>
            </a:r>
            <a:r>
              <a:rPr lang="ro-MD" sz="2400" dirty="0">
                <a:latin typeface="Roboto Slab" panose="020B0604020202020204" charset="0"/>
                <a:ea typeface="Roboto Slab" panose="020B0604020202020204" charset="0"/>
              </a:rPr>
              <a:t>Control de pasiv sau indirect.</a:t>
            </a:r>
            <a:endParaRPr lang="en-US" sz="2000" dirty="0">
              <a:latin typeface="Roboto Slab" panose="020B0604020202020204" charset="0"/>
              <a:ea typeface="Roboto Slab" panose="020B0604020202020204" charset="0"/>
            </a:endParaRPr>
          </a:p>
        </p:txBody>
      </p:sp>
      <p:sp>
        <p:nvSpPr>
          <p:cNvPr id="15" name="TextBox 2">
            <a:extLst>
              <a:ext uri="{FF2B5EF4-FFF2-40B4-BE49-F238E27FC236}">
                <a16:creationId xmlns:a16="http://schemas.microsoft.com/office/drawing/2014/main" id="{523DB6B2-C2F8-4AC3-95E0-2E5A87A87580}"/>
              </a:ext>
            </a:extLst>
          </p:cNvPr>
          <p:cNvSpPr txBox="1"/>
          <p:nvPr/>
        </p:nvSpPr>
        <p:spPr>
          <a:xfrm>
            <a:off x="666611" y="1887624"/>
            <a:ext cx="1077595" cy="707886"/>
          </a:xfrm>
          <a:prstGeom prst="rect">
            <a:avLst/>
          </a:prstGeom>
          <a:noFill/>
        </p:spPr>
        <p:txBody>
          <a:bodyPr wrap="square" rtlCol="0">
            <a:spAutoFit/>
          </a:bodyPr>
          <a:lstStyle/>
          <a:p>
            <a:pPr marL="0" marR="0">
              <a:spcBef>
                <a:spcPts val="0"/>
              </a:spcBef>
              <a:spcAft>
                <a:spcPts val="0"/>
              </a:spcAft>
            </a:pPr>
            <a:r>
              <a:rPr lang="ro-MD" sz="4000" b="1" kern="1200" dirty="0">
                <a:ln>
                  <a:noFill/>
                </a:ln>
                <a:solidFill>
                  <a:srgbClr val="5E808B"/>
                </a:solidFill>
                <a:effectLst/>
                <a:latin typeface="Roboto Slab"/>
                <a:ea typeface="Roboto Slab"/>
                <a:cs typeface="Times New Roman" panose="02020603050405020304" pitchFamily="18" charset="0"/>
              </a:rPr>
              <a:t>1</a:t>
            </a:r>
            <a:endParaRPr lang="en-US" sz="2400" dirty="0">
              <a:solidFill>
                <a:srgbClr val="5E808B"/>
              </a:solidFill>
              <a:effectLst/>
              <a:latin typeface="Times New Roman" panose="02020603050405020304" pitchFamily="18" charset="0"/>
              <a:ea typeface="Times New Roman" panose="02020603050405020304" pitchFamily="18" charset="0"/>
            </a:endParaRPr>
          </a:p>
        </p:txBody>
      </p:sp>
      <p:sp>
        <p:nvSpPr>
          <p:cNvPr id="16" name="TextBox 2">
            <a:extLst>
              <a:ext uri="{FF2B5EF4-FFF2-40B4-BE49-F238E27FC236}">
                <a16:creationId xmlns:a16="http://schemas.microsoft.com/office/drawing/2014/main" id="{33DFC9F6-00A8-4303-9DDF-6BDD66ED4DE1}"/>
              </a:ext>
            </a:extLst>
          </p:cNvPr>
          <p:cNvSpPr txBox="1"/>
          <p:nvPr/>
        </p:nvSpPr>
        <p:spPr>
          <a:xfrm>
            <a:off x="666611" y="3083687"/>
            <a:ext cx="1077595" cy="707886"/>
          </a:xfrm>
          <a:prstGeom prst="rect">
            <a:avLst/>
          </a:prstGeom>
          <a:noFill/>
        </p:spPr>
        <p:txBody>
          <a:bodyPr wrap="square" rtlCol="0">
            <a:spAutoFit/>
          </a:bodyPr>
          <a:lstStyle/>
          <a:p>
            <a:pPr marL="0" marR="0">
              <a:spcBef>
                <a:spcPts val="0"/>
              </a:spcBef>
              <a:spcAft>
                <a:spcPts val="0"/>
              </a:spcAft>
            </a:pPr>
            <a:r>
              <a:rPr lang="ro-MD" sz="4000" b="1" dirty="0">
                <a:solidFill>
                  <a:srgbClr val="5E808B"/>
                </a:solidFill>
                <a:latin typeface="Roboto Slab"/>
                <a:ea typeface="Roboto Slab"/>
                <a:cs typeface="Times New Roman" panose="02020603050405020304" pitchFamily="18" charset="0"/>
              </a:rPr>
              <a:t>2</a:t>
            </a:r>
            <a:endParaRPr lang="en-US" sz="2400" dirty="0">
              <a:solidFill>
                <a:srgbClr val="5E808B"/>
              </a:solidFill>
              <a:effectLst/>
              <a:latin typeface="Times New Roman" panose="02020603050405020304" pitchFamily="18" charset="0"/>
              <a:ea typeface="Times New Roman" panose="02020603050405020304" pitchFamily="18" charset="0"/>
            </a:endParaRPr>
          </a:p>
        </p:txBody>
      </p:sp>
      <p:sp>
        <p:nvSpPr>
          <p:cNvPr id="17" name="TextBox 2">
            <a:extLst>
              <a:ext uri="{FF2B5EF4-FFF2-40B4-BE49-F238E27FC236}">
                <a16:creationId xmlns:a16="http://schemas.microsoft.com/office/drawing/2014/main" id="{4F7F0042-699F-4E28-B2BE-F152DE0DB338}"/>
              </a:ext>
            </a:extLst>
          </p:cNvPr>
          <p:cNvSpPr txBox="1"/>
          <p:nvPr/>
        </p:nvSpPr>
        <p:spPr>
          <a:xfrm>
            <a:off x="666611" y="4353184"/>
            <a:ext cx="1077595" cy="707886"/>
          </a:xfrm>
          <a:prstGeom prst="rect">
            <a:avLst/>
          </a:prstGeom>
          <a:noFill/>
        </p:spPr>
        <p:txBody>
          <a:bodyPr wrap="square" rtlCol="0">
            <a:spAutoFit/>
          </a:bodyPr>
          <a:lstStyle/>
          <a:p>
            <a:pPr marL="0" marR="0">
              <a:spcBef>
                <a:spcPts val="0"/>
              </a:spcBef>
              <a:spcAft>
                <a:spcPts val="0"/>
              </a:spcAft>
            </a:pPr>
            <a:r>
              <a:rPr lang="ro-MD" sz="4000" b="1" dirty="0">
                <a:solidFill>
                  <a:srgbClr val="5E808B"/>
                </a:solidFill>
                <a:effectLst/>
                <a:latin typeface="Roboto Slab"/>
                <a:ea typeface="Roboto Slab"/>
                <a:cs typeface="Times New Roman" panose="02020603050405020304" pitchFamily="18" charset="0"/>
              </a:rPr>
              <a:t>3</a:t>
            </a:r>
            <a:endParaRPr lang="en-US" sz="2400" dirty="0">
              <a:solidFill>
                <a:srgbClr val="5E808B"/>
              </a:solidFill>
              <a:effectLst/>
              <a:latin typeface="Times New Roman" panose="02020603050405020304" pitchFamily="18" charset="0"/>
              <a:ea typeface="Times New Roman" panose="02020603050405020304" pitchFamily="18" charset="0"/>
            </a:endParaRPr>
          </a:p>
        </p:txBody>
      </p:sp>
      <p:sp>
        <p:nvSpPr>
          <p:cNvPr id="18" name="TextBox 2">
            <a:extLst>
              <a:ext uri="{FF2B5EF4-FFF2-40B4-BE49-F238E27FC236}">
                <a16:creationId xmlns:a16="http://schemas.microsoft.com/office/drawing/2014/main" id="{161FCF11-F69E-46A2-9764-5D87B9074A19}"/>
              </a:ext>
            </a:extLst>
          </p:cNvPr>
          <p:cNvSpPr txBox="1"/>
          <p:nvPr/>
        </p:nvSpPr>
        <p:spPr>
          <a:xfrm>
            <a:off x="1089297" y="5645737"/>
            <a:ext cx="1077595" cy="707886"/>
          </a:xfrm>
          <a:prstGeom prst="rect">
            <a:avLst/>
          </a:prstGeom>
          <a:noFill/>
        </p:spPr>
        <p:txBody>
          <a:bodyPr wrap="square" rtlCol="0">
            <a:spAutoFit/>
          </a:bodyPr>
          <a:lstStyle/>
          <a:p>
            <a:pPr marL="0" marR="0">
              <a:spcBef>
                <a:spcPts val="0"/>
              </a:spcBef>
              <a:spcAft>
                <a:spcPts val="0"/>
              </a:spcAft>
            </a:pPr>
            <a:r>
              <a:rPr lang="ro-MD" sz="4000" b="1" dirty="0">
                <a:solidFill>
                  <a:srgbClr val="5E808B"/>
                </a:solidFill>
                <a:effectLst/>
                <a:latin typeface="Roboto Slab"/>
                <a:ea typeface="Roboto Slab"/>
                <a:cs typeface="Times New Roman" panose="02020603050405020304" pitchFamily="18" charset="0"/>
              </a:rPr>
              <a:t>3.1.</a:t>
            </a:r>
            <a:endParaRPr lang="en-US" sz="2400" dirty="0">
              <a:solidFill>
                <a:srgbClr val="5E808B"/>
              </a:solidFill>
              <a:effectLst/>
              <a:latin typeface="Times New Roman" panose="02020603050405020304" pitchFamily="18" charset="0"/>
              <a:ea typeface="Times New Roman" panose="02020603050405020304" pitchFamily="18" charset="0"/>
            </a:endParaRPr>
          </a:p>
        </p:txBody>
      </p:sp>
      <p:sp>
        <p:nvSpPr>
          <p:cNvPr id="19" name="TextBox 2">
            <a:extLst>
              <a:ext uri="{FF2B5EF4-FFF2-40B4-BE49-F238E27FC236}">
                <a16:creationId xmlns:a16="http://schemas.microsoft.com/office/drawing/2014/main" id="{72ABA870-5A67-4F8D-99A7-58C79BE2DF52}"/>
              </a:ext>
            </a:extLst>
          </p:cNvPr>
          <p:cNvSpPr txBox="1"/>
          <p:nvPr/>
        </p:nvSpPr>
        <p:spPr>
          <a:xfrm>
            <a:off x="1091895" y="6920664"/>
            <a:ext cx="1077595" cy="707886"/>
          </a:xfrm>
          <a:prstGeom prst="rect">
            <a:avLst/>
          </a:prstGeom>
          <a:noFill/>
        </p:spPr>
        <p:txBody>
          <a:bodyPr wrap="square" rtlCol="0">
            <a:spAutoFit/>
          </a:bodyPr>
          <a:lstStyle/>
          <a:p>
            <a:pPr marL="0" marR="0">
              <a:spcBef>
                <a:spcPts val="0"/>
              </a:spcBef>
              <a:spcAft>
                <a:spcPts val="0"/>
              </a:spcAft>
            </a:pPr>
            <a:r>
              <a:rPr lang="ro-MD" sz="4000" b="1" dirty="0">
                <a:solidFill>
                  <a:srgbClr val="5E808B"/>
                </a:solidFill>
                <a:effectLst/>
                <a:latin typeface="Roboto Slab"/>
                <a:ea typeface="Roboto Slab"/>
                <a:cs typeface="Times New Roman" panose="02020603050405020304" pitchFamily="18" charset="0"/>
              </a:rPr>
              <a:t>3.2.</a:t>
            </a:r>
            <a:endParaRPr lang="en-US" sz="2400" dirty="0">
              <a:solidFill>
                <a:srgbClr val="5E808B"/>
              </a:solidFill>
              <a:effectLst/>
              <a:latin typeface="Times New Roman" panose="02020603050405020304" pitchFamily="18" charset="0"/>
              <a:ea typeface="Times New Roman" panose="02020603050405020304" pitchFamily="18" charset="0"/>
            </a:endParaRPr>
          </a:p>
        </p:txBody>
      </p:sp>
      <p:sp>
        <p:nvSpPr>
          <p:cNvPr id="20" name="Partial Circle 19">
            <a:extLst>
              <a:ext uri="{FF2B5EF4-FFF2-40B4-BE49-F238E27FC236}">
                <a16:creationId xmlns:a16="http://schemas.microsoft.com/office/drawing/2014/main" id="{EAEFD7E9-B2FD-4635-A0E2-D0F12DEA5035}"/>
              </a:ext>
            </a:extLst>
          </p:cNvPr>
          <p:cNvSpPr/>
          <p:nvPr/>
        </p:nvSpPr>
        <p:spPr>
          <a:xfrm rot="16200000">
            <a:off x="8912175" y="1333735"/>
            <a:ext cx="2342609" cy="2523550"/>
          </a:xfrm>
          <a:prstGeom prst="pie">
            <a:avLst>
              <a:gd name="adj1" fmla="val 21298781"/>
              <a:gd name="adj2" fmla="val 16973169"/>
            </a:avLst>
          </a:prstGeom>
          <a:solidFill>
            <a:srgbClr val="4C96BD"/>
          </a:solidFill>
          <a:ln>
            <a:solidFill>
              <a:srgbClr val="4C96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1" name="TextBox 2">
            <a:extLst>
              <a:ext uri="{FF2B5EF4-FFF2-40B4-BE49-F238E27FC236}">
                <a16:creationId xmlns:a16="http://schemas.microsoft.com/office/drawing/2014/main" id="{FC8966F8-5DFE-4709-806B-407BD2257547}"/>
              </a:ext>
            </a:extLst>
          </p:cNvPr>
          <p:cNvSpPr txBox="1"/>
          <p:nvPr/>
        </p:nvSpPr>
        <p:spPr>
          <a:xfrm>
            <a:off x="10093489" y="1617461"/>
            <a:ext cx="1077595" cy="2646878"/>
          </a:xfrm>
          <a:prstGeom prst="rect">
            <a:avLst/>
          </a:prstGeom>
          <a:noFill/>
        </p:spPr>
        <p:txBody>
          <a:bodyPr wrap="square" rtlCol="0">
            <a:spAutoFit/>
          </a:bodyPr>
          <a:lstStyle/>
          <a:p>
            <a:pPr marL="0" marR="0">
              <a:spcBef>
                <a:spcPts val="0"/>
              </a:spcBef>
              <a:spcAft>
                <a:spcPts val="0"/>
              </a:spcAft>
            </a:pPr>
            <a:r>
              <a:rPr lang="ro-MD" sz="16600" b="1" dirty="0">
                <a:solidFill>
                  <a:schemeClr val="bg1"/>
                </a:solidFill>
                <a:effectLst/>
                <a:latin typeface="Roboto Slab" panose="020B0604020202020204" charset="0"/>
                <a:ea typeface="Roboto Slab" panose="020B0604020202020204" charset="0"/>
              </a:rPr>
              <a:t>$</a:t>
            </a:r>
            <a:endParaRPr lang="en-US" sz="16600" b="1" dirty="0">
              <a:solidFill>
                <a:schemeClr val="bg1"/>
              </a:solidFill>
              <a:effectLst/>
              <a:latin typeface="Roboto Slab" panose="020B0604020202020204" charset="0"/>
              <a:ea typeface="Roboto Slab" panose="020B0604020202020204" charset="0"/>
            </a:endParaRPr>
          </a:p>
        </p:txBody>
      </p:sp>
      <p:sp>
        <p:nvSpPr>
          <p:cNvPr id="22" name="TextBox 2">
            <a:extLst>
              <a:ext uri="{FF2B5EF4-FFF2-40B4-BE49-F238E27FC236}">
                <a16:creationId xmlns:a16="http://schemas.microsoft.com/office/drawing/2014/main" id="{58711B67-512E-4B9D-8CF2-71D4C58E4882}"/>
              </a:ext>
            </a:extLst>
          </p:cNvPr>
          <p:cNvSpPr txBox="1"/>
          <p:nvPr/>
        </p:nvSpPr>
        <p:spPr>
          <a:xfrm>
            <a:off x="10190724" y="1573919"/>
            <a:ext cx="1077595" cy="2646878"/>
          </a:xfrm>
          <a:prstGeom prst="rect">
            <a:avLst/>
          </a:prstGeom>
          <a:noFill/>
        </p:spPr>
        <p:txBody>
          <a:bodyPr wrap="square" rtlCol="0">
            <a:spAutoFit/>
          </a:bodyPr>
          <a:lstStyle/>
          <a:p>
            <a:pPr marL="0" marR="0">
              <a:spcBef>
                <a:spcPts val="0"/>
              </a:spcBef>
              <a:spcAft>
                <a:spcPts val="0"/>
              </a:spcAft>
            </a:pPr>
            <a:r>
              <a:rPr lang="ro-MD" sz="16600" dirty="0">
                <a:solidFill>
                  <a:srgbClr val="5E808B"/>
                </a:solidFill>
                <a:effectLst/>
                <a:latin typeface="Roboto Slab" panose="020B0604020202020204" charset="0"/>
                <a:ea typeface="Roboto Slab" panose="020B0604020202020204" charset="0"/>
              </a:rPr>
              <a:t>$</a:t>
            </a:r>
            <a:endParaRPr lang="en-US" sz="16600" dirty="0">
              <a:solidFill>
                <a:srgbClr val="5E808B"/>
              </a:solidFill>
              <a:effectLst/>
              <a:latin typeface="Roboto Slab" panose="020B0604020202020204" charset="0"/>
              <a:ea typeface="Roboto Slab" panose="020B0604020202020204" charset="0"/>
            </a:endParaRPr>
          </a:p>
        </p:txBody>
      </p:sp>
      <p:sp>
        <p:nvSpPr>
          <p:cNvPr id="24" name="Partial Circle 23">
            <a:extLst>
              <a:ext uri="{FF2B5EF4-FFF2-40B4-BE49-F238E27FC236}">
                <a16:creationId xmlns:a16="http://schemas.microsoft.com/office/drawing/2014/main" id="{5C20B9DC-5F5D-4DB1-9F28-15A24D887B60}"/>
              </a:ext>
            </a:extLst>
          </p:cNvPr>
          <p:cNvSpPr/>
          <p:nvPr/>
        </p:nvSpPr>
        <p:spPr>
          <a:xfrm rot="10800000">
            <a:off x="8769420" y="1330785"/>
            <a:ext cx="2342609" cy="2240102"/>
          </a:xfrm>
          <a:prstGeom prst="pie">
            <a:avLst>
              <a:gd name="adj1" fmla="val 806336"/>
              <a:gd name="adj2" fmla="val 5028515"/>
            </a:avLst>
          </a:prstGeom>
          <a:solidFill>
            <a:srgbClr val="396D78"/>
          </a:solidFill>
          <a:ln>
            <a:solidFill>
              <a:srgbClr val="396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28" name="Picture 27">
            <a:extLst>
              <a:ext uri="{FF2B5EF4-FFF2-40B4-BE49-F238E27FC236}">
                <a16:creationId xmlns:a16="http://schemas.microsoft.com/office/drawing/2014/main" id="{7E5C8390-729F-4453-8C5D-B799E04375E9}"/>
              </a:ext>
            </a:extLst>
          </p:cNvPr>
          <p:cNvPicPr>
            <a:picLocks noChangeAspect="1"/>
          </p:cNvPicPr>
          <p:nvPr/>
        </p:nvPicPr>
        <p:blipFill rotWithShape="1">
          <a:blip r:embed="rId4"/>
          <a:srcRect l="12145" t="17354" r="13919" b="14122"/>
          <a:stretch/>
        </p:blipFill>
        <p:spPr>
          <a:xfrm>
            <a:off x="8560449" y="4286996"/>
            <a:ext cx="2962308" cy="2224790"/>
          </a:xfrm>
          <a:prstGeom prst="rect">
            <a:avLst/>
          </a:prstGeom>
        </p:spPr>
      </p:pic>
      <p:sp>
        <p:nvSpPr>
          <p:cNvPr id="29" name="TextBox 2">
            <a:extLst>
              <a:ext uri="{FF2B5EF4-FFF2-40B4-BE49-F238E27FC236}">
                <a16:creationId xmlns:a16="http://schemas.microsoft.com/office/drawing/2014/main" id="{B3650264-B750-4F36-983A-6FFA29ABF4D2}"/>
              </a:ext>
            </a:extLst>
          </p:cNvPr>
          <p:cNvSpPr txBox="1"/>
          <p:nvPr/>
        </p:nvSpPr>
        <p:spPr>
          <a:xfrm>
            <a:off x="9703684" y="4801443"/>
            <a:ext cx="1077595" cy="1015663"/>
          </a:xfrm>
          <a:prstGeom prst="rect">
            <a:avLst/>
          </a:prstGeom>
          <a:noFill/>
        </p:spPr>
        <p:txBody>
          <a:bodyPr wrap="square" rtlCol="0">
            <a:spAutoFit/>
          </a:bodyPr>
          <a:lstStyle/>
          <a:p>
            <a:pPr marL="0" marR="0">
              <a:spcBef>
                <a:spcPts val="0"/>
              </a:spcBef>
              <a:spcAft>
                <a:spcPts val="0"/>
              </a:spcAft>
            </a:pPr>
            <a:r>
              <a:rPr lang="ro-MD" sz="6000" dirty="0">
                <a:solidFill>
                  <a:srgbClr val="5E808B"/>
                </a:solidFill>
                <a:effectLst/>
                <a:latin typeface="Roboto Slab" panose="020B0604020202020204" charset="0"/>
                <a:ea typeface="Roboto Slab" panose="020B0604020202020204" charset="0"/>
              </a:rPr>
              <a:t>$</a:t>
            </a:r>
            <a:endParaRPr lang="en-US" sz="6000" dirty="0">
              <a:solidFill>
                <a:srgbClr val="5E808B"/>
              </a:solidFill>
              <a:effectLst/>
              <a:latin typeface="Roboto Slab" panose="020B0604020202020204" charset="0"/>
              <a:ea typeface="Roboto Slab" panose="020B0604020202020204" charset="0"/>
            </a:endParaRPr>
          </a:p>
        </p:txBody>
      </p:sp>
      <p:pic>
        <p:nvPicPr>
          <p:cNvPr id="32" name="Graphic 31" descr="Meeting">
            <a:extLst>
              <a:ext uri="{FF2B5EF4-FFF2-40B4-BE49-F238E27FC236}">
                <a16:creationId xmlns:a16="http://schemas.microsoft.com/office/drawing/2014/main" id="{8D1A4E17-7F12-4524-8A9A-7C2BB8D4FE8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52452" y="6046342"/>
            <a:ext cx="2555859" cy="2555859"/>
          </a:xfrm>
          <a:prstGeom prst="rect">
            <a:avLst/>
          </a:prstGeom>
        </p:spPr>
      </p:pic>
      <p:pic>
        <p:nvPicPr>
          <p:cNvPr id="34" name="Graphic 33" descr="Contract RTL">
            <a:extLst>
              <a:ext uri="{FF2B5EF4-FFF2-40B4-BE49-F238E27FC236}">
                <a16:creationId xmlns:a16="http://schemas.microsoft.com/office/drawing/2014/main" id="{6D2F58C1-BBF9-4534-8931-0824A9731A6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881253" y="2565676"/>
            <a:ext cx="2134441" cy="2134441"/>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4" name="Text 1"/>
          <p:cNvSpPr/>
          <p:nvPr/>
        </p:nvSpPr>
        <p:spPr>
          <a:xfrm>
            <a:off x="1001777" y="1707291"/>
            <a:ext cx="7556421" cy="5956251"/>
          </a:xfrm>
          <a:prstGeom prst="rect">
            <a:avLst/>
          </a:prstGeom>
          <a:noFill/>
          <a:ln/>
        </p:spPr>
        <p:txBody>
          <a:bodyPr wrap="square" lIns="0" tIns="0" rIns="0" bIns="0" rtlCol="0" anchor="t"/>
          <a:lstStyle/>
          <a:p>
            <a:pPr marL="342900" indent="-342900" algn="just">
              <a:buFont typeface="Wingdings" panose="05000000000000000000" pitchFamily="2" charset="2"/>
              <a:buChar char="ü"/>
            </a:pPr>
            <a:r>
              <a:rPr lang="ro-MD" sz="2400" b="1" dirty="0">
                <a:latin typeface="Roboto Slab" panose="020B0604020202020204" charset="0"/>
                <a:ea typeface="Roboto Slab" panose="020B0604020202020204" charset="0"/>
              </a:rPr>
              <a:t>Cifra mondială</a:t>
            </a:r>
            <a:r>
              <a:rPr lang="ro-MD" sz="2400" dirty="0">
                <a:latin typeface="Roboto Slab" panose="020B0604020202020204" charset="0"/>
                <a:ea typeface="Roboto Slab" panose="020B0604020202020204" charset="0"/>
              </a:rPr>
              <a:t> totală de afaceri realizată cumulativ de întreprinderile implicate, înregistrată în anul anterior operațiunii, depășește </a:t>
            </a:r>
            <a:r>
              <a:rPr lang="ro-MD" sz="2400" b="1" dirty="0">
                <a:latin typeface="Roboto Slab" panose="020B0604020202020204" charset="0"/>
                <a:ea typeface="Roboto Slab" panose="020B0604020202020204" charset="0"/>
              </a:rPr>
              <a:t>50 000 000</a:t>
            </a:r>
            <a:r>
              <a:rPr lang="ro-MD" sz="2400" dirty="0">
                <a:latin typeface="Roboto Slab" panose="020B0604020202020204" charset="0"/>
                <a:ea typeface="Roboto Slab" panose="020B0604020202020204" charset="0"/>
              </a:rPr>
              <a:t> de lei și </a:t>
            </a:r>
          </a:p>
          <a:p>
            <a:pPr algn="just"/>
            <a:r>
              <a:rPr lang="ro-MD" sz="2400" dirty="0">
                <a:latin typeface="Roboto Slab" panose="020B0604020202020204" charset="0"/>
                <a:ea typeface="Roboto Slab" panose="020B0604020202020204" charset="0"/>
              </a:rPr>
              <a:t> </a:t>
            </a:r>
          </a:p>
          <a:p>
            <a:pPr marL="342900" indent="-342900" algn="just">
              <a:buFont typeface="Wingdings" panose="05000000000000000000" pitchFamily="2" charset="2"/>
              <a:buChar char="ü"/>
            </a:pPr>
            <a:r>
              <a:rPr lang="ro-MD" sz="2400" dirty="0">
                <a:latin typeface="Roboto Slab" panose="020B0604020202020204" charset="0"/>
                <a:ea typeface="Roboto Slab" panose="020B0604020202020204" charset="0"/>
              </a:rPr>
              <a:t>Există cel puțin două întreprinderi implicate în operațiune care au realizat </a:t>
            </a:r>
            <a:r>
              <a:rPr lang="ro-MD" sz="2400" b="1" dirty="0">
                <a:latin typeface="Roboto Slab" panose="020B0604020202020204" charset="0"/>
                <a:ea typeface="Roboto Slab" panose="020B0604020202020204" charset="0"/>
              </a:rPr>
              <a:t>pe teritoriul Republicii Moldova</a:t>
            </a:r>
            <a:r>
              <a:rPr lang="ro-MD" sz="2400" dirty="0">
                <a:latin typeface="Roboto Slab" panose="020B0604020202020204" charset="0"/>
                <a:ea typeface="Roboto Slab" panose="020B0604020202020204" charset="0"/>
              </a:rPr>
              <a:t>, fiecare în parte, o cifră totală de afaceri mai mare de 20000000 de lei în anul anterior operațiunii.</a:t>
            </a:r>
          </a:p>
          <a:p>
            <a:r>
              <a:rPr lang="ro-MD" sz="2400" b="1" dirty="0">
                <a:latin typeface="Roboto Slab" panose="020B0604020202020204" charset="0"/>
                <a:ea typeface="Roboto Slab" panose="020B0604020202020204" charset="0"/>
              </a:rPr>
              <a:t> </a:t>
            </a:r>
            <a:endParaRPr lang="ro-MD" sz="2400" dirty="0">
              <a:latin typeface="Roboto Slab" panose="020B0604020202020204" charset="0"/>
              <a:ea typeface="Roboto Slab" panose="020B0604020202020204" charset="0"/>
            </a:endParaRPr>
          </a:p>
          <a:p>
            <a:pPr algn="just"/>
            <a:r>
              <a:rPr lang="ro-MD" sz="2400" b="1" u="sng" dirty="0">
                <a:latin typeface="Roboto Slab" panose="020B0604020202020204" charset="0"/>
                <a:ea typeface="Roboto Slab" panose="020B0604020202020204" charset="0"/>
              </a:rPr>
              <a:t>Până la declararea concentrării economice ca fiind compatibilă cu mediul </a:t>
            </a:r>
            <a:r>
              <a:rPr lang="ro-MD" sz="2400" b="1" u="sng" dirty="0" err="1">
                <a:latin typeface="Roboto Slab" panose="020B0604020202020204" charset="0"/>
                <a:ea typeface="Roboto Slab" panose="020B0604020202020204" charset="0"/>
              </a:rPr>
              <a:t>concurenţial</a:t>
            </a:r>
            <a:r>
              <a:rPr lang="ro-MD" sz="2400" b="1" u="sng" dirty="0">
                <a:latin typeface="Roboto Slab" panose="020B0604020202020204" charset="0"/>
                <a:ea typeface="Roboto Slab" panose="020B0604020202020204" charset="0"/>
              </a:rPr>
              <a:t>, în temeiul unei decizii emise de către Plenul Consiliului </a:t>
            </a:r>
            <a:r>
              <a:rPr lang="ro-MD" sz="2400" b="1" u="sng" dirty="0" err="1">
                <a:latin typeface="Roboto Slab" panose="020B0604020202020204" charset="0"/>
                <a:ea typeface="Roboto Slab" panose="020B0604020202020204" charset="0"/>
              </a:rPr>
              <a:t>Concurenţei</a:t>
            </a:r>
            <a:r>
              <a:rPr lang="ro-MD" sz="2400" b="1" u="sng" dirty="0">
                <a:latin typeface="Roboto Slab" panose="020B0604020202020204" charset="0"/>
                <a:ea typeface="Roboto Slab" panose="020B0604020202020204" charset="0"/>
              </a:rPr>
              <a:t> este interzisă punerea în aplicare a unei </a:t>
            </a:r>
            <a:r>
              <a:rPr lang="ro-MD" sz="2400" b="1" u="sng" dirty="0" err="1">
                <a:latin typeface="Roboto Slab" panose="020B0604020202020204" charset="0"/>
                <a:ea typeface="Roboto Slab" panose="020B0604020202020204" charset="0"/>
              </a:rPr>
              <a:t>operaţiuni</a:t>
            </a:r>
            <a:r>
              <a:rPr lang="ro-MD" sz="2400" b="1" u="sng" dirty="0">
                <a:latin typeface="Roboto Slab" panose="020B0604020202020204" charset="0"/>
                <a:ea typeface="Roboto Slab" panose="020B0604020202020204" charset="0"/>
              </a:rPr>
              <a:t> de concentrare economică. </a:t>
            </a:r>
          </a:p>
        </p:txBody>
      </p:sp>
      <p:pic>
        <p:nvPicPr>
          <p:cNvPr id="5" name="Image 0" descr="preencoded.png">
            <a:extLst>
              <a:ext uri="{FF2B5EF4-FFF2-40B4-BE49-F238E27FC236}">
                <a16:creationId xmlns:a16="http://schemas.microsoft.com/office/drawing/2014/main" id="{F371293A-C9F5-437C-95A0-13C23DC72BD1}"/>
              </a:ext>
            </a:extLst>
          </p:cNvPr>
          <p:cNvPicPr>
            <a:picLocks noChangeAspect="1"/>
          </p:cNvPicPr>
          <p:nvPr/>
        </p:nvPicPr>
        <p:blipFill>
          <a:blip r:embed="rId3"/>
          <a:stretch>
            <a:fillRect/>
          </a:stretch>
        </p:blipFill>
        <p:spPr>
          <a:xfrm>
            <a:off x="9144000" y="0"/>
            <a:ext cx="5486400" cy="8229600"/>
          </a:xfrm>
          <a:prstGeom prst="rect">
            <a:avLst/>
          </a:prstGeom>
        </p:spPr>
      </p:pic>
      <p:sp>
        <p:nvSpPr>
          <p:cNvPr id="2" name="TextBox 1">
            <a:extLst>
              <a:ext uri="{FF2B5EF4-FFF2-40B4-BE49-F238E27FC236}">
                <a16:creationId xmlns:a16="http://schemas.microsoft.com/office/drawing/2014/main" id="{8E8D3576-CA5D-ACDB-1525-18D94A80F7E6}"/>
              </a:ext>
            </a:extLst>
          </p:cNvPr>
          <p:cNvSpPr txBox="1"/>
          <p:nvPr/>
        </p:nvSpPr>
        <p:spPr>
          <a:xfrm>
            <a:off x="1001777" y="662302"/>
            <a:ext cx="5152443" cy="523220"/>
          </a:xfrm>
          <a:prstGeom prst="rect">
            <a:avLst/>
          </a:prstGeom>
          <a:noFill/>
        </p:spPr>
        <p:txBody>
          <a:bodyPr wrap="square" rtlCol="0">
            <a:spAutoFit/>
          </a:bodyPr>
          <a:lstStyle/>
          <a:p>
            <a:r>
              <a:rPr lang="ro-RO" sz="2800" b="1" dirty="0">
                <a:latin typeface="Roboto Slab" pitchFamily="2" charset="0"/>
                <a:ea typeface="Roboto Slab" pitchFamily="2" charset="0"/>
                <a:cs typeface="Roboto Slab" pitchFamily="2" charset="0"/>
              </a:rPr>
              <a:t>PRAGURI/CRITERII DE BAZĂ</a:t>
            </a:r>
            <a:endParaRPr lang="ru-RU" sz="2800" b="1" dirty="0">
              <a:latin typeface="Roboto Slab" pitchFamily="2" charset="0"/>
              <a:ea typeface="Roboto Slab" pitchFamily="2" charset="0"/>
              <a:cs typeface="Roboto Slab" pitchFamily="2" charset="0"/>
            </a:endParaRPr>
          </a:p>
        </p:txBody>
      </p:sp>
      <p:pic>
        <p:nvPicPr>
          <p:cNvPr id="7" name="Рисунок 6" descr="Контрольный список со сплошной заливкой">
            <a:extLst>
              <a:ext uri="{FF2B5EF4-FFF2-40B4-BE49-F238E27FC236}">
                <a16:creationId xmlns:a16="http://schemas.microsoft.com/office/drawing/2014/main" id="{1E5510E7-9781-32F7-9CA3-F32AE7F9B47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88924" y="466712"/>
            <a:ext cx="914400" cy="914400"/>
          </a:xfrm>
          <a:prstGeom prst="rect">
            <a:avLst/>
          </a:prstGeom>
        </p:spPr>
      </p:pic>
      <p:pic>
        <p:nvPicPr>
          <p:cNvPr id="9" name="Рисунок 8" descr="База данных со сплошной заливкой">
            <a:extLst>
              <a:ext uri="{FF2B5EF4-FFF2-40B4-BE49-F238E27FC236}">
                <a16:creationId xmlns:a16="http://schemas.microsoft.com/office/drawing/2014/main" id="{F2D64F59-D4F5-4CC0-BE88-1B501A5F56D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04654" y="466712"/>
            <a:ext cx="914400" cy="914400"/>
          </a:xfrm>
          <a:prstGeom prst="rect">
            <a:avLst/>
          </a:prstGeom>
        </p:spPr>
      </p:pic>
      <p:pic>
        <p:nvPicPr>
          <p:cNvPr id="11" name="Рисунок 10" descr="Презентация с линейчатой диаграммой со сплошной заливкой">
            <a:extLst>
              <a:ext uri="{FF2B5EF4-FFF2-40B4-BE49-F238E27FC236}">
                <a16:creationId xmlns:a16="http://schemas.microsoft.com/office/drawing/2014/main" id="{26F76D37-26EF-4B51-A81B-21A7807DEF4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996789" y="532007"/>
            <a:ext cx="914400" cy="91440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1134</TotalTime>
  <Words>2125</Words>
  <Application>Microsoft Office PowerPoint</Application>
  <PresentationFormat>Произвольный</PresentationFormat>
  <Paragraphs>337</Paragraphs>
  <Slides>27</Slides>
  <Notes>7</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27</vt:i4>
      </vt:variant>
    </vt:vector>
  </HeadingPairs>
  <TitlesOfParts>
    <vt:vector size="33" baseType="lpstr">
      <vt:lpstr>Times New Roman</vt:lpstr>
      <vt:lpstr>Roboto Slab</vt:lpstr>
      <vt:lpstr>Arial</vt:lpstr>
      <vt:lpstr>Calibri</vt:lpstr>
      <vt:lpstr>Wingdings</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Legal Crowe Turcan Mikhailenko</cp:lastModifiedBy>
  <cp:revision>81</cp:revision>
  <dcterms:created xsi:type="dcterms:W3CDTF">2024-11-11T14:59:51Z</dcterms:created>
  <dcterms:modified xsi:type="dcterms:W3CDTF">2024-11-19T09:28:29Z</dcterms:modified>
</cp:coreProperties>
</file>