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364FC-B4F1-9FF7-1571-1DBDDEC26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141E8D-E341-9DDC-280D-0D6DBE930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B2A09-AFBC-B931-EE4A-E09FF9D6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5ACBE4-6DEE-6AC2-0147-2CEF1F50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5EA59-91BF-942D-5348-E9DEB107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2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356B0-0E3B-9BFB-E34F-553EE1D3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557847-4756-EC9C-C6A8-412E48C76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5BB64-4A1E-3AB1-BF1B-5D69894A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AC232-7332-C60E-04CC-31720D91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3B81C-5510-1544-BBCD-1290643D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86B39B-6CF0-BFFC-E0AC-1A21389DC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39E6F5-2454-3C9A-FFC8-4684D3946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412A7-337A-E677-46A9-45607647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14116-69C0-09CD-F241-20680BF6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008822-DD7D-8E77-A8CA-72A066A0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1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B4538-89A0-3C77-8629-15D6E0AE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930EE-D845-0E9D-B540-CA3441359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A9BC1-C980-762D-BFC2-295AB0F6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24B4B-7DD0-F14D-1BA1-43A0A843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B7A0A5-DE66-916E-80E8-155E9620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2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55EEA-4548-FD44-6DEE-C60A5031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A37CF-49D1-3CD2-B638-E6EDD6F2B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B7A06-805B-0DF8-1ADB-E277C89A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8C894A-C023-83D6-090B-2C2CEE26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D8863-4D30-4E59-A46B-C46466B2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8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B218D-6A04-BAC9-696C-89A48DF3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27281-3602-4B91-D4BB-AD2C7A509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1A69D0-8C74-DBA7-8240-6713B5AE4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45E171-F1AF-2DC9-8D55-97D5125E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6175D1-7D50-6BAF-3A85-9494105B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0A023E-9B31-C546-7BD3-49F431E2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2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7B9E0-968F-8440-B228-B7CD3E29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155CB-F81D-0AFA-787D-428BFF7FF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FE358E-9EAB-2801-3B9D-E344E9CAC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82C5B1-24AE-6E22-BD99-34861F08C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F0619B-759F-9088-FAD8-060C362CD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BBAC9-54A8-0D64-5259-56F9551A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68FD2E-DC9A-86CF-AF03-34E77DAA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2EDB90-6004-C3F2-4BC8-4B2351BF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9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22BF7-B0C4-EF4B-ADFE-E241EF68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D668A0-1B20-CFE1-9213-4D1444EA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A4F79C-D8BF-5D98-040A-18765BBB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3A7AC2-CD24-1375-4887-7D604F77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27096-7690-F32B-91D0-7CB477B1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548C88-18F8-C900-93F1-C51AFEA2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93831-DA05-EDC1-F35F-26CA9D38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39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9D7A9-5B12-EDA9-76A9-9174CA00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DE6BF-3BA5-0B26-D169-A4ABB669B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732262-2A89-E797-CC79-E259BCBA2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FC3EFE-1B8C-739D-A140-64073AE0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8404D-BDCC-A1ED-24CE-A392FC27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0DE6ED-DFF4-DE07-2598-E7A2C156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0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DF9C5-9C7F-00E2-0E08-CFC18730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A4B620-FE53-32F7-87D0-697059DBF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A64ED0-3F8E-6FC5-5201-30C2E1498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932EBB-8730-7B8E-9989-E4403795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AADFF0-8665-1BF0-146D-2E35DF51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9523B3-B8BF-371E-11F0-987E4EB4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9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37485-0F09-E6E9-63D0-52A689AE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0708F-FEE8-BBDE-3809-54F5C4E20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53F3C-4F7A-E55A-2938-75C586301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6114-17B5-429F-B301-0D0449115FD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6F346-BD91-FCFE-EE81-15F60FB1C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1FF73-34DC-3F2E-5D0E-B95615C7F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01CF4-331C-40AE-98A3-6C84B63C0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17/06/relationships/model3d" Target="../media/model3d1.glb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17/06/relationships/model3d" Target="../media/model3d2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62FAD4-247A-B3DF-1FD0-DB1D9B101257}"/>
              </a:ext>
            </a:extLst>
          </p:cNvPr>
          <p:cNvSpPr txBox="1"/>
          <p:nvPr/>
        </p:nvSpPr>
        <p:spPr>
          <a:xfrm>
            <a:off x="488482" y="769302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Начало предпринимательской деятельности. 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аспекты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ACDB6-3827-FD51-69BA-71E2E1DFE8EB}"/>
              </a:ext>
            </a:extLst>
          </p:cNvPr>
          <p:cNvSpPr txBox="1"/>
          <p:nvPr/>
        </p:nvSpPr>
        <p:spPr>
          <a:xfrm>
            <a:off x="488482" y="3272820"/>
            <a:ext cx="85400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аспекты ведения бизнеса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Разрешительные документы и регистрация предпринимательской деятельности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Налоговые аспекты</a:t>
            </a:r>
          </a:p>
        </p:txBody>
      </p:sp>
      <p:sp>
        <p:nvSpPr>
          <p:cNvPr id="8" name="Google Shape;547;g3055755fe82_0_583">
            <a:extLst>
              <a:ext uri="{FF2B5EF4-FFF2-40B4-BE49-F238E27FC236}">
                <a16:creationId xmlns:a16="http://schemas.microsoft.com/office/drawing/2014/main" id="{5887DAB1-9CA6-0D01-DBA0-A4577AEC4EF3}"/>
              </a:ext>
            </a:extLst>
          </p:cNvPr>
          <p:cNvSpPr/>
          <p:nvPr/>
        </p:nvSpPr>
        <p:spPr>
          <a:xfrm>
            <a:off x="1452452" y="2311307"/>
            <a:ext cx="4169664" cy="21946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44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5D8E6-3283-7AD8-E6F5-6A4CBCBAFBC3}"/>
              </a:ext>
            </a:extLst>
          </p:cNvPr>
          <p:cNvSpPr txBox="1"/>
          <p:nvPr/>
        </p:nvSpPr>
        <p:spPr>
          <a:xfrm>
            <a:off x="411480" y="407287"/>
            <a:ext cx="5431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Общие аспекты ведения бизнеса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C21D6-83EF-2F66-2F29-21AA65C06F41}"/>
              </a:ext>
            </a:extLst>
          </p:cNvPr>
          <p:cNvSpPr txBox="1"/>
          <p:nvPr/>
        </p:nvSpPr>
        <p:spPr>
          <a:xfrm>
            <a:off x="411480" y="1071432"/>
            <a:ext cx="6008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предпринимательской деятельности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C317E-48D5-C739-CA98-CB2068B580DD}"/>
              </a:ext>
            </a:extLst>
          </p:cNvPr>
          <p:cNvSpPr txBox="1"/>
          <p:nvPr/>
        </p:nvSpPr>
        <p:spPr>
          <a:xfrm>
            <a:off x="411480" y="153309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предприятий (ИП, ООО и др.)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CB2AE9-BD41-BC6C-3447-EDE26D3FB42D}"/>
              </a:ext>
            </a:extLst>
          </p:cNvPr>
          <p:cNvSpPr txBox="1"/>
          <p:nvPr/>
        </p:nvSpPr>
        <p:spPr>
          <a:xfrm>
            <a:off x="411480" y="190242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и возможности в бизнесе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F1AB8-62A1-7EAD-EC5F-BD6815111A0E}"/>
              </a:ext>
            </a:extLst>
          </p:cNvPr>
          <p:cNvSpPr txBox="1"/>
          <p:nvPr/>
        </p:nvSpPr>
        <p:spPr>
          <a:xfrm>
            <a:off x="411480" y="2271761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Бизнес-планирование</a:t>
            </a:r>
            <a:r>
              <a:rPr lang="ru-RU" dirty="0"/>
              <a:t>: необходимость и ключевые этапы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00EBE-FBE4-15DB-2D6D-F870A1E30F6A}"/>
              </a:ext>
            </a:extLst>
          </p:cNvPr>
          <p:cNvSpPr txBox="1"/>
          <p:nvPr/>
        </p:nvSpPr>
        <p:spPr>
          <a:xfrm>
            <a:off x="411480" y="273342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сферы деятельности: анализ рынка и конкурентов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0216C4-0CB4-9E29-0D7D-DFFCF3F30A05}"/>
              </a:ext>
            </a:extLst>
          </p:cNvPr>
          <p:cNvSpPr txBox="1"/>
          <p:nvPr/>
        </p:nvSpPr>
        <p:spPr>
          <a:xfrm>
            <a:off x="411480" y="3195091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и начальные инвестиции</a:t>
            </a:r>
          </a:p>
        </p:txBody>
      </p:sp>
      <p:pic>
        <p:nvPicPr>
          <p:cNvPr id="25" name="Рисунок 24" descr="Голова с шестеренками">
            <a:extLst>
              <a:ext uri="{FF2B5EF4-FFF2-40B4-BE49-F238E27FC236}">
                <a16:creationId xmlns:a16="http://schemas.microsoft.com/office/drawing/2014/main" id="{AB6C324D-8C37-6728-8D85-34670C217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5352" y="1236751"/>
            <a:ext cx="3916680" cy="3916680"/>
          </a:xfrm>
          <a:prstGeom prst="rect">
            <a:avLst/>
          </a:prstGeom>
          <a:effectLst>
            <a:glow rad="127000">
              <a:schemeClr val="bg1">
                <a:alpha val="93000"/>
              </a:schemeClr>
            </a:glow>
            <a:softEdge rad="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EE26EE-D7FA-CFAA-9292-E285098B023D}"/>
              </a:ext>
            </a:extLst>
          </p:cNvPr>
          <p:cNvSpPr txBox="1"/>
          <p:nvPr/>
        </p:nvSpPr>
        <p:spPr>
          <a:xfrm>
            <a:off x="324853" y="4471602"/>
            <a:ext cx="90597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Предпринимательская деятельность – это самостоятельная, на свой риск, деятельность, направленная на систематическое получение прибыли. Начало предпринимательства требует четкого понимания бизнес-среды, определения целей и разработки стратегии для устойчивого роста. Один из первых шагов – это выбор формы организации бизнеса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форма имеет свои особенности в налогообложении, ответственности учредителей и возможностях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16691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E4BACD0-C4CC-CD3E-683B-4B943248DD4F}"/>
              </a:ext>
            </a:extLst>
          </p:cNvPr>
          <p:cNvGrpSpPr/>
          <p:nvPr/>
        </p:nvGrpSpPr>
        <p:grpSpPr>
          <a:xfrm>
            <a:off x="586339" y="2982227"/>
            <a:ext cx="4263992" cy="3484342"/>
            <a:chOff x="7179644" y="2346960"/>
            <a:chExt cx="4263992" cy="348434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>
              <a:schemeClr val="accent1">
                <a:alpha val="40000"/>
              </a:schemeClr>
            </a:glow>
          </a:effectLst>
        </p:grpSpPr>
        <p:sp>
          <p:nvSpPr>
            <p:cNvPr id="6" name="Блок-схема: знак завершения 5">
              <a:extLst>
                <a:ext uri="{FF2B5EF4-FFF2-40B4-BE49-F238E27FC236}">
                  <a16:creationId xmlns:a16="http://schemas.microsoft.com/office/drawing/2014/main" id="{20B90914-962C-55AF-986E-4DC6A1AF2BCE}"/>
                </a:ext>
              </a:extLst>
            </p:cNvPr>
            <p:cNvSpPr/>
            <p:nvPr/>
          </p:nvSpPr>
          <p:spPr>
            <a:xfrm>
              <a:off x="7179644" y="2346960"/>
              <a:ext cx="4263992" cy="81814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знак завершения 6">
              <a:extLst>
                <a:ext uri="{FF2B5EF4-FFF2-40B4-BE49-F238E27FC236}">
                  <a16:creationId xmlns:a16="http://schemas.microsoft.com/office/drawing/2014/main" id="{68E660FE-3ACF-258E-7E7C-F68F9425B790}"/>
                </a:ext>
              </a:extLst>
            </p:cNvPr>
            <p:cNvSpPr/>
            <p:nvPr/>
          </p:nvSpPr>
          <p:spPr>
            <a:xfrm>
              <a:off x="7179644" y="3004686"/>
              <a:ext cx="4263992" cy="81814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знак завершения 7">
              <a:extLst>
                <a:ext uri="{FF2B5EF4-FFF2-40B4-BE49-F238E27FC236}">
                  <a16:creationId xmlns:a16="http://schemas.microsoft.com/office/drawing/2014/main" id="{EBE677EC-1A1A-182D-1832-556CD0291293}"/>
                </a:ext>
              </a:extLst>
            </p:cNvPr>
            <p:cNvSpPr/>
            <p:nvPr/>
          </p:nvSpPr>
          <p:spPr>
            <a:xfrm>
              <a:off x="7179644" y="3718559"/>
              <a:ext cx="4263992" cy="81814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знак завершения 8">
              <a:extLst>
                <a:ext uri="{FF2B5EF4-FFF2-40B4-BE49-F238E27FC236}">
                  <a16:creationId xmlns:a16="http://schemas.microsoft.com/office/drawing/2014/main" id="{B6C64128-6F86-9E89-D954-52800BD78B58}"/>
                </a:ext>
              </a:extLst>
            </p:cNvPr>
            <p:cNvSpPr/>
            <p:nvPr/>
          </p:nvSpPr>
          <p:spPr>
            <a:xfrm>
              <a:off x="7179644" y="4417994"/>
              <a:ext cx="4263992" cy="81814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знак завершения 9">
              <a:extLst>
                <a:ext uri="{FF2B5EF4-FFF2-40B4-BE49-F238E27FC236}">
                  <a16:creationId xmlns:a16="http://schemas.microsoft.com/office/drawing/2014/main" id="{AE44451A-962A-8DAC-7DE9-8045EEBD810F}"/>
                </a:ext>
              </a:extLst>
            </p:cNvPr>
            <p:cNvSpPr/>
            <p:nvPr/>
          </p:nvSpPr>
          <p:spPr>
            <a:xfrm>
              <a:off x="7179644" y="5013155"/>
              <a:ext cx="4263992" cy="818147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512693-35A7-743A-7B51-052F842FF1A3}"/>
              </a:ext>
            </a:extLst>
          </p:cNvPr>
          <p:cNvSpPr txBox="1"/>
          <p:nvPr/>
        </p:nvSpPr>
        <p:spPr>
          <a:xfrm>
            <a:off x="218974" y="249538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Разрешительные документы и регистрация предпринимательской деятельности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413CAE6-D1A7-F7C8-0FCA-8DA72610D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73" y="1415262"/>
            <a:ext cx="65256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регистрации бизнеса: шаги и необходимые документы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для различных видов деятельности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16752-08DC-1D56-91E6-556BFECE5AA9}"/>
              </a:ext>
            </a:extLst>
          </p:cNvPr>
          <p:cNvSpPr txBox="1"/>
          <p:nvPr/>
        </p:nvSpPr>
        <p:spPr>
          <a:xfrm>
            <a:off x="5339613" y="4458100"/>
            <a:ext cx="64802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разрешительных документов (лицензии, патенты и др.)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налоговых органах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банковского счета для бизнеса </a:t>
            </a:r>
          </a:p>
        </p:txBody>
      </p:sp>
    </p:spTree>
    <p:extLst>
      <p:ext uri="{BB962C8B-B14F-4D97-AF65-F5344CB8AC3E}">
        <p14:creationId xmlns:p14="http://schemas.microsoft.com/office/powerpoint/2010/main" val="292491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BA7BD0-347E-CE89-F1B1-554B2B928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19" y="231411"/>
            <a:ext cx="3970026" cy="2837948"/>
          </a:xfrm>
          <a:prstGeom prst="rect">
            <a:avLst/>
          </a:prstGeom>
          <a:effectLst>
            <a:softEdge rad="8382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8E75FE-7C4E-7A88-67A4-9FA1AAD9E186}"/>
              </a:ext>
            </a:extLst>
          </p:cNvPr>
          <p:cNvSpPr txBox="1"/>
          <p:nvPr/>
        </p:nvSpPr>
        <p:spPr>
          <a:xfrm>
            <a:off x="2042561" y="1004054"/>
            <a:ext cx="26589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Регистрация бизнеса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A36E2-1665-551D-8E41-F5CDBFAAC447}"/>
              </a:ext>
            </a:extLst>
          </p:cNvPr>
          <p:cNvSpPr txBox="1"/>
          <p:nvPr/>
        </p:nvSpPr>
        <p:spPr>
          <a:xfrm>
            <a:off x="1096317" y="2917297"/>
            <a:ext cx="7981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к началу предпринимательской деятельности. Этот процесс требует сбора определенных документов и их подачи в государственные органы. В зависимости от типа деятельности могут потребоваться дополнительные разрешения и лицензии.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96F9A3-3A4A-C75D-0569-AB6AD33E16C0}"/>
              </a:ext>
            </a:extLst>
          </p:cNvPr>
          <p:cNvSpPr txBox="1"/>
          <p:nvPr/>
        </p:nvSpPr>
        <p:spPr>
          <a:xfrm>
            <a:off x="2965441" y="5175102"/>
            <a:ext cx="8916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бизнеса важно зарегистрироваться в налоговых органах и открыть банковский счет для ведения финансовых операций. Официальная регистрация дает возможность законно вести бизнес и участвовать в экономической деятельности страны.</a:t>
            </a:r>
          </a:p>
        </p:txBody>
      </p:sp>
      <p:sp>
        <p:nvSpPr>
          <p:cNvPr id="12" name="Google Shape;547;g3055755fe82_0_583">
            <a:extLst>
              <a:ext uri="{FF2B5EF4-FFF2-40B4-BE49-F238E27FC236}">
                <a16:creationId xmlns:a16="http://schemas.microsoft.com/office/drawing/2014/main" id="{66B51300-F28D-F467-5672-5CE4F540DA68}"/>
              </a:ext>
            </a:extLst>
          </p:cNvPr>
          <p:cNvSpPr/>
          <p:nvPr/>
        </p:nvSpPr>
        <p:spPr>
          <a:xfrm>
            <a:off x="1096317" y="2424477"/>
            <a:ext cx="4169664" cy="21946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47;g3055755fe82_0_583">
            <a:extLst>
              <a:ext uri="{FF2B5EF4-FFF2-40B4-BE49-F238E27FC236}">
                <a16:creationId xmlns:a16="http://schemas.microsoft.com/office/drawing/2014/main" id="{845F58F2-7901-6B4D-2995-B541F63A5775}"/>
              </a:ext>
            </a:extLst>
          </p:cNvPr>
          <p:cNvSpPr/>
          <p:nvPr/>
        </p:nvSpPr>
        <p:spPr>
          <a:xfrm>
            <a:off x="5087192" y="4588500"/>
            <a:ext cx="4169664" cy="21946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Трехмерная модель 13" descr="Книги на полке">
                <a:extLst>
                  <a:ext uri="{FF2B5EF4-FFF2-40B4-BE49-F238E27FC236}">
                    <a16:creationId xmlns:a16="http://schemas.microsoft.com/office/drawing/2014/main" id="{12D5F682-79C0-1712-BD18-B5A56B5BA7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1629185"/>
                  </p:ext>
                </p:extLst>
              </p:nvPr>
            </p:nvGraphicFramePr>
            <p:xfrm>
              <a:off x="207341" y="4105592"/>
              <a:ext cx="2973808" cy="234674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973808" cy="2346742"/>
                    </a:xfrm>
                    <a:prstGeom prst="rect">
                      <a:avLst/>
                    </a:prstGeom>
                  </am3d:spPr>
                  <am3d:camera>
                    <am3d:pos x="0" y="0" z="5465830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614" d="1000000"/>
                    <am3d:preTrans dx="0" dy="-9187968" dz="-5362381"/>
                    <am3d:scale>
                      <am3d:sx n="1000000" d="1000000"/>
                      <am3d:sy n="1000000" d="1000000"/>
                      <am3d:sz n="1000000" d="1000000"/>
                    </am3d:scale>
                    <am3d:rot ax="2152563" ay="1683627" az="112734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4868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Трехмерная модель 13" descr="Книги на полке">
                <a:extLst>
                  <a:ext uri="{FF2B5EF4-FFF2-40B4-BE49-F238E27FC236}">
                    <a16:creationId xmlns:a16="http://schemas.microsoft.com/office/drawing/2014/main" id="{12D5F682-79C0-1712-BD18-B5A56B5BA7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341" y="4105592"/>
                <a:ext cx="2973808" cy="23467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74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F228A6-5223-1605-4988-AFBEB38D6188}"/>
              </a:ext>
            </a:extLst>
          </p:cNvPr>
          <p:cNvSpPr txBox="1"/>
          <p:nvPr/>
        </p:nvSpPr>
        <p:spPr>
          <a:xfrm>
            <a:off x="1424298" y="225793"/>
            <a:ext cx="235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Налоговые аспекты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66E43B9-F89B-EFE7-1048-C58625B7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97" y="1354753"/>
            <a:ext cx="64953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налогов для различных форм бизнеса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отчетность и сроки подачи деклараций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нарушение налогового законодательства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050BE-7465-AEC5-FAC6-17C7E6E45989}"/>
              </a:ext>
            </a:extLst>
          </p:cNvPr>
          <p:cNvSpPr txBox="1"/>
          <p:nvPr/>
        </p:nvSpPr>
        <p:spPr>
          <a:xfrm>
            <a:off x="4916104" y="2716377"/>
            <a:ext cx="6922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налогов для предпринимателей (подоходный налог, НДС, социальные взносы и т.д.)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Упрощенные системы налогообложения</a:t>
            </a:r>
          </a:p>
        </p:txBody>
      </p:sp>
      <p:sp>
        <p:nvSpPr>
          <p:cNvPr id="9" name="Google Shape;547;g3055755fe82_0_583">
            <a:extLst>
              <a:ext uri="{FF2B5EF4-FFF2-40B4-BE49-F238E27FC236}">
                <a16:creationId xmlns:a16="http://schemas.microsoft.com/office/drawing/2014/main" id="{D3772C0A-2D7C-869B-1636-09FDF2BDB77B}"/>
              </a:ext>
            </a:extLst>
          </p:cNvPr>
          <p:cNvSpPr/>
          <p:nvPr/>
        </p:nvSpPr>
        <p:spPr>
          <a:xfrm>
            <a:off x="515754" y="1025685"/>
            <a:ext cx="4169664" cy="21946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rgbClr val="004F88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69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E174C5-E806-776B-8750-71B77305A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62" y="3705728"/>
            <a:ext cx="4107828" cy="273357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317500"/>
          </a:effec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Трехмерная модель 5" descr="Просроченный счет">
                <a:extLst>
                  <a:ext uri="{FF2B5EF4-FFF2-40B4-BE49-F238E27FC236}">
                    <a16:creationId xmlns:a16="http://schemas.microsoft.com/office/drawing/2014/main" id="{B88AA5FD-471C-C6C9-F640-876D652A36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1541746"/>
                  </p:ext>
                </p:extLst>
              </p:nvPr>
            </p:nvGraphicFramePr>
            <p:xfrm>
              <a:off x="452387" y="0"/>
              <a:ext cx="2226216" cy="250849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226216" cy="2508495"/>
                    </a:xfrm>
                    <a:prstGeom prst="rect">
                      <a:avLst/>
                    </a:prstGeom>
                  </am3d:spPr>
                  <am3d:camera>
                    <am3d:pos x="0" y="0" z="6126203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50188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642243" ay="2382622" az="109813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09137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Трехмерная модель 5" descr="Просроченный счет">
                <a:extLst>
                  <a:ext uri="{FF2B5EF4-FFF2-40B4-BE49-F238E27FC236}">
                    <a16:creationId xmlns:a16="http://schemas.microsoft.com/office/drawing/2014/main" id="{B88AA5FD-471C-C6C9-F640-876D652A36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387" y="0"/>
                <a:ext cx="2226216" cy="250849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7F11A30-17D1-E3BF-A5A6-040241A4B1E7}"/>
              </a:ext>
            </a:extLst>
          </p:cNvPr>
          <p:cNvSpPr txBox="1"/>
          <p:nvPr/>
        </p:nvSpPr>
        <p:spPr>
          <a:xfrm>
            <a:off x="452387" y="4195351"/>
            <a:ext cx="72586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индивидуальные предприниматели могут воспользоваться упрощенной системой налогообложения, в то время как крупные предприятия обязаны уплачивать НДС и подоходный налог. Важно следить за сроками подачи налоговой отчетности, чтобы избежать штрафов и санкций. Соблюдение налогового законодательства – это залог успешного и законного ведения бизнеса.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B901C5-0BDB-AA11-A41F-C0AAB805CFFE}"/>
              </a:ext>
            </a:extLst>
          </p:cNvPr>
          <p:cNvSpPr txBox="1"/>
          <p:nvPr/>
        </p:nvSpPr>
        <p:spPr>
          <a:xfrm>
            <a:off x="2520923" y="1061807"/>
            <a:ext cx="7855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важнейших задач предпринимателя является понимание налоговой системы. Существует несколько основных видов налогов, которые предприниматель обязан уплачивать в зависимости от формы бизнеса и выбранной системы налогообложения. </a:t>
            </a:r>
          </a:p>
        </p:txBody>
      </p:sp>
      <p:sp>
        <p:nvSpPr>
          <p:cNvPr id="11" name="Google Shape;547;g3055755fe82_0_583">
            <a:extLst>
              <a:ext uri="{FF2B5EF4-FFF2-40B4-BE49-F238E27FC236}">
                <a16:creationId xmlns:a16="http://schemas.microsoft.com/office/drawing/2014/main" id="{A68950DE-66EE-E465-43DA-B884A42D1067}"/>
              </a:ext>
            </a:extLst>
          </p:cNvPr>
          <p:cNvSpPr/>
          <p:nvPr/>
        </p:nvSpPr>
        <p:spPr>
          <a:xfrm>
            <a:off x="2678603" y="3217770"/>
            <a:ext cx="4169664" cy="21946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00" tIns="54850" rIns="109700" bIns="54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663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Mihaela CURCA</dc:creator>
  <cp:lastModifiedBy>Mihaela CURCA</cp:lastModifiedBy>
  <cp:revision>1</cp:revision>
  <dcterms:created xsi:type="dcterms:W3CDTF">2024-11-12T10:20:13Z</dcterms:created>
  <dcterms:modified xsi:type="dcterms:W3CDTF">2024-11-12T10:20:30Z</dcterms:modified>
</cp:coreProperties>
</file>